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</p:sldMasterIdLst>
  <p:notesMasterIdLst>
    <p:notesMasterId r:id="rId19"/>
  </p:notesMasterIdLst>
  <p:sldIdLst>
    <p:sldId id="257" r:id="rId11"/>
    <p:sldId id="259" r:id="rId12"/>
    <p:sldId id="265" r:id="rId13"/>
    <p:sldId id="266" r:id="rId14"/>
    <p:sldId id="276" r:id="rId15"/>
    <p:sldId id="277" r:id="rId16"/>
    <p:sldId id="278" r:id="rId17"/>
    <p:sldId id="279" r:id="rId18"/>
    <p:sldId id="280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9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slide" Target="slides/slide1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3ABF1-E997-4E54-B558-70E819025401}" type="datetimeFigureOut">
              <a:rPr lang="el-GR" smtClean="0"/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4493F-8093-4BB7-84A6-3988C96D89B4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37F13-E419-4601-8778-64EF5314F53F}" type="slidenum">
              <a:rPr lang="el-GR" smtClean="0">
                <a:solidFill>
                  <a:prstClr val="black"/>
                </a:solidFill>
              </a:rPr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37F13-E419-4601-8778-64EF5314F53F}" type="slidenum">
              <a:rPr lang="el-GR" smtClean="0">
                <a:solidFill>
                  <a:prstClr val="black"/>
                </a:solidFill>
              </a:rPr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9" Type="http://schemas.openxmlformats.org/officeDocument/2006/relationships/theme" Target="../theme/theme3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9" Type="http://schemas.openxmlformats.org/officeDocument/2006/relationships/theme" Target="../theme/theme4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9" Type="http://schemas.openxmlformats.org/officeDocument/2006/relationships/theme" Target="../theme/theme5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9" Type="http://schemas.openxmlformats.org/officeDocument/2006/relationships/theme" Target="../theme/theme6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9" Type="http://schemas.openxmlformats.org/officeDocument/2006/relationships/theme" Target="../theme/theme7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9" Type="http://schemas.openxmlformats.org/officeDocument/2006/relationships/theme" Target="../theme/theme8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9" Type="http://schemas.openxmlformats.org/officeDocument/2006/relationships/theme" Target="../theme/theme9.xml"/><Relationship Id="rId18" Type="http://schemas.openxmlformats.org/officeDocument/2006/relationships/image" Target="../media/image7.jpeg"/><Relationship Id="rId17" Type="http://schemas.openxmlformats.org/officeDocument/2006/relationships/image" Target="../media/image6.jpeg"/><Relationship Id="rId16" Type="http://schemas.openxmlformats.org/officeDocument/2006/relationships/image" Target="../media/image5.jpeg"/><Relationship Id="rId15" Type="http://schemas.openxmlformats.org/officeDocument/2006/relationships/image" Target="../media/image4.png"/><Relationship Id="rId14" Type="http://schemas.openxmlformats.org/officeDocument/2006/relationships/image" Target="../media/image3.jpe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6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7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8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9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2070" y="2757053"/>
            <a:ext cx="6499860" cy="1343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l-GR" sz="32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ΒΡΑΧΥΠΡΟΘΕΣΜΑ</a:t>
            </a:r>
            <a:endParaRPr lang="el-GR" sz="32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ΜΕΤΡΑ </a:t>
            </a:r>
            <a:r>
              <a:rPr lang="en-US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ΕΡΓΑ </a:t>
            </a:r>
            <a:endParaRPr lang="el-GR" b="1" dirty="0">
              <a:solidFill>
                <a:srgbClr val="283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ΥΛΟΠΟΙΗΣΗ ΕΩΣ ΤΟ 2030</a:t>
            </a:r>
            <a:endParaRPr lang="el-GR" b="1" dirty="0">
              <a:solidFill>
                <a:srgbClr val="283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5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ΙΕΡΑΡΧΗΣΗ ΜΕΤΡΩΝ ΚΑΙ ΕΡΓΩΝ ΑΞΙΟΠΟΙΗΣΗΣ ΚΑΙ ΔΙΑΧΕΙΡΙΣΗΣ ΥΔΑΤΙΚΩΝ ΠΟΡΩΝ</a:t>
            </a:r>
            <a:endParaRPr lang="en-US" sz="205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8" y="4744943"/>
            <a:ext cx="7542564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κοστοσ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βραχυπροθεσμων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51.000.000 €</a:t>
            </a:r>
            <a:endParaRPr lang="el-GR" b="1" cap="all" dirty="0">
              <a:solidFill>
                <a:srgbClr val="283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920049"/>
            <a:ext cx="8929685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Προτεινομενα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εργα</a:t>
            </a:r>
            <a:r>
              <a:rPr lang="en-US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εξωτερικου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δικτυου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υδρευσησ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εωσ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 2030</a:t>
            </a:r>
            <a:endParaRPr lang="en-US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1244717"/>
            <a:ext cx="8929685" cy="23391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Aft>
                <a:spcPts val="600"/>
              </a:spcAft>
              <a:buFont typeface="+mj-lt"/>
              <a:buAutoNum type="arabicPeriod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Σταδιακή κατάργηση λειτουργίας γεωτρήσεων που βρίσκονται σε ΥΥΣ με κακή ποσοτική ή και χημική κατάσταση: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Γεωτρήσεις της ομάδας Α και Β συνολικής ετήσιας παραγωγής ~3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Γεώτρηση Ε4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Ε2 (Μάνδρα), Ε3 ετήσιας παραγωγής ~0,33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Γεώτρηση Ε6-Ε7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Ελευθερών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συνολικής ετήσιας παραγωγής ~0,07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 το 2030 οι παραπάνω γεωτρήσεις θα υπάρχει πρόβλεψη να χρησιμοποιηθούν ως εφεδρική λύση σε περίπτωση εκτάκτων καταστάσεων.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4" y="3487847"/>
            <a:ext cx="8907778" cy="337015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Λειτουργία των 3 νέων γεωτρήσεων της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και νέας Δεξαμενής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5000μ3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Το νερό από την κατάργηση των ανωτέρων γεωτρήσεων και της αυξημένης ζήτησης νερού θα αντικατασταθεί από το υδρευτικό νερό των νέων γεωτρήσεων στην περιοχή της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συνολικής εκτιμώμενης παραγωγής νερού ~6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Προκήρυξη - ανάθεση - ολοκλήρωση προμελετών και οριστικών μελετών φράγματος υδροδότησης και συνοδών έργων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Πλήρης εκμετάλλευση της δεξαμενής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(5000μ3)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ώστε να αυξηθεί ο όγκος των δεξαμενών του εξωτερικού υδραγωγείου, να γίνει βελτιστοποίηση προγραμματισμού λειτουργίας αντλήσεων γεωτρήσεων ομάδας Γ με μικρές επεμβάσεις σε συσκευές δικτύου.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897692"/>
            <a:ext cx="8929685" cy="60170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Υδροδότηση οικισμών από τη νέα Δεξαμενή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5000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m3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Υδροδότηση οικισμών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Μάνδρας και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Κουτσόχερου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νέους 	αγωγούς από τη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   Μελέτη και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περιαστικού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καταθλιπτικού αγωγού ΚΛ1 από το 	κεντρικό Α/Σ έως τη Δεξαμενή Αγίας Παρασκευής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850"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Κατασκευή νέου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περιαστικού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καταθλιπτικού ΚΛ1 όπου θα ακολουθεί την 	περιφερειακή οδό της 	περιοχής Αγίου Θωμά, και θα καταλήγει στις δεξαμενές Αγ. 	Παρασκευής και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Μεζούρλου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μεριστή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Ο 	αγωγός	αυτός θα αξιοποιηθεί και 	για το διάστημα 	2045-2065 με άλλη λειτουργία.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7.   Μελέτη και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βαρυτικού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αγωγού Λ1 σύνδεσης του αγωγού 	από τα 	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Πλατανούλια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/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τις δεξαμενές Αγ. Παρασκευής και 	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Μεζούρλου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*.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 αγωγός αυτός θα μεταφέρει υδρευτικό νερό τόσο από τις 	γεωτρήσεις της 	ομάδας Γ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όσο και από τις νέες γεωτρήσεις της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Η 	κατασκευή του συγκεκριμένου αγωγού Λ1 αποσκοπεί στην 	καλύτερη και 	απλούστερη λειτουργία του υφιστάμενου υδροδοτικού συστήματος.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8.    Μελέτη &amp;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καταθ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αγωγού ΚΒ από Δ.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προς τη Δ. 	Βύρωνα*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 αγωγός αυτός θα μεταφέρει ποσότητες νερού από νέα υποβρύχια 	αντλία στη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προς την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Βύρωνα. Το σύστημα αυτό θα 	αντικαταστήσει το 	νερό των γεωτρήσεων Ε6-Ε7 που προτείνεται να 	καταργηθούν το 2030.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1" y="933451"/>
            <a:ext cx="8929685" cy="59708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9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Νέες Δεξαμενές (μελέτη και κατασκευή)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Νέα ενισχυτική Δεξαμενή στην Αγ. Παρασκευή 3.000μ3, 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Πρόσθετος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Φαλάνης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500μ3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Ενίσχυση Δεξαμενής Μάνδρας κατά 100μ3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Νέα Δεξαμενή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350μ3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Συμπληρωματικά έργα εσωτερικών δικτύων ΔΕΥΑΛ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Αντικατάσταση αγωγών ύδρευσης σε Ηπειρώτικα, Άγιο Κωνσταντίνο, Πυροβολικά,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Λειβαδάκι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Νεάπολη, Νέα Πολιτεία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Προμήθεια, εγκατάσταση και θέση σε λειτουργία ασύρματου συστήματος αυτόματης τηλεμετρικής καταμέτρησης ψηφιακών υδρομετρητών. Προμήθεια ~32.000 υδρομετρητών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Έχει ήδη Υλοποιηθεί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 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Συμπληρωματικές υδρογεωλογικές έρευνες και μελέτες για την οριοθέτηση ζωνών προστασίας υφιστάμενων γεωτρήσεων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13. Μελέτη &amp; κατασκευή 3βαθμιας ΕΕΛ &amp; επαναχρησιμοποίηση νερού. 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14. Συμπλήρωση υδραυλικών μοντέλων και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ζωνοποίηση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 επέκταση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SCADA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15. Συνεργασία ΔΕΥΑΛ - Πανεπιστημίων για ερευνητικά προγράμματα εξοικονόμησης νερού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16. Προωθητικές ενέργειες ευαισθητοποίησης / εκπαίδευσης κοινού για εξοικονόμηση νερού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2070" y="2757053"/>
            <a:ext cx="6499860" cy="1343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l-GR" sz="32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ΜΕΣΟΠΡΟΘΕΣΜΑ</a:t>
            </a:r>
            <a:endParaRPr lang="el-GR" sz="32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ΜΕΤΡΑ / ΕΡΓΑ</a:t>
            </a:r>
            <a:b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ΕΦΑΡΜΟΓΗ ΕΩΣ ΤΟ 2045</a:t>
            </a:r>
            <a:endParaRPr lang="el-GR" b="1" dirty="0">
              <a:solidFill>
                <a:srgbClr val="283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5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ΙΕΡΑΡΧΗΣΗ ΜΕΤΡΩΝ ΚΑΙ ΕΡΓΩΝ ΑΞΙΟΠΟΙΗΣΗΣ ΚΑΙ ΔΙΑΧΕΙΡΙΣΗΣ ΥΔΑΤΙΚΩΝ ΠΟΡΩΝ</a:t>
            </a:r>
            <a:endParaRPr lang="en-US" sz="205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8" y="4744943"/>
            <a:ext cx="7542564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κοστοσ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αμεσων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121.000.000 €</a:t>
            </a:r>
            <a:endParaRPr lang="el-GR" b="1" cap="all" dirty="0">
              <a:solidFill>
                <a:srgbClr val="283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- 2045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920049"/>
            <a:ext cx="8929685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Προτεινομενα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εργα</a:t>
            </a:r>
            <a:r>
              <a:rPr lang="en-US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εξωτερικου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δικτυου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υδρευσησ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το 2045</a:t>
            </a:r>
            <a:endParaRPr lang="en-US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1582913"/>
            <a:ext cx="8929685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Aft>
                <a:spcPts val="600"/>
              </a:spcAft>
              <a:buFont typeface="+mj-lt"/>
              <a:buAutoNum type="arabicPeriod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Κατάργηση λειτουργίας όλων των γεωτρήσεων που βρίσκονται σε ΥΥΣ με κακή ποσοτική ή και χημική κατάσταση: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Όλες οι υπολειπόμενες γεωτρήσεις των ομάδων Α, Β και όλες οι γεωτρήσεις της ομάδας Ζ θα καταργηθούν.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 το 2045 οι παραπάνω γεωτρήσεις θα υπάρχει πρόβλεψη να χρησιμοποιηθούν ως εφεδρική λύση σε περίπτωση εκτάκτων καταστάσεων.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Ολοκλήρωση κατασκευής έργων Φράγματος υδροδότησης, έργων μεταφοράς και λοιπών συνοδών έργων (ΕΕΝ, ΥΗΣ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κλπ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):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συνέχεια της οριστικής μελέτης των έργων και της περιβαλλοντικής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αδειοδότησης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εκτιμάται ότι το 2045 τα έργα αυτά θα έχουν κατασκευαστεί (20έτη μετά την προκήρυξη των μελετών)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Διακοπή λειτουργίας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υδατόπυργου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ΟΕΚ - Γιάννουλης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Μεταφορά νερού στον οικισμό της Γιάννουλης κατευθείαν από τις δεξαμενές της Λάρισας (Αγίας Παρασκευής ή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Μελέτη και κατασκευή έργων άρδευσης ευρύτερης περιοχής Μάνδρας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 - 2045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" y="3115255"/>
            <a:ext cx="8929685" cy="367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Νέοι κεντρικοί αγωγοί του εξωτερικού δικτύου ΔΕΥΑΛ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Νέος δίδυμος αγωγός Κ1 σε συνέχεια των Α1 και Π1 από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Δ.Αμυγδαλέας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και Δ.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αντίστοιχα και θα οδηγεί το νερό στην Δεξαμενή 	Αγ. Παρασκευής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Γ1 για την τροφοδοσία της Γιάννουλης από την περιοχή των 	εγκαταστάσεων της ΔΕΥΑΛ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Δ1 προς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Δασοχωρίου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Φ1 προς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Φαλάνη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καταθλιπτικός αγωγός ΚΤ1 από νέο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booster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Βύρωνα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μέχρι Δ.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Τ1 για τροφοδοσία του οικισμού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από την Δ.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8. Επέκταση συστήματος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SCADA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στα δίκτυα ύδρευσης ΔΕΥΑΛ και εφαρμογή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ζωνοποίησης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110" y="933451"/>
            <a:ext cx="8907778" cy="22621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Διακοπή λειτουργίας Κεντρικών Α/Σ Λάρισας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λειτουργία του εξωτερικού υδραγωγείου της Λάρισας θα γίνεται μόνο με βαρύτητα από τις δεξαμενές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οι οποίες θα τροφοδοτούνται από την ομάδα Γ γεωτρήσεων, τις νέες γεωτρήσεις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το φράγμα. Θέση σε εφεδρεία του κεντρικού Α/Σ.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 Νέα πρόσθετη Δεξαμενή στην Αγία Παρασκευή (Κεντρική Δεξαμενή)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Νέα πρόσθετη δεξαμενή Αγίας Παρασκευής όγκου 9.000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m3 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ΣΥΜΠΕΡΑΣΜΑΤΑ</a:t>
            </a:r>
            <a:endParaRPr lang="en-US" sz="23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1" y="1210190"/>
            <a:ext cx="8922065" cy="5519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τις προτάσεις που έγιναν εξασφαλίζεται σε κάθε χρονικό ορίζοντα: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Ορθολογική και αποδοτική διαχείριση των νερών τόσο για την ύδρευση όσο και για την άρδευση με την βιώσιμη χρησιμοποίηση των φυσικών πόρων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Ενίσχυση της προστασίας του περιβάλλοντος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Ομαλή και απρόσκοπτη τροφοδότηση του υδροδοτικού συστήματος της ΔΕΥΑΛ με την εξασφάλιση εναλλακτικών πηγών τροφοδοσίας, ώστε σε περίπτωση απρόβλεπτου γεγονότος να είναι δυνατή η τροφοδοσία των καταναλωτών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απλότητα λειτουργίας του δικτύου (λειτουργία κατά βάση με βαρύτητα).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εξασφάλιση της κατάλληλης χωρητικότητας των δεξαμενών που τροφοδοτούν το δίκτυο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εξασφάλιση ότι για τους κρίσιμους αγωγούς του εξωτερικού δικτύου υπάρχει η δυνατότητα γρήγορης κινητοποίησης, εντοπισμού και επιδιόρθωσης ζημιών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μείωση χρήσης αντλητικών συγκροτημάτων.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ΣΥΜΠΕΡΑΣΜΑΤΑ</a:t>
            </a:r>
            <a:endParaRPr lang="en-US" sz="23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1242064"/>
            <a:ext cx="8942386" cy="48782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Όλα τα προτεινόμενα μέτρα και έργα είναι απόλυτα συμβατά με την 2</a:t>
            </a:r>
            <a:r>
              <a:rPr lang="el-GR" baseline="30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Αναθεώρηση των ΣΔΛΑΠ ΥΔ Θεσσαλίας (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EL08)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λειτουργία των προτεινόμενων αρδευτικών έργων προϋποθέτει πρωτίστως την κάλυψη της ζήτησης της ύδρευσης από επιφανειακά ή και υπόγεια νερά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Όλα τα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προταθέντα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έργα αποτελούν τους βασικούς άξονες στους οποίους θα πρέπει να εστιάσει τον προγραμματισμό της η ΔΕΥΑΛ αλλά δεν είναι απολύτως δεσμευτικά. Θα πρέπει δε να επιβεβαιωθούν /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επικαιροποιηθούν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στα επόμενα αναγκαία στάδια μελετών (Προμελέτες και Οριστικές μελέτες)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 οποία και θα επιβεβαιωθεί η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καταλληλότητα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των εκτιμήσεων (κοινωνικών, γεωλογικών, γεωτεχνικών, περιβαλλοντικών και λοιπών τεχνικών χαρακτηριστικών) για την υλοποίηση των ανωτέρω προτάσεων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Symbol" panose="05050102010706020507" pitchFamily="18" charset="2"/>
              <a:buChar char="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Σήμερα η ΔΕΥΑΛ δεν αντιμετωπίζει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πρόβλημα επάρκειας νερού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. Ωστόσο το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Masterplan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εκπονήθηκε για να υλοποιηθούν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έγκαιρα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 οι αναγκαίες ενέργειες ώστε να επιτευχθεί και μελλοντικά η επάρκεια υδατικών πόρων μέσω προώθησης νέων έργων (διαγωνισμοί μελετών, ωρίμανση μελετών, περιβαλλοντική αδειοδότηση, εύρεση χρηματοδότησης, δημοπράτηση έργων) και να αυξηθούν οι πιθανότητες χρηματοδότησής τους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από ευρωπαϊκά κονδύλια.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7982</Words>
  <Application>WPS Presentation</Application>
  <PresentationFormat>Προβολή στην οθόνη (4:3)</PresentationFormat>
  <Paragraphs>102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9</vt:i4>
      </vt:variant>
      <vt:variant>
        <vt:lpstr>幻灯片标题</vt:lpstr>
      </vt:variant>
      <vt:variant>
        <vt:i4>9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Symbol</vt:lpstr>
      <vt:lpstr>Microsoft YaHei</vt:lpstr>
      <vt:lpstr>Arial Unicode MS</vt:lpstr>
      <vt:lpstr>Calibri Light</vt:lpstr>
      <vt:lpstr>Calibri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mmichou</cp:lastModifiedBy>
  <cp:revision>2</cp:revision>
  <dcterms:created xsi:type="dcterms:W3CDTF">2025-06-17T14:14:00Z</dcterms:created>
  <dcterms:modified xsi:type="dcterms:W3CDTF">2025-06-17T15:01:51Z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938996DF3B654B55B3869C5ED88C28F4_13</vt:lpwstr>
  </property>
  <property fmtid="{D5CDD505-2E9C-101B-9397-08002B2CF9AE}" pid="3" name="KSOProductBuildVer">
    <vt:lpwstr>1033-12.2.0.21546</vt:lpwstr>
  </property>
</Properties>
</file>