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firstSlideNum="3" strictFirstAndLastChars="0" saveSubsetFonts="1">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Lst>
  <p:sldSz cy="7559675" cx="106918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07" Type="http://schemas.openxmlformats.org/officeDocument/2006/relationships/slide" Target="slides/slide103.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9" Type="http://schemas.openxmlformats.org/officeDocument/2006/relationships/slide" Target="slides/slide105.xml"/><Relationship Id="rId108" Type="http://schemas.openxmlformats.org/officeDocument/2006/relationships/slide" Target="slides/slide104.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29" Type="http://schemas.openxmlformats.org/officeDocument/2006/relationships/slide" Target="slides/slide125.xml"/><Relationship Id="rId128" Type="http://schemas.openxmlformats.org/officeDocument/2006/relationships/slide" Target="slides/slide124.xml"/><Relationship Id="rId127" Type="http://schemas.openxmlformats.org/officeDocument/2006/relationships/slide" Target="slides/slide123.xml"/><Relationship Id="rId126" Type="http://schemas.openxmlformats.org/officeDocument/2006/relationships/slide" Target="slides/slide122.xml"/><Relationship Id="rId26" Type="http://schemas.openxmlformats.org/officeDocument/2006/relationships/slide" Target="slides/slide22.xml"/><Relationship Id="rId121" Type="http://schemas.openxmlformats.org/officeDocument/2006/relationships/slide" Target="slides/slide117.xml"/><Relationship Id="rId25" Type="http://schemas.openxmlformats.org/officeDocument/2006/relationships/slide" Target="slides/slide21.xml"/><Relationship Id="rId120" Type="http://schemas.openxmlformats.org/officeDocument/2006/relationships/slide" Target="slides/slide116.xml"/><Relationship Id="rId28" Type="http://schemas.openxmlformats.org/officeDocument/2006/relationships/slide" Target="slides/slide24.xml"/><Relationship Id="rId27" Type="http://schemas.openxmlformats.org/officeDocument/2006/relationships/slide" Target="slides/slide23.xml"/><Relationship Id="rId125" Type="http://schemas.openxmlformats.org/officeDocument/2006/relationships/slide" Target="slides/slide121.xml"/><Relationship Id="rId29" Type="http://schemas.openxmlformats.org/officeDocument/2006/relationships/slide" Target="slides/slide25.xml"/><Relationship Id="rId124" Type="http://schemas.openxmlformats.org/officeDocument/2006/relationships/slide" Target="slides/slide120.xml"/><Relationship Id="rId123" Type="http://schemas.openxmlformats.org/officeDocument/2006/relationships/slide" Target="slides/slide119.xml"/><Relationship Id="rId122" Type="http://schemas.openxmlformats.org/officeDocument/2006/relationships/slide" Target="slides/slide118.xml"/><Relationship Id="rId95" Type="http://schemas.openxmlformats.org/officeDocument/2006/relationships/slide" Target="slides/slide91.xml"/><Relationship Id="rId94" Type="http://schemas.openxmlformats.org/officeDocument/2006/relationships/slide" Target="slides/slide90.xml"/><Relationship Id="rId97" Type="http://schemas.openxmlformats.org/officeDocument/2006/relationships/slide" Target="slides/slide93.xml"/><Relationship Id="rId96" Type="http://schemas.openxmlformats.org/officeDocument/2006/relationships/slide" Target="slides/slide92.xml"/><Relationship Id="rId11" Type="http://schemas.openxmlformats.org/officeDocument/2006/relationships/slide" Target="slides/slide7.xml"/><Relationship Id="rId99" Type="http://schemas.openxmlformats.org/officeDocument/2006/relationships/slide" Target="slides/slide95.xml"/><Relationship Id="rId10" Type="http://schemas.openxmlformats.org/officeDocument/2006/relationships/slide" Target="slides/slide6.xml"/><Relationship Id="rId98" Type="http://schemas.openxmlformats.org/officeDocument/2006/relationships/slide" Target="slides/slide94.xml"/><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18" Type="http://schemas.openxmlformats.org/officeDocument/2006/relationships/slide" Target="slides/slide114.xml"/><Relationship Id="rId117" Type="http://schemas.openxmlformats.org/officeDocument/2006/relationships/slide" Target="slides/slide113.xml"/><Relationship Id="rId116" Type="http://schemas.openxmlformats.org/officeDocument/2006/relationships/slide" Target="slides/slide112.xml"/><Relationship Id="rId115" Type="http://schemas.openxmlformats.org/officeDocument/2006/relationships/slide" Target="slides/slide111.xml"/><Relationship Id="rId119" Type="http://schemas.openxmlformats.org/officeDocument/2006/relationships/slide" Target="slides/slide115.xml"/><Relationship Id="rId15" Type="http://schemas.openxmlformats.org/officeDocument/2006/relationships/slide" Target="slides/slide11.xml"/><Relationship Id="rId110" Type="http://schemas.openxmlformats.org/officeDocument/2006/relationships/slide" Target="slides/slide106.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14" Type="http://schemas.openxmlformats.org/officeDocument/2006/relationships/slide" Target="slides/slide110.xml"/><Relationship Id="rId18" Type="http://schemas.openxmlformats.org/officeDocument/2006/relationships/slide" Target="slides/slide14.xml"/><Relationship Id="rId113" Type="http://schemas.openxmlformats.org/officeDocument/2006/relationships/slide" Target="slides/slide109.xml"/><Relationship Id="rId112" Type="http://schemas.openxmlformats.org/officeDocument/2006/relationships/slide" Target="slides/slide108.xml"/><Relationship Id="rId111" Type="http://schemas.openxmlformats.org/officeDocument/2006/relationships/slide" Target="slides/slide107.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150" Type="http://schemas.openxmlformats.org/officeDocument/2006/relationships/slide" Target="slides/slide146.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149" Type="http://schemas.openxmlformats.org/officeDocument/2006/relationships/slide" Target="slides/slide145.xml"/><Relationship Id="rId4" Type="http://schemas.openxmlformats.org/officeDocument/2006/relationships/notesMaster" Target="notesMasters/notesMaster1.xml"/><Relationship Id="rId148" Type="http://schemas.openxmlformats.org/officeDocument/2006/relationships/slide" Target="slides/slide144.xml"/><Relationship Id="rId9" Type="http://schemas.openxmlformats.org/officeDocument/2006/relationships/slide" Target="slides/slide5.xml"/><Relationship Id="rId143" Type="http://schemas.openxmlformats.org/officeDocument/2006/relationships/slide" Target="slides/slide139.xml"/><Relationship Id="rId142" Type="http://schemas.openxmlformats.org/officeDocument/2006/relationships/slide" Target="slides/slide138.xml"/><Relationship Id="rId141" Type="http://schemas.openxmlformats.org/officeDocument/2006/relationships/slide" Target="slides/slide137.xml"/><Relationship Id="rId140" Type="http://schemas.openxmlformats.org/officeDocument/2006/relationships/slide" Target="slides/slide136.xml"/><Relationship Id="rId5" Type="http://schemas.openxmlformats.org/officeDocument/2006/relationships/slide" Target="slides/slide1.xml"/><Relationship Id="rId147" Type="http://schemas.openxmlformats.org/officeDocument/2006/relationships/slide" Target="slides/slide143.xml"/><Relationship Id="rId6" Type="http://schemas.openxmlformats.org/officeDocument/2006/relationships/slide" Target="slides/slide2.xml"/><Relationship Id="rId146" Type="http://schemas.openxmlformats.org/officeDocument/2006/relationships/slide" Target="slides/slide142.xml"/><Relationship Id="rId7" Type="http://schemas.openxmlformats.org/officeDocument/2006/relationships/slide" Target="slides/slide3.xml"/><Relationship Id="rId145" Type="http://schemas.openxmlformats.org/officeDocument/2006/relationships/slide" Target="slides/slide141.xml"/><Relationship Id="rId8" Type="http://schemas.openxmlformats.org/officeDocument/2006/relationships/slide" Target="slides/slide4.xml"/><Relationship Id="rId144" Type="http://schemas.openxmlformats.org/officeDocument/2006/relationships/slide" Target="slides/slide140.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139" Type="http://schemas.openxmlformats.org/officeDocument/2006/relationships/slide" Target="slides/slide135.xml"/><Relationship Id="rId138" Type="http://schemas.openxmlformats.org/officeDocument/2006/relationships/slide" Target="slides/slide134.xml"/><Relationship Id="rId137" Type="http://schemas.openxmlformats.org/officeDocument/2006/relationships/slide" Target="slides/slide133.xml"/><Relationship Id="rId132" Type="http://schemas.openxmlformats.org/officeDocument/2006/relationships/slide" Target="slides/slide128.xml"/><Relationship Id="rId131" Type="http://schemas.openxmlformats.org/officeDocument/2006/relationships/slide" Target="slides/slide127.xml"/><Relationship Id="rId130" Type="http://schemas.openxmlformats.org/officeDocument/2006/relationships/slide" Target="slides/slide126.xml"/><Relationship Id="rId136" Type="http://schemas.openxmlformats.org/officeDocument/2006/relationships/slide" Target="slides/slide132.xml"/><Relationship Id="rId135" Type="http://schemas.openxmlformats.org/officeDocument/2006/relationships/slide" Target="slides/slide131.xml"/><Relationship Id="rId134" Type="http://schemas.openxmlformats.org/officeDocument/2006/relationships/slide" Target="slides/slide130.xml"/><Relationship Id="rId133" Type="http://schemas.openxmlformats.org/officeDocument/2006/relationships/slide" Target="slides/slide129.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154" Type="http://schemas.openxmlformats.org/officeDocument/2006/relationships/slide" Target="slides/slide150.xml"/><Relationship Id="rId58" Type="http://schemas.openxmlformats.org/officeDocument/2006/relationships/slide" Target="slides/slide54.xml"/><Relationship Id="rId153" Type="http://schemas.openxmlformats.org/officeDocument/2006/relationships/slide" Target="slides/slide149.xml"/><Relationship Id="rId152" Type="http://schemas.openxmlformats.org/officeDocument/2006/relationships/slide" Target="slides/slide148.xml"/><Relationship Id="rId151" Type="http://schemas.openxmlformats.org/officeDocument/2006/relationships/slide" Target="slides/slide147.xml"/><Relationship Id="rId156" Type="http://schemas.openxmlformats.org/officeDocument/2006/relationships/slide" Target="slides/slide152.xml"/><Relationship Id="rId155" Type="http://schemas.openxmlformats.org/officeDocument/2006/relationships/slide" Target="slides/slide1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1:notes"/>
          <p:cNvSpPr txBox="1"/>
          <p:nvPr>
            <p:ph idx="1" type="body"/>
          </p:nvPr>
        </p:nvSpPr>
        <p:spPr>
          <a:xfrm>
            <a:off x="586520" y="3910978"/>
            <a:ext cx="4692160" cy="351912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1" name="Google Shape;91;p1:notes"/>
          <p:cNvSpPr/>
          <p:nvPr>
            <p:ph idx="2" type="sldImg"/>
          </p:nvPr>
        </p:nvSpPr>
        <p:spPr>
          <a:xfrm>
            <a:off x="860425" y="782638"/>
            <a:ext cx="4144963" cy="29321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 name="Google Shape;168;p10:notes"/>
          <p:cNvSpPr/>
          <p:nvPr>
            <p:ph idx="2" type="sldImg"/>
          </p:nvPr>
        </p:nvSpPr>
        <p:spPr>
          <a:xfrm>
            <a:off x="1004888" y="685800"/>
            <a:ext cx="4848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p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974" name="Google Shape;974;p100: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984" name="Google Shape;984;p101: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994" name="Google Shape;994;p102: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002" name="Google Shape;1002;p103: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010" name="Google Shape;1010;p104: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018" name="Google Shape;1018;p105: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p1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026" name="Google Shape;1026;p106: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p1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035" name="Google Shape;1035;p107: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p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042" name="Google Shape;1042;p108: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6" name="Shape 1046"/>
        <p:cNvGrpSpPr/>
        <p:nvPr/>
      </p:nvGrpSpPr>
      <p:grpSpPr>
        <a:xfrm>
          <a:off x="0" y="0"/>
          <a:ext cx="0" cy="0"/>
          <a:chOff x="0" y="0"/>
          <a:chExt cx="0" cy="0"/>
        </a:xfrm>
      </p:grpSpPr>
      <p:sp>
        <p:nvSpPr>
          <p:cNvPr id="1047" name="Google Shape;1047;p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048" name="Google Shape;1048;p109: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 name="Google Shape;176;p11:notes"/>
          <p:cNvSpPr/>
          <p:nvPr>
            <p:ph idx="2" type="sldImg"/>
          </p:nvPr>
        </p:nvSpPr>
        <p:spPr>
          <a:xfrm>
            <a:off x="1004888" y="685800"/>
            <a:ext cx="4848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p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055" name="Google Shape;1055;p110: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p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062" name="Google Shape;1062;p111: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p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069" name="Google Shape;1069;p112: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p1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077" name="Google Shape;1077;p113: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p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083" name="Google Shape;1083;p114: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p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089" name="Google Shape;1089;p115: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p1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096" name="Google Shape;1096;p116: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p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103" name="Google Shape;1103;p117: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p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109" name="Google Shape;1109;p118: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p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116" name="Google Shape;1116;p119: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5" name="Google Shape;185;p12:notes"/>
          <p:cNvSpPr/>
          <p:nvPr>
            <p:ph idx="2" type="sldImg"/>
          </p:nvPr>
        </p:nvSpPr>
        <p:spPr>
          <a:xfrm>
            <a:off x="1004888" y="685800"/>
            <a:ext cx="4848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2" name="Shape 1122"/>
        <p:cNvGrpSpPr/>
        <p:nvPr/>
      </p:nvGrpSpPr>
      <p:grpSpPr>
        <a:xfrm>
          <a:off x="0" y="0"/>
          <a:ext cx="0" cy="0"/>
          <a:chOff x="0" y="0"/>
          <a:chExt cx="0" cy="0"/>
        </a:xfrm>
      </p:grpSpPr>
      <p:sp>
        <p:nvSpPr>
          <p:cNvPr id="1123" name="Google Shape;1123;p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124" name="Google Shape;1124;p120: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p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131" name="Google Shape;1131;p121: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p1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141" name="Google Shape;1141;p122: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p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148" name="Google Shape;1148;p123: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p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155" name="Google Shape;1155;p124: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p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162" name="Google Shape;1162;p125: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p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171" name="Google Shape;1171;p126: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p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178" name="Google Shape;1178;p127: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p1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185" name="Google Shape;1185;p128: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p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92" name="Google Shape;1192;p1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2" name="Google Shape;192;p13:notes"/>
          <p:cNvSpPr/>
          <p:nvPr>
            <p:ph idx="2" type="sldImg"/>
          </p:nvPr>
        </p:nvSpPr>
        <p:spPr>
          <a:xfrm>
            <a:off x="1004888" y="685800"/>
            <a:ext cx="4848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p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99" name="Google Shape;1199;p1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p1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07" name="Google Shape;1207;p1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2" name="Shape 1212"/>
        <p:cNvGrpSpPr/>
        <p:nvPr/>
      </p:nvGrpSpPr>
      <p:grpSpPr>
        <a:xfrm>
          <a:off x="0" y="0"/>
          <a:ext cx="0" cy="0"/>
          <a:chOff x="0" y="0"/>
          <a:chExt cx="0" cy="0"/>
        </a:xfrm>
      </p:grpSpPr>
      <p:sp>
        <p:nvSpPr>
          <p:cNvPr id="1213" name="Google Shape;1213;p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14" name="Google Shape;1214;p1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p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20" name="Google Shape;1220;p1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p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28" name="Google Shape;1228;p1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p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35" name="Google Shape;1235;p1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p1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41" name="Google Shape;1241;p1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p1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48" name="Google Shape;1248;p1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p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54" name="Google Shape;1254;p1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p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61" name="Google Shape;1261;p1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9" name="Google Shape;199;p14:notes"/>
          <p:cNvSpPr/>
          <p:nvPr>
            <p:ph idx="2" type="sldImg"/>
          </p:nvPr>
        </p:nvSpPr>
        <p:spPr>
          <a:xfrm>
            <a:off x="1004888" y="685800"/>
            <a:ext cx="4848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5" name="Shape 1265"/>
        <p:cNvGrpSpPr/>
        <p:nvPr/>
      </p:nvGrpSpPr>
      <p:grpSpPr>
        <a:xfrm>
          <a:off x="0" y="0"/>
          <a:ext cx="0" cy="0"/>
          <a:chOff x="0" y="0"/>
          <a:chExt cx="0" cy="0"/>
        </a:xfrm>
      </p:grpSpPr>
      <p:sp>
        <p:nvSpPr>
          <p:cNvPr id="1266" name="Google Shape;1266;p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67" name="Google Shape;1267;p1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p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73" name="Google Shape;1273;p1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p1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0" name="Google Shape;1280;p1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4" name="Shape 1284"/>
        <p:cNvGrpSpPr/>
        <p:nvPr/>
      </p:nvGrpSpPr>
      <p:grpSpPr>
        <a:xfrm>
          <a:off x="0" y="0"/>
          <a:ext cx="0" cy="0"/>
          <a:chOff x="0" y="0"/>
          <a:chExt cx="0" cy="0"/>
        </a:xfrm>
      </p:grpSpPr>
      <p:sp>
        <p:nvSpPr>
          <p:cNvPr id="1285" name="Google Shape;1285;p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6" name="Google Shape;1286;p1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p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93" name="Google Shape;1293;p1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7" name="Shape 1297"/>
        <p:cNvGrpSpPr/>
        <p:nvPr/>
      </p:nvGrpSpPr>
      <p:grpSpPr>
        <a:xfrm>
          <a:off x="0" y="0"/>
          <a:ext cx="0" cy="0"/>
          <a:chOff x="0" y="0"/>
          <a:chExt cx="0" cy="0"/>
        </a:xfrm>
      </p:grpSpPr>
      <p:sp>
        <p:nvSpPr>
          <p:cNvPr id="1298" name="Google Shape;1298;p1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99" name="Google Shape;1299;p1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3" name="Shape 1303"/>
        <p:cNvGrpSpPr/>
        <p:nvPr/>
      </p:nvGrpSpPr>
      <p:grpSpPr>
        <a:xfrm>
          <a:off x="0" y="0"/>
          <a:ext cx="0" cy="0"/>
          <a:chOff x="0" y="0"/>
          <a:chExt cx="0" cy="0"/>
        </a:xfrm>
      </p:grpSpPr>
      <p:sp>
        <p:nvSpPr>
          <p:cNvPr id="1304" name="Google Shape;1304;p1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5" name="Google Shape;1305;p1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9" name="Shape 1309"/>
        <p:cNvGrpSpPr/>
        <p:nvPr/>
      </p:nvGrpSpPr>
      <p:grpSpPr>
        <a:xfrm>
          <a:off x="0" y="0"/>
          <a:ext cx="0" cy="0"/>
          <a:chOff x="0" y="0"/>
          <a:chExt cx="0" cy="0"/>
        </a:xfrm>
      </p:grpSpPr>
      <p:sp>
        <p:nvSpPr>
          <p:cNvPr id="1310" name="Google Shape;1310;p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11" name="Google Shape;1311;p1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p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18" name="Google Shape;1318;p1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p1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5" name="Google Shape;1325;p149:notes"/>
          <p:cNvSpPr/>
          <p:nvPr>
            <p:ph idx="2" type="sldImg"/>
          </p:nvPr>
        </p:nvSpPr>
        <p:spPr>
          <a:xfrm>
            <a:off x="1004888" y="685800"/>
            <a:ext cx="4848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0" name="Google Shape;210;p15:notes"/>
          <p:cNvSpPr/>
          <p:nvPr>
            <p:ph idx="2" type="sldImg"/>
          </p:nvPr>
        </p:nvSpPr>
        <p:spPr>
          <a:xfrm>
            <a:off x="1004888" y="685800"/>
            <a:ext cx="4848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0" name="Shape 1330"/>
        <p:cNvGrpSpPr/>
        <p:nvPr/>
      </p:nvGrpSpPr>
      <p:grpSpPr>
        <a:xfrm>
          <a:off x="0" y="0"/>
          <a:ext cx="0" cy="0"/>
          <a:chOff x="0" y="0"/>
          <a:chExt cx="0" cy="0"/>
        </a:xfrm>
      </p:grpSpPr>
      <p:sp>
        <p:nvSpPr>
          <p:cNvPr id="1331" name="Google Shape;1331;p1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2" name="Google Shape;1332;p150: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p15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38" name="Google Shape;1338;p15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1339" name="Google Shape;1339;p151: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0" name="Google Shape;1340;p15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341" name="Google Shape;1341;p15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342" name="Google Shape;1342;p15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6" name="Shape 1346"/>
        <p:cNvGrpSpPr/>
        <p:nvPr/>
      </p:nvGrpSpPr>
      <p:grpSpPr>
        <a:xfrm>
          <a:off x="0" y="0"/>
          <a:ext cx="0" cy="0"/>
          <a:chOff x="0" y="0"/>
          <a:chExt cx="0" cy="0"/>
        </a:xfrm>
      </p:grpSpPr>
      <p:sp>
        <p:nvSpPr>
          <p:cNvPr id="1347" name="Google Shape;1347;p1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348" name="Google Shape;1348;p152: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8" name="Google Shape;218;p16:notes"/>
          <p:cNvSpPr/>
          <p:nvPr>
            <p:ph idx="2" type="sldImg"/>
          </p:nvPr>
        </p:nvSpPr>
        <p:spPr>
          <a:xfrm>
            <a:off x="1004888" y="685800"/>
            <a:ext cx="4848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6" name="Google Shape;226;p17:notes"/>
          <p:cNvSpPr/>
          <p:nvPr>
            <p:ph idx="2" type="sldImg"/>
          </p:nvPr>
        </p:nvSpPr>
        <p:spPr>
          <a:xfrm>
            <a:off x="1004888" y="685800"/>
            <a:ext cx="4848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 name="Google Shape;234;p18:notes"/>
          <p:cNvSpPr/>
          <p:nvPr>
            <p:ph idx="2" type="sldImg"/>
          </p:nvPr>
        </p:nvSpPr>
        <p:spPr>
          <a:xfrm>
            <a:off x="1004888" y="685800"/>
            <a:ext cx="4848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p19:notes"/>
          <p:cNvSpPr/>
          <p:nvPr>
            <p:ph idx="2" type="sldImg"/>
          </p:nvPr>
        </p:nvSpPr>
        <p:spPr>
          <a:xfrm>
            <a:off x="1004888" y="685800"/>
            <a:ext cx="4848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586520" y="3910978"/>
            <a:ext cx="4692160" cy="351912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9" name="Google Shape;99;p2:notes"/>
          <p:cNvSpPr/>
          <p:nvPr>
            <p:ph idx="2" type="sldImg"/>
          </p:nvPr>
        </p:nvSpPr>
        <p:spPr>
          <a:xfrm>
            <a:off x="860425" y="782638"/>
            <a:ext cx="4144963" cy="29321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0" name="Google Shape;250;p20:notes"/>
          <p:cNvSpPr/>
          <p:nvPr>
            <p:ph idx="2" type="sldImg"/>
          </p:nvPr>
        </p:nvSpPr>
        <p:spPr>
          <a:xfrm>
            <a:off x="1004888" y="685800"/>
            <a:ext cx="4848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8" name="Google Shape;258;p21:notes"/>
          <p:cNvSpPr/>
          <p:nvPr>
            <p:ph idx="2" type="sldImg"/>
          </p:nvPr>
        </p:nvSpPr>
        <p:spPr>
          <a:xfrm>
            <a:off x="1004888" y="685800"/>
            <a:ext cx="4848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2" name="Google Shape;272;p22:notes"/>
          <p:cNvSpPr/>
          <p:nvPr>
            <p:ph idx="2" type="sldImg"/>
          </p:nvPr>
        </p:nvSpPr>
        <p:spPr>
          <a:xfrm>
            <a:off x="1004888" y="685800"/>
            <a:ext cx="4848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0" name="Google Shape;280;p23:notes"/>
          <p:cNvSpPr/>
          <p:nvPr>
            <p:ph idx="2" type="sldImg"/>
          </p:nvPr>
        </p:nvSpPr>
        <p:spPr>
          <a:xfrm>
            <a:off x="1004888" y="685800"/>
            <a:ext cx="4848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8" name="Google Shape;288;p24:notes"/>
          <p:cNvSpPr/>
          <p:nvPr>
            <p:ph idx="2" type="sldImg"/>
          </p:nvPr>
        </p:nvSpPr>
        <p:spPr>
          <a:xfrm>
            <a:off x="1004888" y="685800"/>
            <a:ext cx="4848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6" name="Google Shape;296;p25:notes"/>
          <p:cNvSpPr/>
          <p:nvPr>
            <p:ph idx="2" type="sldImg"/>
          </p:nvPr>
        </p:nvSpPr>
        <p:spPr>
          <a:xfrm>
            <a:off x="1004888" y="685800"/>
            <a:ext cx="4848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4" name="Google Shape;304;p26: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p27: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0" name="Google Shape;320;p28: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p29: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notes"/>
          <p:cNvSpPr txBox="1"/>
          <p:nvPr>
            <p:ph idx="1" type="body"/>
          </p:nvPr>
        </p:nvSpPr>
        <p:spPr>
          <a:xfrm>
            <a:off x="586520" y="3910978"/>
            <a:ext cx="4692160" cy="351912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8" name="Google Shape;108;p3:notes"/>
          <p:cNvSpPr/>
          <p:nvPr>
            <p:ph idx="2" type="sldImg"/>
          </p:nvPr>
        </p:nvSpPr>
        <p:spPr>
          <a:xfrm>
            <a:off x="860425" y="782638"/>
            <a:ext cx="4144963" cy="293211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9" name="Google Shape;339;p30: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7" name="Google Shape;347;p31: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6" name="Google Shape;356;p32:notes"/>
          <p:cNvSpPr/>
          <p:nvPr>
            <p:ph idx="2" type="sldImg"/>
          </p:nvPr>
        </p:nvSpPr>
        <p:spPr>
          <a:xfrm>
            <a:off x="1246188" y="1143000"/>
            <a:ext cx="43656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3" name="Google Shape;363;p33:notes"/>
          <p:cNvSpPr/>
          <p:nvPr>
            <p:ph idx="2" type="sldImg"/>
          </p:nvPr>
        </p:nvSpPr>
        <p:spPr>
          <a:xfrm>
            <a:off x="1246188" y="1143000"/>
            <a:ext cx="43656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1" name="Google Shape;371;p34:notes"/>
          <p:cNvSpPr/>
          <p:nvPr>
            <p:ph idx="2" type="sldImg"/>
          </p:nvPr>
        </p:nvSpPr>
        <p:spPr>
          <a:xfrm>
            <a:off x="1246188" y="1143000"/>
            <a:ext cx="43656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8" name="Google Shape;378;p35:notes"/>
          <p:cNvSpPr/>
          <p:nvPr>
            <p:ph idx="2" type="sldImg"/>
          </p:nvPr>
        </p:nvSpPr>
        <p:spPr>
          <a:xfrm>
            <a:off x="1246188" y="1143000"/>
            <a:ext cx="43656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6" name="Google Shape;386;p36:notes"/>
          <p:cNvSpPr/>
          <p:nvPr>
            <p:ph idx="2" type="sldImg"/>
          </p:nvPr>
        </p:nvSpPr>
        <p:spPr>
          <a:xfrm>
            <a:off x="1246188" y="1143000"/>
            <a:ext cx="43656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3" name="Google Shape;393;p37:notes"/>
          <p:cNvSpPr/>
          <p:nvPr>
            <p:ph idx="2" type="sldImg"/>
          </p:nvPr>
        </p:nvSpPr>
        <p:spPr>
          <a:xfrm>
            <a:off x="1246188" y="1143000"/>
            <a:ext cx="43656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1" name="Google Shape;401;p38:notes"/>
          <p:cNvSpPr/>
          <p:nvPr>
            <p:ph idx="2" type="sldImg"/>
          </p:nvPr>
        </p:nvSpPr>
        <p:spPr>
          <a:xfrm>
            <a:off x="1246188" y="1143000"/>
            <a:ext cx="43656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8" name="Google Shape;408;p39:notes"/>
          <p:cNvSpPr/>
          <p:nvPr>
            <p:ph idx="2" type="sldImg"/>
          </p:nvPr>
        </p:nvSpPr>
        <p:spPr>
          <a:xfrm>
            <a:off x="1246188" y="1143000"/>
            <a:ext cx="43656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4" name="Google Shape;114;p4:notes"/>
          <p:cNvSpPr/>
          <p:nvPr>
            <p:ph idx="2" type="sldImg"/>
          </p:nvPr>
        </p:nvSpPr>
        <p:spPr>
          <a:xfrm>
            <a:off x="1004888" y="685800"/>
            <a:ext cx="4848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6" name="Google Shape;416;p40:notes"/>
          <p:cNvSpPr/>
          <p:nvPr>
            <p:ph idx="2" type="sldImg"/>
          </p:nvPr>
        </p:nvSpPr>
        <p:spPr>
          <a:xfrm>
            <a:off x="1246188" y="1143000"/>
            <a:ext cx="43656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3" name="Google Shape;423;p41: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3" name="Google Shape;433;p42:notes"/>
          <p:cNvSpPr/>
          <p:nvPr>
            <p:ph idx="2" type="sldImg"/>
          </p:nvPr>
        </p:nvSpPr>
        <p:spPr>
          <a:xfrm>
            <a:off x="1246188" y="1143000"/>
            <a:ext cx="43656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0" name="Google Shape;440;p43: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7" name="Google Shape;447;p44: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4" name="Google Shape;454;p45: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1" name="Google Shape;461;p46: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8" name="Google Shape;468;p47: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5" name="Google Shape;475;p48: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2" name="Google Shape;482;p49: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1" name="Google Shape;121;p5:notes"/>
          <p:cNvSpPr/>
          <p:nvPr>
            <p:ph idx="2" type="sldImg"/>
          </p:nvPr>
        </p:nvSpPr>
        <p:spPr>
          <a:xfrm>
            <a:off x="1004888" y="685800"/>
            <a:ext cx="4848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9" name="Google Shape;489;p50: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5" name="Google Shape;495;p51: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1" name="Google Shape;501;p52: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7" name="Google Shape;507;p53: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5" name="Google Shape;515;p54: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3" name="Google Shape;523;p55: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9" name="Google Shape;529;p56: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7" name="Google Shape;537;p57: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3" name="Google Shape;543;p58: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9" name="Google Shape;549;p59: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 name="Google Shape;128;p6:notes"/>
          <p:cNvSpPr/>
          <p:nvPr>
            <p:ph idx="2" type="sldImg"/>
          </p:nvPr>
        </p:nvSpPr>
        <p:spPr>
          <a:xfrm>
            <a:off x="1004888" y="685800"/>
            <a:ext cx="4848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6" name="Google Shape;556;p60: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3" name="Google Shape;563;p61: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p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0" name="Google Shape;570;p62: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6" name="Google Shape;576;p63: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3" name="Google Shape;583;p64: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9" name="Google Shape;589;p65: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5" name="Google Shape;595;p66: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2" name="Google Shape;602;p67: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8" name="Google Shape;608;p68: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6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14" name="Google Shape;614;p6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615" name="Google Shape;615;p69: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p6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617" name="Google Shape;617;p6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18" name="Google Shape;618;p6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p7:notes"/>
          <p:cNvSpPr/>
          <p:nvPr>
            <p:ph idx="2" type="sldImg"/>
          </p:nvPr>
        </p:nvSpPr>
        <p:spPr>
          <a:xfrm>
            <a:off x="1004888" y="685800"/>
            <a:ext cx="4848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7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25" name="Google Shape;625;p7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626" name="Google Shape;626;p70: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p7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628" name="Google Shape;628;p7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29" name="Google Shape;629;p7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7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37" name="Google Shape;637;p7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638" name="Google Shape;638;p71: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p7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640" name="Google Shape;640;p7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41" name="Google Shape;641;p7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7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51" name="Google Shape;651;p7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652" name="Google Shape;652;p72: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p7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654" name="Google Shape;654;p7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55" name="Google Shape;655;p7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7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64" name="Google Shape;664;p7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665" name="Google Shape;665;p73: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6" name="Google Shape;666;p7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667" name="Google Shape;667;p7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68" name="Google Shape;668;p7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7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76" name="Google Shape;676;p7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677" name="Google Shape;677;p74: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p7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679" name="Google Shape;679;p7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80" name="Google Shape;680;p7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7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88" name="Google Shape;688;p7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689" name="Google Shape;689;p75: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p7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691" name="Google Shape;691;p7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692" name="Google Shape;692;p7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7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04" name="Google Shape;704;p7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705" name="Google Shape;705;p76: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p7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07" name="Google Shape;707;p7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08" name="Google Shape;708;p7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7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19" name="Google Shape;719;p7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720" name="Google Shape;720;p77: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p7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22" name="Google Shape;722;p7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23" name="Google Shape;723;p7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7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30" name="Google Shape;730;p7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731" name="Google Shape;731;p78: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2" name="Google Shape;732;p7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33" name="Google Shape;733;p7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34" name="Google Shape;734;p7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7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41" name="Google Shape;741;p7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742" name="Google Shape;742;p79: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p7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44" name="Google Shape;744;p7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45" name="Google Shape;745;p7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9" name="Google Shape;149;p8:notes"/>
          <p:cNvSpPr/>
          <p:nvPr>
            <p:ph idx="2" type="sldImg"/>
          </p:nvPr>
        </p:nvSpPr>
        <p:spPr>
          <a:xfrm>
            <a:off x="1004888" y="685800"/>
            <a:ext cx="4848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8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54" name="Google Shape;754;p8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755" name="Google Shape;755;p80: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6" name="Google Shape;756;p8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57" name="Google Shape;757;p8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58" name="Google Shape;758;p8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8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66" name="Google Shape;766;p8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767" name="Google Shape;767;p81: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8" name="Google Shape;768;p8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69" name="Google Shape;769;p8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70" name="Google Shape;770;p8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p8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78" name="Google Shape;778;p8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779" name="Google Shape;779;p82: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0" name="Google Shape;780;p8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81" name="Google Shape;781;p8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82" name="Google Shape;782;p8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8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90" name="Google Shape;790;p8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791" name="Google Shape;791;p83: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2" name="Google Shape;792;p8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93" name="Google Shape;793;p8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94" name="Google Shape;794;p8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8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803" name="Google Shape;803;p8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804" name="Google Shape;804;p84: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5" name="Google Shape;805;p8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06" name="Google Shape;806;p8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807" name="Google Shape;807;p8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8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814" name="Google Shape;814;p8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815" name="Google Shape;815;p85: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6" name="Google Shape;816;p8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17" name="Google Shape;817;p8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818" name="Google Shape;818;p8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p8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827" name="Google Shape;827;p8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828" name="Google Shape;828;p86: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9" name="Google Shape;829;p8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30" name="Google Shape;830;p8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831" name="Google Shape;831;p8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8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843" name="Google Shape;843;p8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844" name="Google Shape;844;p87: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p8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46" name="Google Shape;846;p8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847" name="Google Shape;847;p8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8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856" name="Google Shape;856;p8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857" name="Google Shape;857;p88: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8" name="Google Shape;858;p8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59" name="Google Shape;859;p8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860" name="Google Shape;860;p8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8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869" name="Google Shape;869;p8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870" name="Google Shape;870;p89: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p8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72" name="Google Shape;872;p8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873" name="Google Shape;873;p8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 name="Google Shape;159;p9:notes"/>
          <p:cNvSpPr/>
          <p:nvPr>
            <p:ph idx="2" type="sldImg"/>
          </p:nvPr>
        </p:nvSpPr>
        <p:spPr>
          <a:xfrm>
            <a:off x="1004888" y="685800"/>
            <a:ext cx="4848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9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880" name="Google Shape;880;p9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881" name="Google Shape;881;p90: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2" name="Google Shape;882;p9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83" name="Google Shape;883;p9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884" name="Google Shape;884;p9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p9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891" name="Google Shape;891;p9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892" name="Google Shape;892;p91: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3" name="Google Shape;893;p9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94" name="Google Shape;894;p9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895" name="Google Shape;895;p9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9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903" name="Google Shape;903;p9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1.7.2013</a:t>
            </a:r>
            <a:endParaRPr b="0" i="0" sz="1400" u="none" cap="none" strike="noStrike">
              <a:solidFill>
                <a:srgbClr val="000000"/>
              </a:solidFill>
              <a:latin typeface="Arial"/>
              <a:ea typeface="Arial"/>
              <a:cs typeface="Arial"/>
              <a:sym typeface="Arial"/>
            </a:endParaRPr>
          </a:p>
        </p:txBody>
      </p:sp>
      <p:sp>
        <p:nvSpPr>
          <p:cNvPr id="904" name="Google Shape;904;p92:notes"/>
          <p:cNvSpPr/>
          <p:nvPr>
            <p:ph idx="3" type="sldImg"/>
          </p:nvPr>
        </p:nvSpPr>
        <p:spPr>
          <a:xfrm>
            <a:off x="2757488" y="512763"/>
            <a:ext cx="362902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5" name="Google Shape;905;p9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906" name="Google Shape;906;p9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907" name="Google Shape;907;p9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915" name="Google Shape;915;p93: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922" name="Google Shape;922;p94: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929" name="Google Shape;929;p95: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937" name="Google Shape;937;p96: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947" name="Google Shape;947;p97: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p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957" name="Google Shape;957;p98: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p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966" name="Google Shape;966;p99:notes"/>
          <p:cNvSpPr/>
          <p:nvPr>
            <p:ph idx="2" type="sldImg"/>
          </p:nvPr>
        </p:nvSpPr>
        <p:spPr>
          <a:xfrm>
            <a:off x="1246188" y="1143000"/>
            <a:ext cx="4365625"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 branco"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735062" y="7006700"/>
            <a:ext cx="2405658" cy="40248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
          <p:cNvSpPr txBox="1"/>
          <p:nvPr>
            <p:ph idx="11" type="ftr"/>
          </p:nvPr>
        </p:nvSpPr>
        <p:spPr>
          <a:xfrm>
            <a:off x="3541663" y="7006700"/>
            <a:ext cx="3608487" cy="40248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
          <p:cNvSpPr txBox="1"/>
          <p:nvPr>
            <p:ph idx="12" type="sldNum"/>
          </p:nvPr>
        </p:nvSpPr>
        <p:spPr>
          <a:xfrm>
            <a:off x="7551093" y="7006700"/>
            <a:ext cx="2405658" cy="40248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com Legenda" type="objTx">
  <p:cSld name="OBJECT_WITH_CAPTION_TEXT">
    <p:spTree>
      <p:nvGrpSpPr>
        <p:cNvPr id="63" name="Shape 63"/>
        <p:cNvGrpSpPr/>
        <p:nvPr/>
      </p:nvGrpSpPr>
      <p:grpSpPr>
        <a:xfrm>
          <a:off x="0" y="0"/>
          <a:ext cx="0" cy="0"/>
          <a:chOff x="0" y="0"/>
          <a:chExt cx="0" cy="0"/>
        </a:xfrm>
      </p:grpSpPr>
      <p:sp>
        <p:nvSpPr>
          <p:cNvPr id="64" name="Google Shape;64;p11"/>
          <p:cNvSpPr txBox="1"/>
          <p:nvPr>
            <p:ph type="title"/>
          </p:nvPr>
        </p:nvSpPr>
        <p:spPr>
          <a:xfrm>
            <a:off x="736455" y="503978"/>
            <a:ext cx="3448388" cy="176392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525"/>
              <a:buFont typeface="Calibri"/>
              <a:buNone/>
              <a:defRPr sz="352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1"/>
          <p:cNvSpPr txBox="1"/>
          <p:nvPr>
            <p:ph idx="1" type="body"/>
          </p:nvPr>
        </p:nvSpPr>
        <p:spPr>
          <a:xfrm>
            <a:off x="4545413" y="1088455"/>
            <a:ext cx="5412730" cy="5372269"/>
          </a:xfrm>
          <a:prstGeom prst="rect">
            <a:avLst/>
          </a:prstGeom>
          <a:noFill/>
          <a:ln>
            <a:noFill/>
          </a:ln>
        </p:spPr>
        <p:txBody>
          <a:bodyPr anchorCtr="0" anchor="t" bIns="45700" lIns="91425" spcFirstLastPara="1" rIns="91425" wrap="square" tIns="45700">
            <a:normAutofit/>
          </a:bodyPr>
          <a:lstStyle>
            <a:lvl1pPr indent="-452437" lvl="0" marL="457200" algn="l">
              <a:lnSpc>
                <a:spcPct val="90000"/>
              </a:lnSpc>
              <a:spcBef>
                <a:spcPts val="1100"/>
              </a:spcBef>
              <a:spcAft>
                <a:spcPts val="0"/>
              </a:spcAft>
              <a:buClr>
                <a:schemeClr val="dk1"/>
              </a:buClr>
              <a:buSzPts val="3525"/>
              <a:buChar char="•"/>
              <a:defRPr sz="3525"/>
            </a:lvl1pPr>
            <a:lvl2pPr indent="-424497" lvl="1" marL="914400" algn="l">
              <a:lnSpc>
                <a:spcPct val="90000"/>
              </a:lnSpc>
              <a:spcBef>
                <a:spcPts val="550"/>
              </a:spcBef>
              <a:spcAft>
                <a:spcPts val="0"/>
              </a:spcAft>
              <a:buClr>
                <a:schemeClr val="dk1"/>
              </a:buClr>
              <a:buSzPts val="3085"/>
              <a:buChar char="•"/>
              <a:defRPr sz="3085"/>
            </a:lvl2pPr>
            <a:lvl3pPr indent="-396557" lvl="2" marL="1371600" algn="l">
              <a:lnSpc>
                <a:spcPct val="90000"/>
              </a:lnSpc>
              <a:spcBef>
                <a:spcPts val="550"/>
              </a:spcBef>
              <a:spcAft>
                <a:spcPts val="0"/>
              </a:spcAft>
              <a:buClr>
                <a:schemeClr val="dk1"/>
              </a:buClr>
              <a:buSzPts val="2645"/>
              <a:buChar char="•"/>
              <a:defRPr sz="2645"/>
            </a:lvl3pPr>
            <a:lvl4pPr indent="-368617" lvl="3" marL="1828800" algn="l">
              <a:lnSpc>
                <a:spcPct val="90000"/>
              </a:lnSpc>
              <a:spcBef>
                <a:spcPts val="550"/>
              </a:spcBef>
              <a:spcAft>
                <a:spcPts val="0"/>
              </a:spcAft>
              <a:buClr>
                <a:schemeClr val="dk1"/>
              </a:buClr>
              <a:buSzPts val="2205"/>
              <a:buChar char="•"/>
              <a:defRPr sz="2205"/>
            </a:lvl4pPr>
            <a:lvl5pPr indent="-368617" lvl="4" marL="2286000" algn="l">
              <a:lnSpc>
                <a:spcPct val="90000"/>
              </a:lnSpc>
              <a:spcBef>
                <a:spcPts val="550"/>
              </a:spcBef>
              <a:spcAft>
                <a:spcPts val="0"/>
              </a:spcAft>
              <a:buClr>
                <a:schemeClr val="dk1"/>
              </a:buClr>
              <a:buSzPts val="2205"/>
              <a:buChar char="•"/>
              <a:defRPr sz="2205"/>
            </a:lvl5pPr>
            <a:lvl6pPr indent="-368617" lvl="5" marL="2743200" algn="l">
              <a:lnSpc>
                <a:spcPct val="90000"/>
              </a:lnSpc>
              <a:spcBef>
                <a:spcPts val="550"/>
              </a:spcBef>
              <a:spcAft>
                <a:spcPts val="0"/>
              </a:spcAft>
              <a:buClr>
                <a:schemeClr val="dk1"/>
              </a:buClr>
              <a:buSzPts val="2205"/>
              <a:buChar char="•"/>
              <a:defRPr sz="2205"/>
            </a:lvl6pPr>
            <a:lvl7pPr indent="-368617" lvl="6" marL="3200400" algn="l">
              <a:lnSpc>
                <a:spcPct val="90000"/>
              </a:lnSpc>
              <a:spcBef>
                <a:spcPts val="550"/>
              </a:spcBef>
              <a:spcAft>
                <a:spcPts val="0"/>
              </a:spcAft>
              <a:buClr>
                <a:schemeClr val="dk1"/>
              </a:buClr>
              <a:buSzPts val="2205"/>
              <a:buChar char="•"/>
              <a:defRPr sz="2205"/>
            </a:lvl7pPr>
            <a:lvl8pPr indent="-368617" lvl="7" marL="3657600" algn="l">
              <a:lnSpc>
                <a:spcPct val="90000"/>
              </a:lnSpc>
              <a:spcBef>
                <a:spcPts val="550"/>
              </a:spcBef>
              <a:spcAft>
                <a:spcPts val="0"/>
              </a:spcAft>
              <a:buClr>
                <a:schemeClr val="dk1"/>
              </a:buClr>
              <a:buSzPts val="2205"/>
              <a:buChar char="•"/>
              <a:defRPr sz="2205"/>
            </a:lvl8pPr>
            <a:lvl9pPr indent="-368617" lvl="8" marL="4114800" algn="l">
              <a:lnSpc>
                <a:spcPct val="90000"/>
              </a:lnSpc>
              <a:spcBef>
                <a:spcPts val="550"/>
              </a:spcBef>
              <a:spcAft>
                <a:spcPts val="0"/>
              </a:spcAft>
              <a:buClr>
                <a:schemeClr val="dk1"/>
              </a:buClr>
              <a:buSzPts val="2205"/>
              <a:buChar char="•"/>
              <a:defRPr sz="2205"/>
            </a:lvl9pPr>
          </a:lstStyle>
          <a:p/>
        </p:txBody>
      </p:sp>
      <p:sp>
        <p:nvSpPr>
          <p:cNvPr id="66" name="Google Shape;66;p11"/>
          <p:cNvSpPr txBox="1"/>
          <p:nvPr>
            <p:ph idx="2" type="body"/>
          </p:nvPr>
        </p:nvSpPr>
        <p:spPr>
          <a:xfrm>
            <a:off x="736455" y="2267902"/>
            <a:ext cx="3448388" cy="42015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765"/>
              <a:buNone/>
              <a:defRPr sz="1765"/>
            </a:lvl1pPr>
            <a:lvl2pPr indent="-228600" lvl="1" marL="914400" algn="l">
              <a:lnSpc>
                <a:spcPct val="90000"/>
              </a:lnSpc>
              <a:spcBef>
                <a:spcPts val="550"/>
              </a:spcBef>
              <a:spcAft>
                <a:spcPts val="0"/>
              </a:spcAft>
              <a:buClr>
                <a:schemeClr val="dk1"/>
              </a:buClr>
              <a:buSzPts val="1545"/>
              <a:buNone/>
              <a:defRPr sz="1545"/>
            </a:lvl2pPr>
            <a:lvl3pPr indent="-228600" lvl="2" marL="1371600" algn="l">
              <a:lnSpc>
                <a:spcPct val="90000"/>
              </a:lnSpc>
              <a:spcBef>
                <a:spcPts val="550"/>
              </a:spcBef>
              <a:spcAft>
                <a:spcPts val="0"/>
              </a:spcAft>
              <a:buClr>
                <a:schemeClr val="dk1"/>
              </a:buClr>
              <a:buSzPts val="1325"/>
              <a:buNone/>
              <a:defRPr sz="1325"/>
            </a:lvl3pPr>
            <a:lvl4pPr indent="-228600" lvl="3" marL="1828800" algn="l">
              <a:lnSpc>
                <a:spcPct val="90000"/>
              </a:lnSpc>
              <a:spcBef>
                <a:spcPts val="550"/>
              </a:spcBef>
              <a:spcAft>
                <a:spcPts val="0"/>
              </a:spcAft>
              <a:buClr>
                <a:schemeClr val="dk1"/>
              </a:buClr>
              <a:buSzPts val="1100"/>
              <a:buNone/>
              <a:defRPr sz="1100"/>
            </a:lvl4pPr>
            <a:lvl5pPr indent="-228600" lvl="4" marL="2286000" algn="l">
              <a:lnSpc>
                <a:spcPct val="90000"/>
              </a:lnSpc>
              <a:spcBef>
                <a:spcPts val="550"/>
              </a:spcBef>
              <a:spcAft>
                <a:spcPts val="0"/>
              </a:spcAft>
              <a:buClr>
                <a:schemeClr val="dk1"/>
              </a:buClr>
              <a:buSzPts val="1100"/>
              <a:buNone/>
              <a:defRPr sz="1100"/>
            </a:lvl5pPr>
            <a:lvl6pPr indent="-228600" lvl="5" marL="2743200" algn="l">
              <a:lnSpc>
                <a:spcPct val="90000"/>
              </a:lnSpc>
              <a:spcBef>
                <a:spcPts val="550"/>
              </a:spcBef>
              <a:spcAft>
                <a:spcPts val="0"/>
              </a:spcAft>
              <a:buClr>
                <a:schemeClr val="dk1"/>
              </a:buClr>
              <a:buSzPts val="1100"/>
              <a:buNone/>
              <a:defRPr sz="1100"/>
            </a:lvl6pPr>
            <a:lvl7pPr indent="-228600" lvl="6" marL="3200400" algn="l">
              <a:lnSpc>
                <a:spcPct val="90000"/>
              </a:lnSpc>
              <a:spcBef>
                <a:spcPts val="550"/>
              </a:spcBef>
              <a:spcAft>
                <a:spcPts val="0"/>
              </a:spcAft>
              <a:buClr>
                <a:schemeClr val="dk1"/>
              </a:buClr>
              <a:buSzPts val="1100"/>
              <a:buNone/>
              <a:defRPr sz="1100"/>
            </a:lvl7pPr>
            <a:lvl8pPr indent="-228600" lvl="7" marL="3657600" algn="l">
              <a:lnSpc>
                <a:spcPct val="90000"/>
              </a:lnSpc>
              <a:spcBef>
                <a:spcPts val="550"/>
              </a:spcBef>
              <a:spcAft>
                <a:spcPts val="0"/>
              </a:spcAft>
              <a:buClr>
                <a:schemeClr val="dk1"/>
              </a:buClr>
              <a:buSzPts val="1100"/>
              <a:buNone/>
              <a:defRPr sz="1100"/>
            </a:lvl8pPr>
            <a:lvl9pPr indent="-228600" lvl="8" marL="4114800" algn="l">
              <a:lnSpc>
                <a:spcPct val="90000"/>
              </a:lnSpc>
              <a:spcBef>
                <a:spcPts val="550"/>
              </a:spcBef>
              <a:spcAft>
                <a:spcPts val="0"/>
              </a:spcAft>
              <a:buClr>
                <a:schemeClr val="dk1"/>
              </a:buClr>
              <a:buSzPts val="1100"/>
              <a:buNone/>
              <a:defRPr sz="1100"/>
            </a:lvl9pPr>
          </a:lstStyle>
          <a:p/>
        </p:txBody>
      </p:sp>
      <p:sp>
        <p:nvSpPr>
          <p:cNvPr id="67" name="Google Shape;67;p11"/>
          <p:cNvSpPr txBox="1"/>
          <p:nvPr>
            <p:ph idx="10" type="dt"/>
          </p:nvPr>
        </p:nvSpPr>
        <p:spPr>
          <a:xfrm>
            <a:off x="735062" y="7006700"/>
            <a:ext cx="2405658" cy="40248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1"/>
          <p:cNvSpPr txBox="1"/>
          <p:nvPr>
            <p:ph idx="11" type="ftr"/>
          </p:nvPr>
        </p:nvSpPr>
        <p:spPr>
          <a:xfrm>
            <a:off x="3541663" y="7006700"/>
            <a:ext cx="3608487" cy="40248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1"/>
          <p:cNvSpPr txBox="1"/>
          <p:nvPr>
            <p:ph idx="12" type="sldNum"/>
          </p:nvPr>
        </p:nvSpPr>
        <p:spPr>
          <a:xfrm>
            <a:off x="7551093" y="7006700"/>
            <a:ext cx="2405658" cy="40248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m com Legenda" type="picTx">
  <p:cSld name="PICTURE_WITH_CAPTION_TEXT">
    <p:spTree>
      <p:nvGrpSpPr>
        <p:cNvPr id="70" name="Shape 70"/>
        <p:cNvGrpSpPr/>
        <p:nvPr/>
      </p:nvGrpSpPr>
      <p:grpSpPr>
        <a:xfrm>
          <a:off x="0" y="0"/>
          <a:ext cx="0" cy="0"/>
          <a:chOff x="0" y="0"/>
          <a:chExt cx="0" cy="0"/>
        </a:xfrm>
      </p:grpSpPr>
      <p:sp>
        <p:nvSpPr>
          <p:cNvPr id="71" name="Google Shape;71;p12"/>
          <p:cNvSpPr txBox="1"/>
          <p:nvPr>
            <p:ph type="title"/>
          </p:nvPr>
        </p:nvSpPr>
        <p:spPr>
          <a:xfrm>
            <a:off x="736455" y="503978"/>
            <a:ext cx="3448388" cy="176392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525"/>
              <a:buFont typeface="Calibri"/>
              <a:buNone/>
              <a:defRPr sz="352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2"/>
          <p:cNvSpPr/>
          <p:nvPr>
            <p:ph idx="2" type="pic"/>
          </p:nvPr>
        </p:nvSpPr>
        <p:spPr>
          <a:xfrm>
            <a:off x="4545413" y="1088455"/>
            <a:ext cx="5412730" cy="5372269"/>
          </a:xfrm>
          <a:prstGeom prst="rect">
            <a:avLst/>
          </a:prstGeom>
          <a:noFill/>
          <a:ln>
            <a:noFill/>
          </a:ln>
        </p:spPr>
      </p:sp>
      <p:sp>
        <p:nvSpPr>
          <p:cNvPr id="73" name="Google Shape;73;p12"/>
          <p:cNvSpPr txBox="1"/>
          <p:nvPr>
            <p:ph idx="1" type="body"/>
          </p:nvPr>
        </p:nvSpPr>
        <p:spPr>
          <a:xfrm>
            <a:off x="736455" y="2267902"/>
            <a:ext cx="3448388" cy="420157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1765"/>
              <a:buNone/>
              <a:defRPr sz="1765"/>
            </a:lvl1pPr>
            <a:lvl2pPr indent="-228600" lvl="1" marL="914400" algn="l">
              <a:lnSpc>
                <a:spcPct val="90000"/>
              </a:lnSpc>
              <a:spcBef>
                <a:spcPts val="550"/>
              </a:spcBef>
              <a:spcAft>
                <a:spcPts val="0"/>
              </a:spcAft>
              <a:buClr>
                <a:schemeClr val="dk1"/>
              </a:buClr>
              <a:buSzPts val="1545"/>
              <a:buNone/>
              <a:defRPr sz="1545"/>
            </a:lvl2pPr>
            <a:lvl3pPr indent="-228600" lvl="2" marL="1371600" algn="l">
              <a:lnSpc>
                <a:spcPct val="90000"/>
              </a:lnSpc>
              <a:spcBef>
                <a:spcPts val="550"/>
              </a:spcBef>
              <a:spcAft>
                <a:spcPts val="0"/>
              </a:spcAft>
              <a:buClr>
                <a:schemeClr val="dk1"/>
              </a:buClr>
              <a:buSzPts val="1325"/>
              <a:buNone/>
              <a:defRPr sz="1325"/>
            </a:lvl3pPr>
            <a:lvl4pPr indent="-228600" lvl="3" marL="1828800" algn="l">
              <a:lnSpc>
                <a:spcPct val="90000"/>
              </a:lnSpc>
              <a:spcBef>
                <a:spcPts val="550"/>
              </a:spcBef>
              <a:spcAft>
                <a:spcPts val="0"/>
              </a:spcAft>
              <a:buClr>
                <a:schemeClr val="dk1"/>
              </a:buClr>
              <a:buSzPts val="1100"/>
              <a:buNone/>
              <a:defRPr sz="1100"/>
            </a:lvl4pPr>
            <a:lvl5pPr indent="-228600" lvl="4" marL="2286000" algn="l">
              <a:lnSpc>
                <a:spcPct val="90000"/>
              </a:lnSpc>
              <a:spcBef>
                <a:spcPts val="550"/>
              </a:spcBef>
              <a:spcAft>
                <a:spcPts val="0"/>
              </a:spcAft>
              <a:buClr>
                <a:schemeClr val="dk1"/>
              </a:buClr>
              <a:buSzPts val="1100"/>
              <a:buNone/>
              <a:defRPr sz="1100"/>
            </a:lvl5pPr>
            <a:lvl6pPr indent="-228600" lvl="5" marL="2743200" algn="l">
              <a:lnSpc>
                <a:spcPct val="90000"/>
              </a:lnSpc>
              <a:spcBef>
                <a:spcPts val="550"/>
              </a:spcBef>
              <a:spcAft>
                <a:spcPts val="0"/>
              </a:spcAft>
              <a:buClr>
                <a:schemeClr val="dk1"/>
              </a:buClr>
              <a:buSzPts val="1100"/>
              <a:buNone/>
              <a:defRPr sz="1100"/>
            </a:lvl6pPr>
            <a:lvl7pPr indent="-228600" lvl="6" marL="3200400" algn="l">
              <a:lnSpc>
                <a:spcPct val="90000"/>
              </a:lnSpc>
              <a:spcBef>
                <a:spcPts val="550"/>
              </a:spcBef>
              <a:spcAft>
                <a:spcPts val="0"/>
              </a:spcAft>
              <a:buClr>
                <a:schemeClr val="dk1"/>
              </a:buClr>
              <a:buSzPts val="1100"/>
              <a:buNone/>
              <a:defRPr sz="1100"/>
            </a:lvl7pPr>
            <a:lvl8pPr indent="-228600" lvl="7" marL="3657600" algn="l">
              <a:lnSpc>
                <a:spcPct val="90000"/>
              </a:lnSpc>
              <a:spcBef>
                <a:spcPts val="550"/>
              </a:spcBef>
              <a:spcAft>
                <a:spcPts val="0"/>
              </a:spcAft>
              <a:buClr>
                <a:schemeClr val="dk1"/>
              </a:buClr>
              <a:buSzPts val="1100"/>
              <a:buNone/>
              <a:defRPr sz="1100"/>
            </a:lvl8pPr>
            <a:lvl9pPr indent="-228600" lvl="8" marL="4114800" algn="l">
              <a:lnSpc>
                <a:spcPct val="90000"/>
              </a:lnSpc>
              <a:spcBef>
                <a:spcPts val="550"/>
              </a:spcBef>
              <a:spcAft>
                <a:spcPts val="0"/>
              </a:spcAft>
              <a:buClr>
                <a:schemeClr val="dk1"/>
              </a:buClr>
              <a:buSzPts val="1100"/>
              <a:buNone/>
              <a:defRPr sz="1100"/>
            </a:lvl9pPr>
          </a:lstStyle>
          <a:p/>
        </p:txBody>
      </p:sp>
      <p:sp>
        <p:nvSpPr>
          <p:cNvPr id="74" name="Google Shape;74;p12"/>
          <p:cNvSpPr txBox="1"/>
          <p:nvPr>
            <p:ph idx="10" type="dt"/>
          </p:nvPr>
        </p:nvSpPr>
        <p:spPr>
          <a:xfrm>
            <a:off x="735062" y="7006700"/>
            <a:ext cx="2405658" cy="40248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2"/>
          <p:cNvSpPr txBox="1"/>
          <p:nvPr>
            <p:ph idx="11" type="ftr"/>
          </p:nvPr>
        </p:nvSpPr>
        <p:spPr>
          <a:xfrm>
            <a:off x="3541663" y="7006700"/>
            <a:ext cx="3608487" cy="40248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txBox="1"/>
          <p:nvPr>
            <p:ph idx="12" type="sldNum"/>
          </p:nvPr>
        </p:nvSpPr>
        <p:spPr>
          <a:xfrm>
            <a:off x="7551093" y="7006700"/>
            <a:ext cx="2405658" cy="40248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Texto Vertical" type="vertTx">
  <p:cSld name="VERTICAL_TEXT">
    <p:spTree>
      <p:nvGrpSpPr>
        <p:cNvPr id="77" name="Shape 77"/>
        <p:cNvGrpSpPr/>
        <p:nvPr/>
      </p:nvGrpSpPr>
      <p:grpSpPr>
        <a:xfrm>
          <a:off x="0" y="0"/>
          <a:ext cx="0" cy="0"/>
          <a:chOff x="0" y="0"/>
          <a:chExt cx="0" cy="0"/>
        </a:xfrm>
      </p:grpSpPr>
      <p:sp>
        <p:nvSpPr>
          <p:cNvPr id="78" name="Google Shape;78;p13"/>
          <p:cNvSpPr txBox="1"/>
          <p:nvPr>
            <p:ph type="title"/>
          </p:nvPr>
        </p:nvSpPr>
        <p:spPr>
          <a:xfrm>
            <a:off x="735062" y="402484"/>
            <a:ext cx="9221689" cy="146118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3"/>
          <p:cNvSpPr txBox="1"/>
          <p:nvPr>
            <p:ph idx="1" type="body"/>
          </p:nvPr>
        </p:nvSpPr>
        <p:spPr>
          <a:xfrm rot="5400000">
            <a:off x="2947634" y="-200158"/>
            <a:ext cx="4796544" cy="922168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100"/>
              </a:spcBef>
              <a:spcAft>
                <a:spcPts val="0"/>
              </a:spcAft>
              <a:buClr>
                <a:schemeClr val="dk1"/>
              </a:buClr>
              <a:buSzPts val="1800"/>
              <a:buChar char="•"/>
              <a:defRPr/>
            </a:lvl1pPr>
            <a:lvl2pPr indent="-342900" lvl="1" marL="914400" algn="l">
              <a:lnSpc>
                <a:spcPct val="90000"/>
              </a:lnSpc>
              <a:spcBef>
                <a:spcPts val="550"/>
              </a:spcBef>
              <a:spcAft>
                <a:spcPts val="0"/>
              </a:spcAft>
              <a:buClr>
                <a:schemeClr val="dk1"/>
              </a:buClr>
              <a:buSzPts val="1800"/>
              <a:buChar char="•"/>
              <a:defRPr/>
            </a:lvl2pPr>
            <a:lvl3pPr indent="-342900" lvl="2" marL="1371600" algn="l">
              <a:lnSpc>
                <a:spcPct val="90000"/>
              </a:lnSpc>
              <a:spcBef>
                <a:spcPts val="550"/>
              </a:spcBef>
              <a:spcAft>
                <a:spcPts val="0"/>
              </a:spcAft>
              <a:buClr>
                <a:schemeClr val="dk1"/>
              </a:buClr>
              <a:buSzPts val="1800"/>
              <a:buChar char="•"/>
              <a:defRPr/>
            </a:lvl3pPr>
            <a:lvl4pPr indent="-342900" lvl="3" marL="1828800" algn="l">
              <a:lnSpc>
                <a:spcPct val="90000"/>
              </a:lnSpc>
              <a:spcBef>
                <a:spcPts val="550"/>
              </a:spcBef>
              <a:spcAft>
                <a:spcPts val="0"/>
              </a:spcAft>
              <a:buClr>
                <a:schemeClr val="dk1"/>
              </a:buClr>
              <a:buSzPts val="1800"/>
              <a:buChar char="•"/>
              <a:defRPr/>
            </a:lvl4pPr>
            <a:lvl5pPr indent="-342900" lvl="4" marL="2286000" algn="l">
              <a:lnSpc>
                <a:spcPct val="90000"/>
              </a:lnSpc>
              <a:spcBef>
                <a:spcPts val="550"/>
              </a:spcBef>
              <a:spcAft>
                <a:spcPts val="0"/>
              </a:spcAft>
              <a:buClr>
                <a:schemeClr val="dk1"/>
              </a:buClr>
              <a:buSzPts val="1800"/>
              <a:buChar char="•"/>
              <a:defRPr/>
            </a:lvl5pPr>
            <a:lvl6pPr indent="-342900" lvl="5" marL="2743200" algn="l">
              <a:lnSpc>
                <a:spcPct val="90000"/>
              </a:lnSpc>
              <a:spcBef>
                <a:spcPts val="550"/>
              </a:spcBef>
              <a:spcAft>
                <a:spcPts val="0"/>
              </a:spcAft>
              <a:buClr>
                <a:schemeClr val="dk1"/>
              </a:buClr>
              <a:buSzPts val="1800"/>
              <a:buChar char="•"/>
              <a:defRPr/>
            </a:lvl6pPr>
            <a:lvl7pPr indent="-342900" lvl="6" marL="3200400" algn="l">
              <a:lnSpc>
                <a:spcPct val="90000"/>
              </a:lnSpc>
              <a:spcBef>
                <a:spcPts val="550"/>
              </a:spcBef>
              <a:spcAft>
                <a:spcPts val="0"/>
              </a:spcAft>
              <a:buClr>
                <a:schemeClr val="dk1"/>
              </a:buClr>
              <a:buSzPts val="1800"/>
              <a:buChar char="•"/>
              <a:defRPr/>
            </a:lvl7pPr>
            <a:lvl8pPr indent="-342900" lvl="7" marL="3657600" algn="l">
              <a:lnSpc>
                <a:spcPct val="90000"/>
              </a:lnSpc>
              <a:spcBef>
                <a:spcPts val="550"/>
              </a:spcBef>
              <a:spcAft>
                <a:spcPts val="0"/>
              </a:spcAft>
              <a:buClr>
                <a:schemeClr val="dk1"/>
              </a:buClr>
              <a:buSzPts val="1800"/>
              <a:buChar char="•"/>
              <a:defRPr/>
            </a:lvl8pPr>
            <a:lvl9pPr indent="-342900" lvl="8" marL="4114800" algn="l">
              <a:lnSpc>
                <a:spcPct val="90000"/>
              </a:lnSpc>
              <a:spcBef>
                <a:spcPts val="550"/>
              </a:spcBef>
              <a:spcAft>
                <a:spcPts val="0"/>
              </a:spcAft>
              <a:buClr>
                <a:schemeClr val="dk1"/>
              </a:buClr>
              <a:buSzPts val="1800"/>
              <a:buChar char="•"/>
              <a:defRPr/>
            </a:lvl9pPr>
          </a:lstStyle>
          <a:p/>
        </p:txBody>
      </p:sp>
      <p:sp>
        <p:nvSpPr>
          <p:cNvPr id="80" name="Google Shape;80;p13"/>
          <p:cNvSpPr txBox="1"/>
          <p:nvPr>
            <p:ph idx="10" type="dt"/>
          </p:nvPr>
        </p:nvSpPr>
        <p:spPr>
          <a:xfrm>
            <a:off x="735062" y="7006700"/>
            <a:ext cx="2405658" cy="40248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3"/>
          <p:cNvSpPr txBox="1"/>
          <p:nvPr>
            <p:ph idx="11" type="ftr"/>
          </p:nvPr>
        </p:nvSpPr>
        <p:spPr>
          <a:xfrm>
            <a:off x="3541663" y="7006700"/>
            <a:ext cx="3608487" cy="40248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3"/>
          <p:cNvSpPr txBox="1"/>
          <p:nvPr>
            <p:ph idx="12" type="sldNum"/>
          </p:nvPr>
        </p:nvSpPr>
        <p:spPr>
          <a:xfrm>
            <a:off x="7551093" y="7006700"/>
            <a:ext cx="2405658" cy="40248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e Texto" type="vertTitleAndTx">
  <p:cSld name="VERTICAL_TITLE_AND_VERTICAL_TEXT">
    <p:spTree>
      <p:nvGrpSpPr>
        <p:cNvPr id="83" name="Shape 83"/>
        <p:cNvGrpSpPr/>
        <p:nvPr/>
      </p:nvGrpSpPr>
      <p:grpSpPr>
        <a:xfrm>
          <a:off x="0" y="0"/>
          <a:ext cx="0" cy="0"/>
          <a:chOff x="0" y="0"/>
          <a:chExt cx="0" cy="0"/>
        </a:xfrm>
      </p:grpSpPr>
      <p:sp>
        <p:nvSpPr>
          <p:cNvPr id="84" name="Google Shape;84;p14"/>
          <p:cNvSpPr txBox="1"/>
          <p:nvPr>
            <p:ph type="title"/>
          </p:nvPr>
        </p:nvSpPr>
        <p:spPr>
          <a:xfrm rot="5400000">
            <a:off x="5600802" y="2453010"/>
            <a:ext cx="6406475" cy="230542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4"/>
          <p:cNvSpPr txBox="1"/>
          <p:nvPr>
            <p:ph idx="1" type="body"/>
          </p:nvPr>
        </p:nvSpPr>
        <p:spPr>
          <a:xfrm rot="5400000">
            <a:off x="923135" y="214411"/>
            <a:ext cx="6406475" cy="67826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100"/>
              </a:spcBef>
              <a:spcAft>
                <a:spcPts val="0"/>
              </a:spcAft>
              <a:buClr>
                <a:schemeClr val="dk1"/>
              </a:buClr>
              <a:buSzPts val="1800"/>
              <a:buChar char="•"/>
              <a:defRPr/>
            </a:lvl1pPr>
            <a:lvl2pPr indent="-342900" lvl="1" marL="914400" algn="l">
              <a:lnSpc>
                <a:spcPct val="90000"/>
              </a:lnSpc>
              <a:spcBef>
                <a:spcPts val="550"/>
              </a:spcBef>
              <a:spcAft>
                <a:spcPts val="0"/>
              </a:spcAft>
              <a:buClr>
                <a:schemeClr val="dk1"/>
              </a:buClr>
              <a:buSzPts val="1800"/>
              <a:buChar char="•"/>
              <a:defRPr/>
            </a:lvl2pPr>
            <a:lvl3pPr indent="-342900" lvl="2" marL="1371600" algn="l">
              <a:lnSpc>
                <a:spcPct val="90000"/>
              </a:lnSpc>
              <a:spcBef>
                <a:spcPts val="550"/>
              </a:spcBef>
              <a:spcAft>
                <a:spcPts val="0"/>
              </a:spcAft>
              <a:buClr>
                <a:schemeClr val="dk1"/>
              </a:buClr>
              <a:buSzPts val="1800"/>
              <a:buChar char="•"/>
              <a:defRPr/>
            </a:lvl3pPr>
            <a:lvl4pPr indent="-342900" lvl="3" marL="1828800" algn="l">
              <a:lnSpc>
                <a:spcPct val="90000"/>
              </a:lnSpc>
              <a:spcBef>
                <a:spcPts val="550"/>
              </a:spcBef>
              <a:spcAft>
                <a:spcPts val="0"/>
              </a:spcAft>
              <a:buClr>
                <a:schemeClr val="dk1"/>
              </a:buClr>
              <a:buSzPts val="1800"/>
              <a:buChar char="•"/>
              <a:defRPr/>
            </a:lvl4pPr>
            <a:lvl5pPr indent="-342900" lvl="4" marL="2286000" algn="l">
              <a:lnSpc>
                <a:spcPct val="90000"/>
              </a:lnSpc>
              <a:spcBef>
                <a:spcPts val="550"/>
              </a:spcBef>
              <a:spcAft>
                <a:spcPts val="0"/>
              </a:spcAft>
              <a:buClr>
                <a:schemeClr val="dk1"/>
              </a:buClr>
              <a:buSzPts val="1800"/>
              <a:buChar char="•"/>
              <a:defRPr/>
            </a:lvl5pPr>
            <a:lvl6pPr indent="-342900" lvl="5" marL="2743200" algn="l">
              <a:lnSpc>
                <a:spcPct val="90000"/>
              </a:lnSpc>
              <a:spcBef>
                <a:spcPts val="550"/>
              </a:spcBef>
              <a:spcAft>
                <a:spcPts val="0"/>
              </a:spcAft>
              <a:buClr>
                <a:schemeClr val="dk1"/>
              </a:buClr>
              <a:buSzPts val="1800"/>
              <a:buChar char="•"/>
              <a:defRPr/>
            </a:lvl6pPr>
            <a:lvl7pPr indent="-342900" lvl="6" marL="3200400" algn="l">
              <a:lnSpc>
                <a:spcPct val="90000"/>
              </a:lnSpc>
              <a:spcBef>
                <a:spcPts val="550"/>
              </a:spcBef>
              <a:spcAft>
                <a:spcPts val="0"/>
              </a:spcAft>
              <a:buClr>
                <a:schemeClr val="dk1"/>
              </a:buClr>
              <a:buSzPts val="1800"/>
              <a:buChar char="•"/>
              <a:defRPr/>
            </a:lvl7pPr>
            <a:lvl8pPr indent="-342900" lvl="7" marL="3657600" algn="l">
              <a:lnSpc>
                <a:spcPct val="90000"/>
              </a:lnSpc>
              <a:spcBef>
                <a:spcPts val="550"/>
              </a:spcBef>
              <a:spcAft>
                <a:spcPts val="0"/>
              </a:spcAft>
              <a:buClr>
                <a:schemeClr val="dk1"/>
              </a:buClr>
              <a:buSzPts val="1800"/>
              <a:buChar char="•"/>
              <a:defRPr/>
            </a:lvl8pPr>
            <a:lvl9pPr indent="-342900" lvl="8" marL="4114800" algn="l">
              <a:lnSpc>
                <a:spcPct val="90000"/>
              </a:lnSpc>
              <a:spcBef>
                <a:spcPts val="550"/>
              </a:spcBef>
              <a:spcAft>
                <a:spcPts val="0"/>
              </a:spcAft>
              <a:buClr>
                <a:schemeClr val="dk1"/>
              </a:buClr>
              <a:buSzPts val="1800"/>
              <a:buChar char="•"/>
              <a:defRPr/>
            </a:lvl9pPr>
          </a:lstStyle>
          <a:p/>
        </p:txBody>
      </p:sp>
      <p:sp>
        <p:nvSpPr>
          <p:cNvPr id="86" name="Google Shape;86;p14"/>
          <p:cNvSpPr txBox="1"/>
          <p:nvPr>
            <p:ph idx="10" type="dt"/>
          </p:nvPr>
        </p:nvSpPr>
        <p:spPr>
          <a:xfrm>
            <a:off x="735062" y="7006700"/>
            <a:ext cx="2405658" cy="40248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4"/>
          <p:cNvSpPr txBox="1"/>
          <p:nvPr>
            <p:ph idx="11" type="ftr"/>
          </p:nvPr>
        </p:nvSpPr>
        <p:spPr>
          <a:xfrm>
            <a:off x="3541663" y="7006700"/>
            <a:ext cx="3608487" cy="40248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4"/>
          <p:cNvSpPr txBox="1"/>
          <p:nvPr>
            <p:ph idx="12" type="sldNum"/>
          </p:nvPr>
        </p:nvSpPr>
        <p:spPr>
          <a:xfrm>
            <a:off x="7551093" y="7006700"/>
            <a:ext cx="2405658" cy="40248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obj">
  <p:cSld name="OBJECT">
    <p:spTree>
      <p:nvGrpSpPr>
        <p:cNvPr id="15" name="Shape 15"/>
        <p:cNvGrpSpPr/>
        <p:nvPr/>
      </p:nvGrpSpPr>
      <p:grpSpPr>
        <a:xfrm>
          <a:off x="0" y="0"/>
          <a:ext cx="0" cy="0"/>
          <a:chOff x="0" y="0"/>
          <a:chExt cx="0" cy="0"/>
        </a:xfrm>
      </p:grpSpPr>
      <p:sp>
        <p:nvSpPr>
          <p:cNvPr id="16" name="Google Shape;16;p3"/>
          <p:cNvSpPr txBox="1"/>
          <p:nvPr>
            <p:ph type="title"/>
          </p:nvPr>
        </p:nvSpPr>
        <p:spPr>
          <a:xfrm>
            <a:off x="735062" y="402484"/>
            <a:ext cx="9221689" cy="1461188"/>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SzPts val="4850"/>
              <a:buNone/>
              <a:defRPr b="1" i="0" sz="2399">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
          <p:cNvSpPr txBox="1"/>
          <p:nvPr>
            <p:ph idx="11" type="ftr"/>
          </p:nvPr>
        </p:nvSpPr>
        <p:spPr>
          <a:xfrm>
            <a:off x="3541663" y="7006700"/>
            <a:ext cx="3608487" cy="402483"/>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
          <p:cNvSpPr txBox="1"/>
          <p:nvPr>
            <p:ph idx="10" type="dt"/>
          </p:nvPr>
        </p:nvSpPr>
        <p:spPr>
          <a:xfrm>
            <a:off x="735062" y="7006700"/>
            <a:ext cx="2405658" cy="402483"/>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2" type="sldNum"/>
          </p:nvPr>
        </p:nvSpPr>
        <p:spPr>
          <a:xfrm>
            <a:off x="7551093" y="7006700"/>
            <a:ext cx="2405658" cy="402483"/>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25"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25"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25"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25"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25"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25"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25"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25"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0" name="Shape 20"/>
        <p:cNvGrpSpPr/>
        <p:nvPr/>
      </p:nvGrpSpPr>
      <p:grpSpPr>
        <a:xfrm>
          <a:off x="0" y="0"/>
          <a:ext cx="0" cy="0"/>
          <a:chOff x="0" y="0"/>
          <a:chExt cx="0" cy="0"/>
        </a:xfrm>
      </p:grpSpPr>
      <p:sp>
        <p:nvSpPr>
          <p:cNvPr id="21" name="Google Shape;21;p4"/>
          <p:cNvSpPr txBox="1"/>
          <p:nvPr>
            <p:ph idx="11" type="ftr"/>
          </p:nvPr>
        </p:nvSpPr>
        <p:spPr>
          <a:xfrm>
            <a:off x="3541663" y="7006700"/>
            <a:ext cx="3608487" cy="402483"/>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4"/>
          <p:cNvSpPr txBox="1"/>
          <p:nvPr>
            <p:ph idx="10" type="dt"/>
          </p:nvPr>
        </p:nvSpPr>
        <p:spPr>
          <a:xfrm>
            <a:off x="735062" y="7006700"/>
            <a:ext cx="2405658" cy="402483"/>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
          <p:cNvSpPr txBox="1"/>
          <p:nvPr>
            <p:ph idx="12" type="sldNum"/>
          </p:nvPr>
        </p:nvSpPr>
        <p:spPr>
          <a:xfrm>
            <a:off x="7551093" y="7006700"/>
            <a:ext cx="2405658" cy="402483"/>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25"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25"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25"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25"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25"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25"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25"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25"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o de Título" type="title">
  <p:cSld name="TITLE">
    <p:spTree>
      <p:nvGrpSpPr>
        <p:cNvPr id="24" name="Shape 24"/>
        <p:cNvGrpSpPr/>
        <p:nvPr/>
      </p:nvGrpSpPr>
      <p:grpSpPr>
        <a:xfrm>
          <a:off x="0" y="0"/>
          <a:ext cx="0" cy="0"/>
          <a:chOff x="0" y="0"/>
          <a:chExt cx="0" cy="0"/>
        </a:xfrm>
      </p:grpSpPr>
      <p:sp>
        <p:nvSpPr>
          <p:cNvPr id="25" name="Google Shape;25;p5"/>
          <p:cNvSpPr txBox="1"/>
          <p:nvPr>
            <p:ph type="ctrTitle"/>
          </p:nvPr>
        </p:nvSpPr>
        <p:spPr>
          <a:xfrm>
            <a:off x="801886" y="1237197"/>
            <a:ext cx="9088041" cy="2631887"/>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615"/>
              <a:buFont typeface="Calibri"/>
              <a:buNone/>
              <a:defRPr sz="661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5"/>
          <p:cNvSpPr txBox="1"/>
          <p:nvPr>
            <p:ph idx="1" type="subTitle"/>
          </p:nvPr>
        </p:nvSpPr>
        <p:spPr>
          <a:xfrm>
            <a:off x="1336477" y="3970580"/>
            <a:ext cx="8018860" cy="1825171"/>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100"/>
              </a:spcBef>
              <a:spcAft>
                <a:spcPts val="0"/>
              </a:spcAft>
              <a:buClr>
                <a:schemeClr val="dk1"/>
              </a:buClr>
              <a:buSzPts val="2645"/>
              <a:buNone/>
              <a:defRPr sz="2645"/>
            </a:lvl1pPr>
            <a:lvl2pPr lvl="1" algn="ctr">
              <a:lnSpc>
                <a:spcPct val="90000"/>
              </a:lnSpc>
              <a:spcBef>
                <a:spcPts val="550"/>
              </a:spcBef>
              <a:spcAft>
                <a:spcPts val="0"/>
              </a:spcAft>
              <a:buClr>
                <a:schemeClr val="dk1"/>
              </a:buClr>
              <a:buSzPts val="2205"/>
              <a:buNone/>
              <a:defRPr sz="2205"/>
            </a:lvl2pPr>
            <a:lvl3pPr lvl="2" algn="ctr">
              <a:lnSpc>
                <a:spcPct val="90000"/>
              </a:lnSpc>
              <a:spcBef>
                <a:spcPts val="550"/>
              </a:spcBef>
              <a:spcAft>
                <a:spcPts val="0"/>
              </a:spcAft>
              <a:buClr>
                <a:schemeClr val="dk1"/>
              </a:buClr>
              <a:buSzPts val="1985"/>
              <a:buNone/>
              <a:defRPr sz="1985"/>
            </a:lvl3pPr>
            <a:lvl4pPr lvl="3" algn="ctr">
              <a:lnSpc>
                <a:spcPct val="90000"/>
              </a:lnSpc>
              <a:spcBef>
                <a:spcPts val="550"/>
              </a:spcBef>
              <a:spcAft>
                <a:spcPts val="0"/>
              </a:spcAft>
              <a:buClr>
                <a:schemeClr val="dk1"/>
              </a:buClr>
              <a:buSzPts val="1765"/>
              <a:buNone/>
              <a:defRPr sz="1765"/>
            </a:lvl4pPr>
            <a:lvl5pPr lvl="4" algn="ctr">
              <a:lnSpc>
                <a:spcPct val="90000"/>
              </a:lnSpc>
              <a:spcBef>
                <a:spcPts val="550"/>
              </a:spcBef>
              <a:spcAft>
                <a:spcPts val="0"/>
              </a:spcAft>
              <a:buClr>
                <a:schemeClr val="dk1"/>
              </a:buClr>
              <a:buSzPts val="1765"/>
              <a:buNone/>
              <a:defRPr sz="1765"/>
            </a:lvl5pPr>
            <a:lvl6pPr lvl="5" algn="ctr">
              <a:lnSpc>
                <a:spcPct val="90000"/>
              </a:lnSpc>
              <a:spcBef>
                <a:spcPts val="550"/>
              </a:spcBef>
              <a:spcAft>
                <a:spcPts val="0"/>
              </a:spcAft>
              <a:buClr>
                <a:schemeClr val="dk1"/>
              </a:buClr>
              <a:buSzPts val="1765"/>
              <a:buNone/>
              <a:defRPr sz="1765"/>
            </a:lvl6pPr>
            <a:lvl7pPr lvl="6" algn="ctr">
              <a:lnSpc>
                <a:spcPct val="90000"/>
              </a:lnSpc>
              <a:spcBef>
                <a:spcPts val="550"/>
              </a:spcBef>
              <a:spcAft>
                <a:spcPts val="0"/>
              </a:spcAft>
              <a:buClr>
                <a:schemeClr val="dk1"/>
              </a:buClr>
              <a:buSzPts val="1765"/>
              <a:buNone/>
              <a:defRPr sz="1765"/>
            </a:lvl7pPr>
            <a:lvl8pPr lvl="7" algn="ctr">
              <a:lnSpc>
                <a:spcPct val="90000"/>
              </a:lnSpc>
              <a:spcBef>
                <a:spcPts val="550"/>
              </a:spcBef>
              <a:spcAft>
                <a:spcPts val="0"/>
              </a:spcAft>
              <a:buClr>
                <a:schemeClr val="dk1"/>
              </a:buClr>
              <a:buSzPts val="1765"/>
              <a:buNone/>
              <a:defRPr sz="1765"/>
            </a:lvl8pPr>
            <a:lvl9pPr lvl="8" algn="ctr">
              <a:lnSpc>
                <a:spcPct val="90000"/>
              </a:lnSpc>
              <a:spcBef>
                <a:spcPts val="550"/>
              </a:spcBef>
              <a:spcAft>
                <a:spcPts val="0"/>
              </a:spcAft>
              <a:buClr>
                <a:schemeClr val="dk1"/>
              </a:buClr>
              <a:buSzPts val="1765"/>
              <a:buNone/>
              <a:defRPr sz="1765"/>
            </a:lvl9pPr>
          </a:lstStyle>
          <a:p/>
        </p:txBody>
      </p:sp>
      <p:sp>
        <p:nvSpPr>
          <p:cNvPr id="27" name="Google Shape;27;p5"/>
          <p:cNvSpPr txBox="1"/>
          <p:nvPr>
            <p:ph idx="10" type="dt"/>
          </p:nvPr>
        </p:nvSpPr>
        <p:spPr>
          <a:xfrm>
            <a:off x="735062" y="7006700"/>
            <a:ext cx="2405658" cy="40248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5"/>
          <p:cNvSpPr txBox="1"/>
          <p:nvPr>
            <p:ph idx="11" type="ftr"/>
          </p:nvPr>
        </p:nvSpPr>
        <p:spPr>
          <a:xfrm>
            <a:off x="3541663" y="7006700"/>
            <a:ext cx="3608487" cy="40248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
          <p:cNvSpPr txBox="1"/>
          <p:nvPr>
            <p:ph idx="12" type="sldNum"/>
          </p:nvPr>
        </p:nvSpPr>
        <p:spPr>
          <a:xfrm>
            <a:off x="7551093" y="7006700"/>
            <a:ext cx="2405658" cy="40248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e Objeto">
  <p:cSld name="OBJECT 2">
    <p:spTree>
      <p:nvGrpSpPr>
        <p:cNvPr id="30" name="Shape 30"/>
        <p:cNvGrpSpPr/>
        <p:nvPr/>
      </p:nvGrpSpPr>
      <p:grpSpPr>
        <a:xfrm>
          <a:off x="0" y="0"/>
          <a:ext cx="0" cy="0"/>
          <a:chOff x="0" y="0"/>
          <a:chExt cx="0" cy="0"/>
        </a:xfrm>
      </p:grpSpPr>
      <p:sp>
        <p:nvSpPr>
          <p:cNvPr id="31" name="Google Shape;31;p6"/>
          <p:cNvSpPr txBox="1"/>
          <p:nvPr>
            <p:ph type="title"/>
          </p:nvPr>
        </p:nvSpPr>
        <p:spPr>
          <a:xfrm>
            <a:off x="735062" y="402484"/>
            <a:ext cx="9221689" cy="146118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6"/>
          <p:cNvSpPr txBox="1"/>
          <p:nvPr>
            <p:ph idx="1" type="body"/>
          </p:nvPr>
        </p:nvSpPr>
        <p:spPr>
          <a:xfrm>
            <a:off x="735062" y="2012414"/>
            <a:ext cx="9221689" cy="47965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100"/>
              </a:spcBef>
              <a:spcAft>
                <a:spcPts val="0"/>
              </a:spcAft>
              <a:buClr>
                <a:schemeClr val="dk1"/>
              </a:buClr>
              <a:buSzPts val="1800"/>
              <a:buChar char="•"/>
              <a:defRPr/>
            </a:lvl1pPr>
            <a:lvl2pPr indent="-342900" lvl="1" marL="914400" algn="l">
              <a:lnSpc>
                <a:spcPct val="90000"/>
              </a:lnSpc>
              <a:spcBef>
                <a:spcPts val="550"/>
              </a:spcBef>
              <a:spcAft>
                <a:spcPts val="0"/>
              </a:spcAft>
              <a:buClr>
                <a:schemeClr val="dk1"/>
              </a:buClr>
              <a:buSzPts val="1800"/>
              <a:buChar char="•"/>
              <a:defRPr/>
            </a:lvl2pPr>
            <a:lvl3pPr indent="-342900" lvl="2" marL="1371600" algn="l">
              <a:lnSpc>
                <a:spcPct val="90000"/>
              </a:lnSpc>
              <a:spcBef>
                <a:spcPts val="550"/>
              </a:spcBef>
              <a:spcAft>
                <a:spcPts val="0"/>
              </a:spcAft>
              <a:buClr>
                <a:schemeClr val="dk1"/>
              </a:buClr>
              <a:buSzPts val="1800"/>
              <a:buChar char="•"/>
              <a:defRPr/>
            </a:lvl3pPr>
            <a:lvl4pPr indent="-342900" lvl="3" marL="1828800" algn="l">
              <a:lnSpc>
                <a:spcPct val="90000"/>
              </a:lnSpc>
              <a:spcBef>
                <a:spcPts val="550"/>
              </a:spcBef>
              <a:spcAft>
                <a:spcPts val="0"/>
              </a:spcAft>
              <a:buClr>
                <a:schemeClr val="dk1"/>
              </a:buClr>
              <a:buSzPts val="1800"/>
              <a:buChar char="•"/>
              <a:defRPr/>
            </a:lvl4pPr>
            <a:lvl5pPr indent="-342900" lvl="4" marL="2286000" algn="l">
              <a:lnSpc>
                <a:spcPct val="90000"/>
              </a:lnSpc>
              <a:spcBef>
                <a:spcPts val="550"/>
              </a:spcBef>
              <a:spcAft>
                <a:spcPts val="0"/>
              </a:spcAft>
              <a:buClr>
                <a:schemeClr val="dk1"/>
              </a:buClr>
              <a:buSzPts val="1800"/>
              <a:buChar char="•"/>
              <a:defRPr/>
            </a:lvl5pPr>
            <a:lvl6pPr indent="-342900" lvl="5" marL="2743200" algn="l">
              <a:lnSpc>
                <a:spcPct val="90000"/>
              </a:lnSpc>
              <a:spcBef>
                <a:spcPts val="550"/>
              </a:spcBef>
              <a:spcAft>
                <a:spcPts val="0"/>
              </a:spcAft>
              <a:buClr>
                <a:schemeClr val="dk1"/>
              </a:buClr>
              <a:buSzPts val="1800"/>
              <a:buChar char="•"/>
              <a:defRPr/>
            </a:lvl6pPr>
            <a:lvl7pPr indent="-342900" lvl="6" marL="3200400" algn="l">
              <a:lnSpc>
                <a:spcPct val="90000"/>
              </a:lnSpc>
              <a:spcBef>
                <a:spcPts val="550"/>
              </a:spcBef>
              <a:spcAft>
                <a:spcPts val="0"/>
              </a:spcAft>
              <a:buClr>
                <a:schemeClr val="dk1"/>
              </a:buClr>
              <a:buSzPts val="1800"/>
              <a:buChar char="•"/>
              <a:defRPr/>
            </a:lvl7pPr>
            <a:lvl8pPr indent="-342900" lvl="7" marL="3657600" algn="l">
              <a:lnSpc>
                <a:spcPct val="90000"/>
              </a:lnSpc>
              <a:spcBef>
                <a:spcPts val="550"/>
              </a:spcBef>
              <a:spcAft>
                <a:spcPts val="0"/>
              </a:spcAft>
              <a:buClr>
                <a:schemeClr val="dk1"/>
              </a:buClr>
              <a:buSzPts val="1800"/>
              <a:buChar char="•"/>
              <a:defRPr/>
            </a:lvl8pPr>
            <a:lvl9pPr indent="-342900" lvl="8" marL="4114800" algn="l">
              <a:lnSpc>
                <a:spcPct val="90000"/>
              </a:lnSpc>
              <a:spcBef>
                <a:spcPts val="550"/>
              </a:spcBef>
              <a:spcAft>
                <a:spcPts val="0"/>
              </a:spcAft>
              <a:buClr>
                <a:schemeClr val="dk1"/>
              </a:buClr>
              <a:buSzPts val="1800"/>
              <a:buChar char="•"/>
              <a:defRPr/>
            </a:lvl9pPr>
          </a:lstStyle>
          <a:p/>
        </p:txBody>
      </p:sp>
      <p:sp>
        <p:nvSpPr>
          <p:cNvPr id="33" name="Google Shape;33;p6"/>
          <p:cNvSpPr txBox="1"/>
          <p:nvPr>
            <p:ph idx="10" type="dt"/>
          </p:nvPr>
        </p:nvSpPr>
        <p:spPr>
          <a:xfrm>
            <a:off x="735062" y="7006700"/>
            <a:ext cx="2405658" cy="40248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
          <p:cNvSpPr txBox="1"/>
          <p:nvPr>
            <p:ph idx="11" type="ftr"/>
          </p:nvPr>
        </p:nvSpPr>
        <p:spPr>
          <a:xfrm>
            <a:off x="3541663" y="7006700"/>
            <a:ext cx="3608487" cy="40248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
          <p:cNvSpPr txBox="1"/>
          <p:nvPr>
            <p:ph idx="12" type="sldNum"/>
          </p:nvPr>
        </p:nvSpPr>
        <p:spPr>
          <a:xfrm>
            <a:off x="7551093" y="7006700"/>
            <a:ext cx="2405658" cy="40248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beçalho da Secção" type="secHead">
  <p:cSld name="SECTION_HEADER">
    <p:spTree>
      <p:nvGrpSpPr>
        <p:cNvPr id="36" name="Shape 36"/>
        <p:cNvGrpSpPr/>
        <p:nvPr/>
      </p:nvGrpSpPr>
      <p:grpSpPr>
        <a:xfrm>
          <a:off x="0" y="0"/>
          <a:ext cx="0" cy="0"/>
          <a:chOff x="0" y="0"/>
          <a:chExt cx="0" cy="0"/>
        </a:xfrm>
      </p:grpSpPr>
      <p:sp>
        <p:nvSpPr>
          <p:cNvPr id="37" name="Google Shape;37;p7"/>
          <p:cNvSpPr txBox="1"/>
          <p:nvPr>
            <p:ph type="title"/>
          </p:nvPr>
        </p:nvSpPr>
        <p:spPr>
          <a:xfrm>
            <a:off x="729494" y="1884671"/>
            <a:ext cx="9221689" cy="3144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615"/>
              <a:buFont typeface="Calibri"/>
              <a:buNone/>
              <a:defRPr sz="661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7"/>
          <p:cNvSpPr txBox="1"/>
          <p:nvPr>
            <p:ph idx="1" type="body"/>
          </p:nvPr>
        </p:nvSpPr>
        <p:spPr>
          <a:xfrm>
            <a:off x="729494" y="5059035"/>
            <a:ext cx="9221689" cy="165367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645"/>
              <a:buNone/>
              <a:defRPr sz="2645">
                <a:solidFill>
                  <a:schemeClr val="dk1"/>
                </a:solidFill>
              </a:defRPr>
            </a:lvl1pPr>
            <a:lvl2pPr indent="-228600" lvl="1" marL="914400" algn="l">
              <a:lnSpc>
                <a:spcPct val="90000"/>
              </a:lnSpc>
              <a:spcBef>
                <a:spcPts val="550"/>
              </a:spcBef>
              <a:spcAft>
                <a:spcPts val="0"/>
              </a:spcAft>
              <a:buClr>
                <a:srgbClr val="888888"/>
              </a:buClr>
              <a:buSzPts val="2205"/>
              <a:buNone/>
              <a:defRPr sz="2205">
                <a:solidFill>
                  <a:srgbClr val="888888"/>
                </a:solidFill>
              </a:defRPr>
            </a:lvl2pPr>
            <a:lvl3pPr indent="-228600" lvl="2" marL="1371600" algn="l">
              <a:lnSpc>
                <a:spcPct val="90000"/>
              </a:lnSpc>
              <a:spcBef>
                <a:spcPts val="550"/>
              </a:spcBef>
              <a:spcAft>
                <a:spcPts val="0"/>
              </a:spcAft>
              <a:buClr>
                <a:srgbClr val="888888"/>
              </a:buClr>
              <a:buSzPts val="1985"/>
              <a:buNone/>
              <a:defRPr sz="1985">
                <a:solidFill>
                  <a:srgbClr val="888888"/>
                </a:solidFill>
              </a:defRPr>
            </a:lvl3pPr>
            <a:lvl4pPr indent="-228600" lvl="3" marL="1828800" algn="l">
              <a:lnSpc>
                <a:spcPct val="90000"/>
              </a:lnSpc>
              <a:spcBef>
                <a:spcPts val="550"/>
              </a:spcBef>
              <a:spcAft>
                <a:spcPts val="0"/>
              </a:spcAft>
              <a:buClr>
                <a:srgbClr val="888888"/>
              </a:buClr>
              <a:buSzPts val="1765"/>
              <a:buNone/>
              <a:defRPr sz="1765">
                <a:solidFill>
                  <a:srgbClr val="888888"/>
                </a:solidFill>
              </a:defRPr>
            </a:lvl4pPr>
            <a:lvl5pPr indent="-228600" lvl="4" marL="2286000" algn="l">
              <a:lnSpc>
                <a:spcPct val="90000"/>
              </a:lnSpc>
              <a:spcBef>
                <a:spcPts val="550"/>
              </a:spcBef>
              <a:spcAft>
                <a:spcPts val="0"/>
              </a:spcAft>
              <a:buClr>
                <a:srgbClr val="888888"/>
              </a:buClr>
              <a:buSzPts val="1765"/>
              <a:buNone/>
              <a:defRPr sz="1765">
                <a:solidFill>
                  <a:srgbClr val="888888"/>
                </a:solidFill>
              </a:defRPr>
            </a:lvl5pPr>
            <a:lvl6pPr indent="-228600" lvl="5" marL="2743200" algn="l">
              <a:lnSpc>
                <a:spcPct val="90000"/>
              </a:lnSpc>
              <a:spcBef>
                <a:spcPts val="550"/>
              </a:spcBef>
              <a:spcAft>
                <a:spcPts val="0"/>
              </a:spcAft>
              <a:buClr>
                <a:srgbClr val="888888"/>
              </a:buClr>
              <a:buSzPts val="1765"/>
              <a:buNone/>
              <a:defRPr sz="1765">
                <a:solidFill>
                  <a:srgbClr val="888888"/>
                </a:solidFill>
              </a:defRPr>
            </a:lvl6pPr>
            <a:lvl7pPr indent="-228600" lvl="6" marL="3200400" algn="l">
              <a:lnSpc>
                <a:spcPct val="90000"/>
              </a:lnSpc>
              <a:spcBef>
                <a:spcPts val="550"/>
              </a:spcBef>
              <a:spcAft>
                <a:spcPts val="0"/>
              </a:spcAft>
              <a:buClr>
                <a:srgbClr val="888888"/>
              </a:buClr>
              <a:buSzPts val="1765"/>
              <a:buNone/>
              <a:defRPr sz="1765">
                <a:solidFill>
                  <a:srgbClr val="888888"/>
                </a:solidFill>
              </a:defRPr>
            </a:lvl7pPr>
            <a:lvl8pPr indent="-228600" lvl="7" marL="3657600" algn="l">
              <a:lnSpc>
                <a:spcPct val="90000"/>
              </a:lnSpc>
              <a:spcBef>
                <a:spcPts val="550"/>
              </a:spcBef>
              <a:spcAft>
                <a:spcPts val="0"/>
              </a:spcAft>
              <a:buClr>
                <a:srgbClr val="888888"/>
              </a:buClr>
              <a:buSzPts val="1765"/>
              <a:buNone/>
              <a:defRPr sz="1765">
                <a:solidFill>
                  <a:srgbClr val="888888"/>
                </a:solidFill>
              </a:defRPr>
            </a:lvl8pPr>
            <a:lvl9pPr indent="-228600" lvl="8" marL="4114800" algn="l">
              <a:lnSpc>
                <a:spcPct val="90000"/>
              </a:lnSpc>
              <a:spcBef>
                <a:spcPts val="550"/>
              </a:spcBef>
              <a:spcAft>
                <a:spcPts val="0"/>
              </a:spcAft>
              <a:buClr>
                <a:srgbClr val="888888"/>
              </a:buClr>
              <a:buSzPts val="1765"/>
              <a:buNone/>
              <a:defRPr sz="1765">
                <a:solidFill>
                  <a:srgbClr val="888888"/>
                </a:solidFill>
              </a:defRPr>
            </a:lvl9pPr>
          </a:lstStyle>
          <a:p/>
        </p:txBody>
      </p:sp>
      <p:sp>
        <p:nvSpPr>
          <p:cNvPr id="39" name="Google Shape;39;p7"/>
          <p:cNvSpPr txBox="1"/>
          <p:nvPr>
            <p:ph idx="10" type="dt"/>
          </p:nvPr>
        </p:nvSpPr>
        <p:spPr>
          <a:xfrm>
            <a:off x="735062" y="7006700"/>
            <a:ext cx="2405658" cy="40248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7"/>
          <p:cNvSpPr txBox="1"/>
          <p:nvPr>
            <p:ph idx="11" type="ftr"/>
          </p:nvPr>
        </p:nvSpPr>
        <p:spPr>
          <a:xfrm>
            <a:off x="3541663" y="7006700"/>
            <a:ext cx="3608487" cy="40248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7"/>
          <p:cNvSpPr txBox="1"/>
          <p:nvPr>
            <p:ph idx="12" type="sldNum"/>
          </p:nvPr>
        </p:nvSpPr>
        <p:spPr>
          <a:xfrm>
            <a:off x="7551093" y="7006700"/>
            <a:ext cx="2405658" cy="40248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údo Duplo" type="twoObj">
  <p:cSld name="TWO_OBJECTS">
    <p:spTree>
      <p:nvGrpSpPr>
        <p:cNvPr id="42" name="Shape 42"/>
        <p:cNvGrpSpPr/>
        <p:nvPr/>
      </p:nvGrpSpPr>
      <p:grpSpPr>
        <a:xfrm>
          <a:off x="0" y="0"/>
          <a:ext cx="0" cy="0"/>
          <a:chOff x="0" y="0"/>
          <a:chExt cx="0" cy="0"/>
        </a:xfrm>
      </p:grpSpPr>
      <p:sp>
        <p:nvSpPr>
          <p:cNvPr id="43" name="Google Shape;43;p8"/>
          <p:cNvSpPr txBox="1"/>
          <p:nvPr>
            <p:ph type="title"/>
          </p:nvPr>
        </p:nvSpPr>
        <p:spPr>
          <a:xfrm>
            <a:off x="735062" y="402484"/>
            <a:ext cx="9221689" cy="146118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
          <p:cNvSpPr txBox="1"/>
          <p:nvPr>
            <p:ph idx="1" type="body"/>
          </p:nvPr>
        </p:nvSpPr>
        <p:spPr>
          <a:xfrm>
            <a:off x="735062" y="2012414"/>
            <a:ext cx="4544021" cy="47965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100"/>
              </a:spcBef>
              <a:spcAft>
                <a:spcPts val="0"/>
              </a:spcAft>
              <a:buClr>
                <a:schemeClr val="dk1"/>
              </a:buClr>
              <a:buSzPts val="1800"/>
              <a:buChar char="•"/>
              <a:defRPr/>
            </a:lvl1pPr>
            <a:lvl2pPr indent="-342900" lvl="1" marL="914400" algn="l">
              <a:lnSpc>
                <a:spcPct val="90000"/>
              </a:lnSpc>
              <a:spcBef>
                <a:spcPts val="550"/>
              </a:spcBef>
              <a:spcAft>
                <a:spcPts val="0"/>
              </a:spcAft>
              <a:buClr>
                <a:schemeClr val="dk1"/>
              </a:buClr>
              <a:buSzPts val="1800"/>
              <a:buChar char="•"/>
              <a:defRPr/>
            </a:lvl2pPr>
            <a:lvl3pPr indent="-342900" lvl="2" marL="1371600" algn="l">
              <a:lnSpc>
                <a:spcPct val="90000"/>
              </a:lnSpc>
              <a:spcBef>
                <a:spcPts val="550"/>
              </a:spcBef>
              <a:spcAft>
                <a:spcPts val="0"/>
              </a:spcAft>
              <a:buClr>
                <a:schemeClr val="dk1"/>
              </a:buClr>
              <a:buSzPts val="1800"/>
              <a:buChar char="•"/>
              <a:defRPr/>
            </a:lvl3pPr>
            <a:lvl4pPr indent="-342900" lvl="3" marL="1828800" algn="l">
              <a:lnSpc>
                <a:spcPct val="90000"/>
              </a:lnSpc>
              <a:spcBef>
                <a:spcPts val="550"/>
              </a:spcBef>
              <a:spcAft>
                <a:spcPts val="0"/>
              </a:spcAft>
              <a:buClr>
                <a:schemeClr val="dk1"/>
              </a:buClr>
              <a:buSzPts val="1800"/>
              <a:buChar char="•"/>
              <a:defRPr/>
            </a:lvl4pPr>
            <a:lvl5pPr indent="-342900" lvl="4" marL="2286000" algn="l">
              <a:lnSpc>
                <a:spcPct val="90000"/>
              </a:lnSpc>
              <a:spcBef>
                <a:spcPts val="550"/>
              </a:spcBef>
              <a:spcAft>
                <a:spcPts val="0"/>
              </a:spcAft>
              <a:buClr>
                <a:schemeClr val="dk1"/>
              </a:buClr>
              <a:buSzPts val="1800"/>
              <a:buChar char="•"/>
              <a:defRPr/>
            </a:lvl5pPr>
            <a:lvl6pPr indent="-342900" lvl="5" marL="2743200" algn="l">
              <a:lnSpc>
                <a:spcPct val="90000"/>
              </a:lnSpc>
              <a:spcBef>
                <a:spcPts val="550"/>
              </a:spcBef>
              <a:spcAft>
                <a:spcPts val="0"/>
              </a:spcAft>
              <a:buClr>
                <a:schemeClr val="dk1"/>
              </a:buClr>
              <a:buSzPts val="1800"/>
              <a:buChar char="•"/>
              <a:defRPr/>
            </a:lvl6pPr>
            <a:lvl7pPr indent="-342900" lvl="6" marL="3200400" algn="l">
              <a:lnSpc>
                <a:spcPct val="90000"/>
              </a:lnSpc>
              <a:spcBef>
                <a:spcPts val="550"/>
              </a:spcBef>
              <a:spcAft>
                <a:spcPts val="0"/>
              </a:spcAft>
              <a:buClr>
                <a:schemeClr val="dk1"/>
              </a:buClr>
              <a:buSzPts val="1800"/>
              <a:buChar char="•"/>
              <a:defRPr/>
            </a:lvl7pPr>
            <a:lvl8pPr indent="-342900" lvl="7" marL="3657600" algn="l">
              <a:lnSpc>
                <a:spcPct val="90000"/>
              </a:lnSpc>
              <a:spcBef>
                <a:spcPts val="550"/>
              </a:spcBef>
              <a:spcAft>
                <a:spcPts val="0"/>
              </a:spcAft>
              <a:buClr>
                <a:schemeClr val="dk1"/>
              </a:buClr>
              <a:buSzPts val="1800"/>
              <a:buChar char="•"/>
              <a:defRPr/>
            </a:lvl8pPr>
            <a:lvl9pPr indent="-342900" lvl="8" marL="4114800" algn="l">
              <a:lnSpc>
                <a:spcPct val="90000"/>
              </a:lnSpc>
              <a:spcBef>
                <a:spcPts val="550"/>
              </a:spcBef>
              <a:spcAft>
                <a:spcPts val="0"/>
              </a:spcAft>
              <a:buClr>
                <a:schemeClr val="dk1"/>
              </a:buClr>
              <a:buSzPts val="1800"/>
              <a:buChar char="•"/>
              <a:defRPr/>
            </a:lvl9pPr>
          </a:lstStyle>
          <a:p/>
        </p:txBody>
      </p:sp>
      <p:sp>
        <p:nvSpPr>
          <p:cNvPr id="45" name="Google Shape;45;p8"/>
          <p:cNvSpPr txBox="1"/>
          <p:nvPr>
            <p:ph idx="2" type="body"/>
          </p:nvPr>
        </p:nvSpPr>
        <p:spPr>
          <a:xfrm>
            <a:off x="5412730" y="2012414"/>
            <a:ext cx="4544021" cy="479654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100"/>
              </a:spcBef>
              <a:spcAft>
                <a:spcPts val="0"/>
              </a:spcAft>
              <a:buClr>
                <a:schemeClr val="dk1"/>
              </a:buClr>
              <a:buSzPts val="1800"/>
              <a:buChar char="•"/>
              <a:defRPr/>
            </a:lvl1pPr>
            <a:lvl2pPr indent="-342900" lvl="1" marL="914400" algn="l">
              <a:lnSpc>
                <a:spcPct val="90000"/>
              </a:lnSpc>
              <a:spcBef>
                <a:spcPts val="550"/>
              </a:spcBef>
              <a:spcAft>
                <a:spcPts val="0"/>
              </a:spcAft>
              <a:buClr>
                <a:schemeClr val="dk1"/>
              </a:buClr>
              <a:buSzPts val="1800"/>
              <a:buChar char="•"/>
              <a:defRPr/>
            </a:lvl2pPr>
            <a:lvl3pPr indent="-342900" lvl="2" marL="1371600" algn="l">
              <a:lnSpc>
                <a:spcPct val="90000"/>
              </a:lnSpc>
              <a:spcBef>
                <a:spcPts val="550"/>
              </a:spcBef>
              <a:spcAft>
                <a:spcPts val="0"/>
              </a:spcAft>
              <a:buClr>
                <a:schemeClr val="dk1"/>
              </a:buClr>
              <a:buSzPts val="1800"/>
              <a:buChar char="•"/>
              <a:defRPr/>
            </a:lvl3pPr>
            <a:lvl4pPr indent="-342900" lvl="3" marL="1828800" algn="l">
              <a:lnSpc>
                <a:spcPct val="90000"/>
              </a:lnSpc>
              <a:spcBef>
                <a:spcPts val="550"/>
              </a:spcBef>
              <a:spcAft>
                <a:spcPts val="0"/>
              </a:spcAft>
              <a:buClr>
                <a:schemeClr val="dk1"/>
              </a:buClr>
              <a:buSzPts val="1800"/>
              <a:buChar char="•"/>
              <a:defRPr/>
            </a:lvl4pPr>
            <a:lvl5pPr indent="-342900" lvl="4" marL="2286000" algn="l">
              <a:lnSpc>
                <a:spcPct val="90000"/>
              </a:lnSpc>
              <a:spcBef>
                <a:spcPts val="550"/>
              </a:spcBef>
              <a:spcAft>
                <a:spcPts val="0"/>
              </a:spcAft>
              <a:buClr>
                <a:schemeClr val="dk1"/>
              </a:buClr>
              <a:buSzPts val="1800"/>
              <a:buChar char="•"/>
              <a:defRPr/>
            </a:lvl5pPr>
            <a:lvl6pPr indent="-342900" lvl="5" marL="2743200" algn="l">
              <a:lnSpc>
                <a:spcPct val="90000"/>
              </a:lnSpc>
              <a:spcBef>
                <a:spcPts val="550"/>
              </a:spcBef>
              <a:spcAft>
                <a:spcPts val="0"/>
              </a:spcAft>
              <a:buClr>
                <a:schemeClr val="dk1"/>
              </a:buClr>
              <a:buSzPts val="1800"/>
              <a:buChar char="•"/>
              <a:defRPr/>
            </a:lvl6pPr>
            <a:lvl7pPr indent="-342900" lvl="6" marL="3200400" algn="l">
              <a:lnSpc>
                <a:spcPct val="90000"/>
              </a:lnSpc>
              <a:spcBef>
                <a:spcPts val="550"/>
              </a:spcBef>
              <a:spcAft>
                <a:spcPts val="0"/>
              </a:spcAft>
              <a:buClr>
                <a:schemeClr val="dk1"/>
              </a:buClr>
              <a:buSzPts val="1800"/>
              <a:buChar char="•"/>
              <a:defRPr/>
            </a:lvl7pPr>
            <a:lvl8pPr indent="-342900" lvl="7" marL="3657600" algn="l">
              <a:lnSpc>
                <a:spcPct val="90000"/>
              </a:lnSpc>
              <a:spcBef>
                <a:spcPts val="550"/>
              </a:spcBef>
              <a:spcAft>
                <a:spcPts val="0"/>
              </a:spcAft>
              <a:buClr>
                <a:schemeClr val="dk1"/>
              </a:buClr>
              <a:buSzPts val="1800"/>
              <a:buChar char="•"/>
              <a:defRPr/>
            </a:lvl8pPr>
            <a:lvl9pPr indent="-342900" lvl="8" marL="4114800" algn="l">
              <a:lnSpc>
                <a:spcPct val="90000"/>
              </a:lnSpc>
              <a:spcBef>
                <a:spcPts val="550"/>
              </a:spcBef>
              <a:spcAft>
                <a:spcPts val="0"/>
              </a:spcAft>
              <a:buClr>
                <a:schemeClr val="dk1"/>
              </a:buClr>
              <a:buSzPts val="1800"/>
              <a:buChar char="•"/>
              <a:defRPr/>
            </a:lvl9pPr>
          </a:lstStyle>
          <a:p/>
        </p:txBody>
      </p:sp>
      <p:sp>
        <p:nvSpPr>
          <p:cNvPr id="46" name="Google Shape;46;p8"/>
          <p:cNvSpPr txBox="1"/>
          <p:nvPr>
            <p:ph idx="10" type="dt"/>
          </p:nvPr>
        </p:nvSpPr>
        <p:spPr>
          <a:xfrm>
            <a:off x="735062" y="7006700"/>
            <a:ext cx="2405658" cy="40248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
          <p:cNvSpPr txBox="1"/>
          <p:nvPr>
            <p:ph idx="11" type="ftr"/>
          </p:nvPr>
        </p:nvSpPr>
        <p:spPr>
          <a:xfrm>
            <a:off x="3541663" y="7006700"/>
            <a:ext cx="3608487" cy="40248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
          <p:cNvSpPr txBox="1"/>
          <p:nvPr>
            <p:ph idx="12" type="sldNum"/>
          </p:nvPr>
        </p:nvSpPr>
        <p:spPr>
          <a:xfrm>
            <a:off x="7551093" y="7006700"/>
            <a:ext cx="2405658" cy="40248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ção" type="twoTxTwoObj">
  <p:cSld name="TWO_OBJECTS_WITH_TEXT">
    <p:spTree>
      <p:nvGrpSpPr>
        <p:cNvPr id="49" name="Shape 49"/>
        <p:cNvGrpSpPr/>
        <p:nvPr/>
      </p:nvGrpSpPr>
      <p:grpSpPr>
        <a:xfrm>
          <a:off x="0" y="0"/>
          <a:ext cx="0" cy="0"/>
          <a:chOff x="0" y="0"/>
          <a:chExt cx="0" cy="0"/>
        </a:xfrm>
      </p:grpSpPr>
      <p:sp>
        <p:nvSpPr>
          <p:cNvPr id="50" name="Google Shape;50;p9"/>
          <p:cNvSpPr txBox="1"/>
          <p:nvPr>
            <p:ph type="title"/>
          </p:nvPr>
        </p:nvSpPr>
        <p:spPr>
          <a:xfrm>
            <a:off x="736455" y="402484"/>
            <a:ext cx="9221689" cy="146118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9"/>
          <p:cNvSpPr txBox="1"/>
          <p:nvPr>
            <p:ph idx="1" type="body"/>
          </p:nvPr>
        </p:nvSpPr>
        <p:spPr>
          <a:xfrm>
            <a:off x="736456" y="1853171"/>
            <a:ext cx="4523137" cy="90821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645"/>
              <a:buNone/>
              <a:defRPr b="1" sz="2645"/>
            </a:lvl1pPr>
            <a:lvl2pPr indent="-228600" lvl="1" marL="914400" algn="l">
              <a:lnSpc>
                <a:spcPct val="90000"/>
              </a:lnSpc>
              <a:spcBef>
                <a:spcPts val="550"/>
              </a:spcBef>
              <a:spcAft>
                <a:spcPts val="0"/>
              </a:spcAft>
              <a:buClr>
                <a:schemeClr val="dk1"/>
              </a:buClr>
              <a:buSzPts val="2205"/>
              <a:buNone/>
              <a:defRPr b="1" sz="2205"/>
            </a:lvl2pPr>
            <a:lvl3pPr indent="-228600" lvl="2" marL="1371600" algn="l">
              <a:lnSpc>
                <a:spcPct val="90000"/>
              </a:lnSpc>
              <a:spcBef>
                <a:spcPts val="550"/>
              </a:spcBef>
              <a:spcAft>
                <a:spcPts val="0"/>
              </a:spcAft>
              <a:buClr>
                <a:schemeClr val="dk1"/>
              </a:buClr>
              <a:buSzPts val="1985"/>
              <a:buNone/>
              <a:defRPr b="1" sz="1985"/>
            </a:lvl3pPr>
            <a:lvl4pPr indent="-228600" lvl="3" marL="1828800" algn="l">
              <a:lnSpc>
                <a:spcPct val="90000"/>
              </a:lnSpc>
              <a:spcBef>
                <a:spcPts val="550"/>
              </a:spcBef>
              <a:spcAft>
                <a:spcPts val="0"/>
              </a:spcAft>
              <a:buClr>
                <a:schemeClr val="dk1"/>
              </a:buClr>
              <a:buSzPts val="1765"/>
              <a:buNone/>
              <a:defRPr b="1" sz="1765"/>
            </a:lvl4pPr>
            <a:lvl5pPr indent="-228600" lvl="4" marL="2286000" algn="l">
              <a:lnSpc>
                <a:spcPct val="90000"/>
              </a:lnSpc>
              <a:spcBef>
                <a:spcPts val="550"/>
              </a:spcBef>
              <a:spcAft>
                <a:spcPts val="0"/>
              </a:spcAft>
              <a:buClr>
                <a:schemeClr val="dk1"/>
              </a:buClr>
              <a:buSzPts val="1765"/>
              <a:buNone/>
              <a:defRPr b="1" sz="1765"/>
            </a:lvl5pPr>
            <a:lvl6pPr indent="-228600" lvl="5" marL="2743200" algn="l">
              <a:lnSpc>
                <a:spcPct val="90000"/>
              </a:lnSpc>
              <a:spcBef>
                <a:spcPts val="550"/>
              </a:spcBef>
              <a:spcAft>
                <a:spcPts val="0"/>
              </a:spcAft>
              <a:buClr>
                <a:schemeClr val="dk1"/>
              </a:buClr>
              <a:buSzPts val="1765"/>
              <a:buNone/>
              <a:defRPr b="1" sz="1765"/>
            </a:lvl6pPr>
            <a:lvl7pPr indent="-228600" lvl="6" marL="3200400" algn="l">
              <a:lnSpc>
                <a:spcPct val="90000"/>
              </a:lnSpc>
              <a:spcBef>
                <a:spcPts val="550"/>
              </a:spcBef>
              <a:spcAft>
                <a:spcPts val="0"/>
              </a:spcAft>
              <a:buClr>
                <a:schemeClr val="dk1"/>
              </a:buClr>
              <a:buSzPts val="1765"/>
              <a:buNone/>
              <a:defRPr b="1" sz="1765"/>
            </a:lvl7pPr>
            <a:lvl8pPr indent="-228600" lvl="7" marL="3657600" algn="l">
              <a:lnSpc>
                <a:spcPct val="90000"/>
              </a:lnSpc>
              <a:spcBef>
                <a:spcPts val="550"/>
              </a:spcBef>
              <a:spcAft>
                <a:spcPts val="0"/>
              </a:spcAft>
              <a:buClr>
                <a:schemeClr val="dk1"/>
              </a:buClr>
              <a:buSzPts val="1765"/>
              <a:buNone/>
              <a:defRPr b="1" sz="1765"/>
            </a:lvl8pPr>
            <a:lvl9pPr indent="-228600" lvl="8" marL="4114800" algn="l">
              <a:lnSpc>
                <a:spcPct val="90000"/>
              </a:lnSpc>
              <a:spcBef>
                <a:spcPts val="550"/>
              </a:spcBef>
              <a:spcAft>
                <a:spcPts val="0"/>
              </a:spcAft>
              <a:buClr>
                <a:schemeClr val="dk1"/>
              </a:buClr>
              <a:buSzPts val="1765"/>
              <a:buNone/>
              <a:defRPr b="1" sz="1765"/>
            </a:lvl9pPr>
          </a:lstStyle>
          <a:p/>
        </p:txBody>
      </p:sp>
      <p:sp>
        <p:nvSpPr>
          <p:cNvPr id="52" name="Google Shape;52;p9"/>
          <p:cNvSpPr txBox="1"/>
          <p:nvPr>
            <p:ph idx="2" type="body"/>
          </p:nvPr>
        </p:nvSpPr>
        <p:spPr>
          <a:xfrm>
            <a:off x="736456" y="2761381"/>
            <a:ext cx="4523137" cy="406157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100"/>
              </a:spcBef>
              <a:spcAft>
                <a:spcPts val="0"/>
              </a:spcAft>
              <a:buClr>
                <a:schemeClr val="dk1"/>
              </a:buClr>
              <a:buSzPts val="1800"/>
              <a:buChar char="•"/>
              <a:defRPr/>
            </a:lvl1pPr>
            <a:lvl2pPr indent="-342900" lvl="1" marL="914400" algn="l">
              <a:lnSpc>
                <a:spcPct val="90000"/>
              </a:lnSpc>
              <a:spcBef>
                <a:spcPts val="550"/>
              </a:spcBef>
              <a:spcAft>
                <a:spcPts val="0"/>
              </a:spcAft>
              <a:buClr>
                <a:schemeClr val="dk1"/>
              </a:buClr>
              <a:buSzPts val="1800"/>
              <a:buChar char="•"/>
              <a:defRPr/>
            </a:lvl2pPr>
            <a:lvl3pPr indent="-342900" lvl="2" marL="1371600" algn="l">
              <a:lnSpc>
                <a:spcPct val="90000"/>
              </a:lnSpc>
              <a:spcBef>
                <a:spcPts val="550"/>
              </a:spcBef>
              <a:spcAft>
                <a:spcPts val="0"/>
              </a:spcAft>
              <a:buClr>
                <a:schemeClr val="dk1"/>
              </a:buClr>
              <a:buSzPts val="1800"/>
              <a:buChar char="•"/>
              <a:defRPr/>
            </a:lvl3pPr>
            <a:lvl4pPr indent="-342900" lvl="3" marL="1828800" algn="l">
              <a:lnSpc>
                <a:spcPct val="90000"/>
              </a:lnSpc>
              <a:spcBef>
                <a:spcPts val="550"/>
              </a:spcBef>
              <a:spcAft>
                <a:spcPts val="0"/>
              </a:spcAft>
              <a:buClr>
                <a:schemeClr val="dk1"/>
              </a:buClr>
              <a:buSzPts val="1800"/>
              <a:buChar char="•"/>
              <a:defRPr/>
            </a:lvl4pPr>
            <a:lvl5pPr indent="-342900" lvl="4" marL="2286000" algn="l">
              <a:lnSpc>
                <a:spcPct val="90000"/>
              </a:lnSpc>
              <a:spcBef>
                <a:spcPts val="550"/>
              </a:spcBef>
              <a:spcAft>
                <a:spcPts val="0"/>
              </a:spcAft>
              <a:buClr>
                <a:schemeClr val="dk1"/>
              </a:buClr>
              <a:buSzPts val="1800"/>
              <a:buChar char="•"/>
              <a:defRPr/>
            </a:lvl5pPr>
            <a:lvl6pPr indent="-342900" lvl="5" marL="2743200" algn="l">
              <a:lnSpc>
                <a:spcPct val="90000"/>
              </a:lnSpc>
              <a:spcBef>
                <a:spcPts val="550"/>
              </a:spcBef>
              <a:spcAft>
                <a:spcPts val="0"/>
              </a:spcAft>
              <a:buClr>
                <a:schemeClr val="dk1"/>
              </a:buClr>
              <a:buSzPts val="1800"/>
              <a:buChar char="•"/>
              <a:defRPr/>
            </a:lvl6pPr>
            <a:lvl7pPr indent="-342900" lvl="6" marL="3200400" algn="l">
              <a:lnSpc>
                <a:spcPct val="90000"/>
              </a:lnSpc>
              <a:spcBef>
                <a:spcPts val="550"/>
              </a:spcBef>
              <a:spcAft>
                <a:spcPts val="0"/>
              </a:spcAft>
              <a:buClr>
                <a:schemeClr val="dk1"/>
              </a:buClr>
              <a:buSzPts val="1800"/>
              <a:buChar char="•"/>
              <a:defRPr/>
            </a:lvl7pPr>
            <a:lvl8pPr indent="-342900" lvl="7" marL="3657600" algn="l">
              <a:lnSpc>
                <a:spcPct val="90000"/>
              </a:lnSpc>
              <a:spcBef>
                <a:spcPts val="550"/>
              </a:spcBef>
              <a:spcAft>
                <a:spcPts val="0"/>
              </a:spcAft>
              <a:buClr>
                <a:schemeClr val="dk1"/>
              </a:buClr>
              <a:buSzPts val="1800"/>
              <a:buChar char="•"/>
              <a:defRPr/>
            </a:lvl8pPr>
            <a:lvl9pPr indent="-342900" lvl="8" marL="4114800" algn="l">
              <a:lnSpc>
                <a:spcPct val="90000"/>
              </a:lnSpc>
              <a:spcBef>
                <a:spcPts val="550"/>
              </a:spcBef>
              <a:spcAft>
                <a:spcPts val="0"/>
              </a:spcAft>
              <a:buClr>
                <a:schemeClr val="dk1"/>
              </a:buClr>
              <a:buSzPts val="1800"/>
              <a:buChar char="•"/>
              <a:defRPr/>
            </a:lvl9pPr>
          </a:lstStyle>
          <a:p/>
        </p:txBody>
      </p:sp>
      <p:sp>
        <p:nvSpPr>
          <p:cNvPr id="53" name="Google Shape;53;p9"/>
          <p:cNvSpPr txBox="1"/>
          <p:nvPr>
            <p:ph idx="3" type="body"/>
          </p:nvPr>
        </p:nvSpPr>
        <p:spPr>
          <a:xfrm>
            <a:off x="5412731" y="1853171"/>
            <a:ext cx="4545413" cy="90821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100"/>
              </a:spcBef>
              <a:spcAft>
                <a:spcPts val="0"/>
              </a:spcAft>
              <a:buClr>
                <a:schemeClr val="dk1"/>
              </a:buClr>
              <a:buSzPts val="2645"/>
              <a:buNone/>
              <a:defRPr b="1" sz="2645"/>
            </a:lvl1pPr>
            <a:lvl2pPr indent="-228600" lvl="1" marL="914400" algn="l">
              <a:lnSpc>
                <a:spcPct val="90000"/>
              </a:lnSpc>
              <a:spcBef>
                <a:spcPts val="550"/>
              </a:spcBef>
              <a:spcAft>
                <a:spcPts val="0"/>
              </a:spcAft>
              <a:buClr>
                <a:schemeClr val="dk1"/>
              </a:buClr>
              <a:buSzPts val="2205"/>
              <a:buNone/>
              <a:defRPr b="1" sz="2205"/>
            </a:lvl2pPr>
            <a:lvl3pPr indent="-228600" lvl="2" marL="1371600" algn="l">
              <a:lnSpc>
                <a:spcPct val="90000"/>
              </a:lnSpc>
              <a:spcBef>
                <a:spcPts val="550"/>
              </a:spcBef>
              <a:spcAft>
                <a:spcPts val="0"/>
              </a:spcAft>
              <a:buClr>
                <a:schemeClr val="dk1"/>
              </a:buClr>
              <a:buSzPts val="1985"/>
              <a:buNone/>
              <a:defRPr b="1" sz="1985"/>
            </a:lvl3pPr>
            <a:lvl4pPr indent="-228600" lvl="3" marL="1828800" algn="l">
              <a:lnSpc>
                <a:spcPct val="90000"/>
              </a:lnSpc>
              <a:spcBef>
                <a:spcPts val="550"/>
              </a:spcBef>
              <a:spcAft>
                <a:spcPts val="0"/>
              </a:spcAft>
              <a:buClr>
                <a:schemeClr val="dk1"/>
              </a:buClr>
              <a:buSzPts val="1765"/>
              <a:buNone/>
              <a:defRPr b="1" sz="1765"/>
            </a:lvl4pPr>
            <a:lvl5pPr indent="-228600" lvl="4" marL="2286000" algn="l">
              <a:lnSpc>
                <a:spcPct val="90000"/>
              </a:lnSpc>
              <a:spcBef>
                <a:spcPts val="550"/>
              </a:spcBef>
              <a:spcAft>
                <a:spcPts val="0"/>
              </a:spcAft>
              <a:buClr>
                <a:schemeClr val="dk1"/>
              </a:buClr>
              <a:buSzPts val="1765"/>
              <a:buNone/>
              <a:defRPr b="1" sz="1765"/>
            </a:lvl5pPr>
            <a:lvl6pPr indent="-228600" lvl="5" marL="2743200" algn="l">
              <a:lnSpc>
                <a:spcPct val="90000"/>
              </a:lnSpc>
              <a:spcBef>
                <a:spcPts val="550"/>
              </a:spcBef>
              <a:spcAft>
                <a:spcPts val="0"/>
              </a:spcAft>
              <a:buClr>
                <a:schemeClr val="dk1"/>
              </a:buClr>
              <a:buSzPts val="1765"/>
              <a:buNone/>
              <a:defRPr b="1" sz="1765"/>
            </a:lvl6pPr>
            <a:lvl7pPr indent="-228600" lvl="6" marL="3200400" algn="l">
              <a:lnSpc>
                <a:spcPct val="90000"/>
              </a:lnSpc>
              <a:spcBef>
                <a:spcPts val="550"/>
              </a:spcBef>
              <a:spcAft>
                <a:spcPts val="0"/>
              </a:spcAft>
              <a:buClr>
                <a:schemeClr val="dk1"/>
              </a:buClr>
              <a:buSzPts val="1765"/>
              <a:buNone/>
              <a:defRPr b="1" sz="1765"/>
            </a:lvl7pPr>
            <a:lvl8pPr indent="-228600" lvl="7" marL="3657600" algn="l">
              <a:lnSpc>
                <a:spcPct val="90000"/>
              </a:lnSpc>
              <a:spcBef>
                <a:spcPts val="550"/>
              </a:spcBef>
              <a:spcAft>
                <a:spcPts val="0"/>
              </a:spcAft>
              <a:buClr>
                <a:schemeClr val="dk1"/>
              </a:buClr>
              <a:buSzPts val="1765"/>
              <a:buNone/>
              <a:defRPr b="1" sz="1765"/>
            </a:lvl8pPr>
            <a:lvl9pPr indent="-228600" lvl="8" marL="4114800" algn="l">
              <a:lnSpc>
                <a:spcPct val="90000"/>
              </a:lnSpc>
              <a:spcBef>
                <a:spcPts val="550"/>
              </a:spcBef>
              <a:spcAft>
                <a:spcPts val="0"/>
              </a:spcAft>
              <a:buClr>
                <a:schemeClr val="dk1"/>
              </a:buClr>
              <a:buSzPts val="1765"/>
              <a:buNone/>
              <a:defRPr b="1" sz="1765"/>
            </a:lvl9pPr>
          </a:lstStyle>
          <a:p/>
        </p:txBody>
      </p:sp>
      <p:sp>
        <p:nvSpPr>
          <p:cNvPr id="54" name="Google Shape;54;p9"/>
          <p:cNvSpPr txBox="1"/>
          <p:nvPr>
            <p:ph idx="4" type="body"/>
          </p:nvPr>
        </p:nvSpPr>
        <p:spPr>
          <a:xfrm>
            <a:off x="5412731" y="2761381"/>
            <a:ext cx="4545413" cy="406157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100"/>
              </a:spcBef>
              <a:spcAft>
                <a:spcPts val="0"/>
              </a:spcAft>
              <a:buClr>
                <a:schemeClr val="dk1"/>
              </a:buClr>
              <a:buSzPts val="1800"/>
              <a:buChar char="•"/>
              <a:defRPr/>
            </a:lvl1pPr>
            <a:lvl2pPr indent="-342900" lvl="1" marL="914400" algn="l">
              <a:lnSpc>
                <a:spcPct val="90000"/>
              </a:lnSpc>
              <a:spcBef>
                <a:spcPts val="550"/>
              </a:spcBef>
              <a:spcAft>
                <a:spcPts val="0"/>
              </a:spcAft>
              <a:buClr>
                <a:schemeClr val="dk1"/>
              </a:buClr>
              <a:buSzPts val="1800"/>
              <a:buChar char="•"/>
              <a:defRPr/>
            </a:lvl2pPr>
            <a:lvl3pPr indent="-342900" lvl="2" marL="1371600" algn="l">
              <a:lnSpc>
                <a:spcPct val="90000"/>
              </a:lnSpc>
              <a:spcBef>
                <a:spcPts val="550"/>
              </a:spcBef>
              <a:spcAft>
                <a:spcPts val="0"/>
              </a:spcAft>
              <a:buClr>
                <a:schemeClr val="dk1"/>
              </a:buClr>
              <a:buSzPts val="1800"/>
              <a:buChar char="•"/>
              <a:defRPr/>
            </a:lvl3pPr>
            <a:lvl4pPr indent="-342900" lvl="3" marL="1828800" algn="l">
              <a:lnSpc>
                <a:spcPct val="90000"/>
              </a:lnSpc>
              <a:spcBef>
                <a:spcPts val="550"/>
              </a:spcBef>
              <a:spcAft>
                <a:spcPts val="0"/>
              </a:spcAft>
              <a:buClr>
                <a:schemeClr val="dk1"/>
              </a:buClr>
              <a:buSzPts val="1800"/>
              <a:buChar char="•"/>
              <a:defRPr/>
            </a:lvl4pPr>
            <a:lvl5pPr indent="-342900" lvl="4" marL="2286000" algn="l">
              <a:lnSpc>
                <a:spcPct val="90000"/>
              </a:lnSpc>
              <a:spcBef>
                <a:spcPts val="550"/>
              </a:spcBef>
              <a:spcAft>
                <a:spcPts val="0"/>
              </a:spcAft>
              <a:buClr>
                <a:schemeClr val="dk1"/>
              </a:buClr>
              <a:buSzPts val="1800"/>
              <a:buChar char="•"/>
              <a:defRPr/>
            </a:lvl5pPr>
            <a:lvl6pPr indent="-342900" lvl="5" marL="2743200" algn="l">
              <a:lnSpc>
                <a:spcPct val="90000"/>
              </a:lnSpc>
              <a:spcBef>
                <a:spcPts val="550"/>
              </a:spcBef>
              <a:spcAft>
                <a:spcPts val="0"/>
              </a:spcAft>
              <a:buClr>
                <a:schemeClr val="dk1"/>
              </a:buClr>
              <a:buSzPts val="1800"/>
              <a:buChar char="•"/>
              <a:defRPr/>
            </a:lvl6pPr>
            <a:lvl7pPr indent="-342900" lvl="6" marL="3200400" algn="l">
              <a:lnSpc>
                <a:spcPct val="90000"/>
              </a:lnSpc>
              <a:spcBef>
                <a:spcPts val="550"/>
              </a:spcBef>
              <a:spcAft>
                <a:spcPts val="0"/>
              </a:spcAft>
              <a:buClr>
                <a:schemeClr val="dk1"/>
              </a:buClr>
              <a:buSzPts val="1800"/>
              <a:buChar char="•"/>
              <a:defRPr/>
            </a:lvl7pPr>
            <a:lvl8pPr indent="-342900" lvl="7" marL="3657600" algn="l">
              <a:lnSpc>
                <a:spcPct val="90000"/>
              </a:lnSpc>
              <a:spcBef>
                <a:spcPts val="550"/>
              </a:spcBef>
              <a:spcAft>
                <a:spcPts val="0"/>
              </a:spcAft>
              <a:buClr>
                <a:schemeClr val="dk1"/>
              </a:buClr>
              <a:buSzPts val="1800"/>
              <a:buChar char="•"/>
              <a:defRPr/>
            </a:lvl8pPr>
            <a:lvl9pPr indent="-342900" lvl="8" marL="4114800" algn="l">
              <a:lnSpc>
                <a:spcPct val="90000"/>
              </a:lnSpc>
              <a:spcBef>
                <a:spcPts val="550"/>
              </a:spcBef>
              <a:spcAft>
                <a:spcPts val="0"/>
              </a:spcAft>
              <a:buClr>
                <a:schemeClr val="dk1"/>
              </a:buClr>
              <a:buSzPts val="1800"/>
              <a:buChar char="•"/>
              <a:defRPr/>
            </a:lvl9pPr>
          </a:lstStyle>
          <a:p/>
        </p:txBody>
      </p:sp>
      <p:sp>
        <p:nvSpPr>
          <p:cNvPr id="55" name="Google Shape;55;p9"/>
          <p:cNvSpPr txBox="1"/>
          <p:nvPr>
            <p:ph idx="10" type="dt"/>
          </p:nvPr>
        </p:nvSpPr>
        <p:spPr>
          <a:xfrm>
            <a:off x="735062" y="7006700"/>
            <a:ext cx="2405658" cy="40248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1" type="ftr"/>
          </p:nvPr>
        </p:nvSpPr>
        <p:spPr>
          <a:xfrm>
            <a:off x="3541663" y="7006700"/>
            <a:ext cx="3608487" cy="40248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9"/>
          <p:cNvSpPr txBox="1"/>
          <p:nvPr>
            <p:ph idx="12" type="sldNum"/>
          </p:nvPr>
        </p:nvSpPr>
        <p:spPr>
          <a:xfrm>
            <a:off x="7551093" y="7006700"/>
            <a:ext cx="2405658" cy="40248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ó Título" type="titleOnly">
  <p:cSld name="TITLE_ONLY">
    <p:spTree>
      <p:nvGrpSpPr>
        <p:cNvPr id="58" name="Shape 58"/>
        <p:cNvGrpSpPr/>
        <p:nvPr/>
      </p:nvGrpSpPr>
      <p:grpSpPr>
        <a:xfrm>
          <a:off x="0" y="0"/>
          <a:ext cx="0" cy="0"/>
          <a:chOff x="0" y="0"/>
          <a:chExt cx="0" cy="0"/>
        </a:xfrm>
      </p:grpSpPr>
      <p:sp>
        <p:nvSpPr>
          <p:cNvPr id="59" name="Google Shape;59;p10"/>
          <p:cNvSpPr txBox="1"/>
          <p:nvPr>
            <p:ph type="title"/>
          </p:nvPr>
        </p:nvSpPr>
        <p:spPr>
          <a:xfrm>
            <a:off x="735062" y="402484"/>
            <a:ext cx="9221689" cy="146118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
          <p:cNvSpPr txBox="1"/>
          <p:nvPr>
            <p:ph idx="10" type="dt"/>
          </p:nvPr>
        </p:nvSpPr>
        <p:spPr>
          <a:xfrm>
            <a:off x="735062" y="7006700"/>
            <a:ext cx="2405658" cy="40248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0"/>
          <p:cNvSpPr txBox="1"/>
          <p:nvPr>
            <p:ph idx="11" type="ftr"/>
          </p:nvPr>
        </p:nvSpPr>
        <p:spPr>
          <a:xfrm>
            <a:off x="3541663" y="7006700"/>
            <a:ext cx="3608487" cy="402483"/>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0"/>
          <p:cNvSpPr txBox="1"/>
          <p:nvPr>
            <p:ph idx="12" type="sldNum"/>
          </p:nvPr>
        </p:nvSpPr>
        <p:spPr>
          <a:xfrm>
            <a:off x="7551093" y="7006700"/>
            <a:ext cx="2405658" cy="402483"/>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35062" y="402484"/>
            <a:ext cx="9221689" cy="1461188"/>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850"/>
              <a:buFont typeface="Calibri"/>
              <a:buNone/>
              <a:defRPr b="0" i="0" sz="485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735062" y="2012414"/>
            <a:ext cx="9221689" cy="4796544"/>
          </a:xfrm>
          <a:prstGeom prst="rect">
            <a:avLst/>
          </a:prstGeom>
          <a:noFill/>
          <a:ln>
            <a:noFill/>
          </a:ln>
        </p:spPr>
        <p:txBody>
          <a:bodyPr anchorCtr="0" anchor="t" bIns="45700" lIns="91425" spcFirstLastPara="1" rIns="91425" wrap="square" tIns="45700">
            <a:normAutofit/>
          </a:bodyPr>
          <a:lstStyle>
            <a:lvl1pPr indent="-424497" lvl="0" marL="457200" marR="0" rtl="0" algn="l">
              <a:lnSpc>
                <a:spcPct val="90000"/>
              </a:lnSpc>
              <a:spcBef>
                <a:spcPts val="1100"/>
              </a:spcBef>
              <a:spcAft>
                <a:spcPts val="0"/>
              </a:spcAft>
              <a:buClr>
                <a:schemeClr val="dk1"/>
              </a:buClr>
              <a:buSzPts val="3085"/>
              <a:buFont typeface="Arial"/>
              <a:buChar char="•"/>
              <a:defRPr b="0" i="0" sz="3085" u="none" cap="none" strike="noStrike">
                <a:solidFill>
                  <a:schemeClr val="dk1"/>
                </a:solidFill>
                <a:latin typeface="Calibri"/>
                <a:ea typeface="Calibri"/>
                <a:cs typeface="Calibri"/>
                <a:sym typeface="Calibri"/>
              </a:defRPr>
            </a:lvl1pPr>
            <a:lvl2pPr indent="-396557" lvl="1" marL="914400" marR="0" rtl="0" algn="l">
              <a:lnSpc>
                <a:spcPct val="90000"/>
              </a:lnSpc>
              <a:spcBef>
                <a:spcPts val="550"/>
              </a:spcBef>
              <a:spcAft>
                <a:spcPts val="0"/>
              </a:spcAft>
              <a:buClr>
                <a:schemeClr val="dk1"/>
              </a:buClr>
              <a:buSzPts val="2645"/>
              <a:buFont typeface="Arial"/>
              <a:buChar char="•"/>
              <a:defRPr b="0" i="0" sz="2645" u="none" cap="none" strike="noStrike">
                <a:solidFill>
                  <a:schemeClr val="dk1"/>
                </a:solidFill>
                <a:latin typeface="Calibri"/>
                <a:ea typeface="Calibri"/>
                <a:cs typeface="Calibri"/>
                <a:sym typeface="Calibri"/>
              </a:defRPr>
            </a:lvl2pPr>
            <a:lvl3pPr indent="-368617" lvl="2" marL="1371600" marR="0" rtl="0" algn="l">
              <a:lnSpc>
                <a:spcPct val="90000"/>
              </a:lnSpc>
              <a:spcBef>
                <a:spcPts val="550"/>
              </a:spcBef>
              <a:spcAft>
                <a:spcPts val="0"/>
              </a:spcAft>
              <a:buClr>
                <a:schemeClr val="dk1"/>
              </a:buClr>
              <a:buSzPts val="2205"/>
              <a:buFont typeface="Arial"/>
              <a:buChar char="•"/>
              <a:defRPr b="0" i="0" sz="2205" u="none" cap="none" strike="noStrike">
                <a:solidFill>
                  <a:schemeClr val="dk1"/>
                </a:solidFill>
                <a:latin typeface="Calibri"/>
                <a:ea typeface="Calibri"/>
                <a:cs typeface="Calibri"/>
                <a:sym typeface="Calibri"/>
              </a:defRPr>
            </a:lvl3pPr>
            <a:lvl4pPr indent="-354647" lvl="3" marL="1828800" marR="0" rtl="0" algn="l">
              <a:lnSpc>
                <a:spcPct val="90000"/>
              </a:lnSpc>
              <a:spcBef>
                <a:spcPts val="550"/>
              </a:spcBef>
              <a:spcAft>
                <a:spcPts val="0"/>
              </a:spcAft>
              <a:buClr>
                <a:schemeClr val="dk1"/>
              </a:buClr>
              <a:buSzPts val="1985"/>
              <a:buFont typeface="Arial"/>
              <a:buChar char="•"/>
              <a:defRPr b="0" i="0" sz="1985" u="none" cap="none" strike="noStrike">
                <a:solidFill>
                  <a:schemeClr val="dk1"/>
                </a:solidFill>
                <a:latin typeface="Calibri"/>
                <a:ea typeface="Calibri"/>
                <a:cs typeface="Calibri"/>
                <a:sym typeface="Calibri"/>
              </a:defRPr>
            </a:lvl4pPr>
            <a:lvl5pPr indent="-354647" lvl="4" marL="2286000" marR="0" rtl="0" algn="l">
              <a:lnSpc>
                <a:spcPct val="90000"/>
              </a:lnSpc>
              <a:spcBef>
                <a:spcPts val="550"/>
              </a:spcBef>
              <a:spcAft>
                <a:spcPts val="0"/>
              </a:spcAft>
              <a:buClr>
                <a:schemeClr val="dk1"/>
              </a:buClr>
              <a:buSzPts val="1985"/>
              <a:buFont typeface="Arial"/>
              <a:buChar char="•"/>
              <a:defRPr b="0" i="0" sz="1985" u="none" cap="none" strike="noStrike">
                <a:solidFill>
                  <a:schemeClr val="dk1"/>
                </a:solidFill>
                <a:latin typeface="Calibri"/>
                <a:ea typeface="Calibri"/>
                <a:cs typeface="Calibri"/>
                <a:sym typeface="Calibri"/>
              </a:defRPr>
            </a:lvl5pPr>
            <a:lvl6pPr indent="-354647" lvl="5" marL="2743200" marR="0" rtl="0" algn="l">
              <a:lnSpc>
                <a:spcPct val="90000"/>
              </a:lnSpc>
              <a:spcBef>
                <a:spcPts val="550"/>
              </a:spcBef>
              <a:spcAft>
                <a:spcPts val="0"/>
              </a:spcAft>
              <a:buClr>
                <a:schemeClr val="dk1"/>
              </a:buClr>
              <a:buSzPts val="1985"/>
              <a:buFont typeface="Arial"/>
              <a:buChar char="•"/>
              <a:defRPr b="0" i="0" sz="1985" u="none" cap="none" strike="noStrike">
                <a:solidFill>
                  <a:schemeClr val="dk1"/>
                </a:solidFill>
                <a:latin typeface="Calibri"/>
                <a:ea typeface="Calibri"/>
                <a:cs typeface="Calibri"/>
                <a:sym typeface="Calibri"/>
              </a:defRPr>
            </a:lvl6pPr>
            <a:lvl7pPr indent="-354647" lvl="6" marL="3200400" marR="0" rtl="0" algn="l">
              <a:lnSpc>
                <a:spcPct val="90000"/>
              </a:lnSpc>
              <a:spcBef>
                <a:spcPts val="550"/>
              </a:spcBef>
              <a:spcAft>
                <a:spcPts val="0"/>
              </a:spcAft>
              <a:buClr>
                <a:schemeClr val="dk1"/>
              </a:buClr>
              <a:buSzPts val="1985"/>
              <a:buFont typeface="Arial"/>
              <a:buChar char="•"/>
              <a:defRPr b="0" i="0" sz="1985" u="none" cap="none" strike="noStrike">
                <a:solidFill>
                  <a:schemeClr val="dk1"/>
                </a:solidFill>
                <a:latin typeface="Calibri"/>
                <a:ea typeface="Calibri"/>
                <a:cs typeface="Calibri"/>
                <a:sym typeface="Calibri"/>
              </a:defRPr>
            </a:lvl7pPr>
            <a:lvl8pPr indent="-354647" lvl="7" marL="3657600" marR="0" rtl="0" algn="l">
              <a:lnSpc>
                <a:spcPct val="90000"/>
              </a:lnSpc>
              <a:spcBef>
                <a:spcPts val="550"/>
              </a:spcBef>
              <a:spcAft>
                <a:spcPts val="0"/>
              </a:spcAft>
              <a:buClr>
                <a:schemeClr val="dk1"/>
              </a:buClr>
              <a:buSzPts val="1985"/>
              <a:buFont typeface="Arial"/>
              <a:buChar char="•"/>
              <a:defRPr b="0" i="0" sz="1985" u="none" cap="none" strike="noStrike">
                <a:solidFill>
                  <a:schemeClr val="dk1"/>
                </a:solidFill>
                <a:latin typeface="Calibri"/>
                <a:ea typeface="Calibri"/>
                <a:cs typeface="Calibri"/>
                <a:sym typeface="Calibri"/>
              </a:defRPr>
            </a:lvl8pPr>
            <a:lvl9pPr indent="-354647" lvl="8" marL="4114800" marR="0" rtl="0" algn="l">
              <a:lnSpc>
                <a:spcPct val="90000"/>
              </a:lnSpc>
              <a:spcBef>
                <a:spcPts val="550"/>
              </a:spcBef>
              <a:spcAft>
                <a:spcPts val="0"/>
              </a:spcAft>
              <a:buClr>
                <a:schemeClr val="dk1"/>
              </a:buClr>
              <a:buSzPts val="1985"/>
              <a:buFont typeface="Arial"/>
              <a:buChar char="•"/>
              <a:defRPr b="0" i="0" sz="1985"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735062" y="7006700"/>
            <a:ext cx="2405658" cy="402483"/>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325"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541663" y="7006700"/>
            <a:ext cx="3608487" cy="402483"/>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325"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7551093" y="7006700"/>
            <a:ext cx="2405658" cy="402483"/>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325"/>
              <a:buFont typeface="Arial"/>
              <a:buNone/>
              <a:defRPr b="0" i="0" sz="1325"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70.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70.png"/><Relationship Id="rId4" Type="http://schemas.openxmlformats.org/officeDocument/2006/relationships/image" Target="../media/image7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7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7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7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 Id="rId3" Type="http://schemas.openxmlformats.org/officeDocument/2006/relationships/image" Target="../media/image7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70.png"/><Relationship Id="rId4" Type="http://schemas.openxmlformats.org/officeDocument/2006/relationships/image" Target="../media/image8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2.png"/><Relationship Id="rId4" Type="http://schemas.openxmlformats.org/officeDocument/2006/relationships/image" Target="../media/image8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8.xml"/><Relationship Id="rId3" Type="http://schemas.openxmlformats.org/officeDocument/2006/relationships/image" Target="../media/image2.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0.xml"/><Relationship Id="rId3" Type="http://schemas.openxmlformats.org/officeDocument/2006/relationships/image" Target="../media/image2.png"/><Relationship Id="rId4" Type="http://schemas.openxmlformats.org/officeDocument/2006/relationships/image" Target="../media/image7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2.png"/><Relationship Id="rId4" Type="http://schemas.openxmlformats.org/officeDocument/2006/relationships/image" Target="../media/image8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2.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image" Target="../media/image2.png"/><Relationship Id="rId4" Type="http://schemas.openxmlformats.org/officeDocument/2006/relationships/image" Target="../media/image7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6.xml"/><Relationship Id="rId3" Type="http://schemas.openxmlformats.org/officeDocument/2006/relationships/image" Target="../media/image2.png"/><Relationship Id="rId4" Type="http://schemas.openxmlformats.org/officeDocument/2006/relationships/image" Target="../media/image8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 Id="rId3" Type="http://schemas.openxmlformats.org/officeDocument/2006/relationships/image" Target="../media/image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8.xml"/><Relationship Id="rId3" Type="http://schemas.openxmlformats.org/officeDocument/2006/relationships/image" Target="../media/image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 Id="rId3" Type="http://schemas.openxmlformats.org/officeDocument/2006/relationships/image" Target="../media/image2.png"/><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 Id="rId3" Type="http://schemas.openxmlformats.org/officeDocument/2006/relationships/image" Target="../media/image2.png"/><Relationship Id="rId4" Type="http://schemas.openxmlformats.org/officeDocument/2006/relationships/hyperlink" Target="https://een.ec.europa.eu/local-contact-points" TargetMode="External"/><Relationship Id="rId5" Type="http://schemas.openxmlformats.org/officeDocument/2006/relationships/hyperlink" Target="https://single-market-economy.ec.europa.eu/smes/supporting-entrepreneurship/women-entrepreneurs/support-tools-and-networks-women_en"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 Id="rId3" Type="http://schemas.openxmlformats.org/officeDocument/2006/relationships/image" Target="../media/image2.png"/><Relationship Id="rId4" Type="http://schemas.openxmlformats.org/officeDocument/2006/relationships/image" Target="../media/image81.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2.xml"/><Relationship Id="rId3" Type="http://schemas.openxmlformats.org/officeDocument/2006/relationships/image" Target="../media/image2.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3.xml"/><Relationship Id="rId3" Type="http://schemas.openxmlformats.org/officeDocument/2006/relationships/image" Target="../media/image2.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4.xml"/><Relationship Id="rId3" Type="http://schemas.openxmlformats.org/officeDocument/2006/relationships/image" Target="../media/image2.png"/><Relationship Id="rId4" Type="http://schemas.openxmlformats.org/officeDocument/2006/relationships/hyperlink" Target="https://eismea.ec.europa.eu/funding-opportunities/calls-proposals_en" TargetMode="External"/><Relationship Id="rId5" Type="http://schemas.openxmlformats.org/officeDocument/2006/relationships/hyperlink" Target="https://ec.europa.eu/info/funding-tenders/opportunities/portal/screen/programmes/smp" TargetMode="External"/><Relationship Id="rId6" Type="http://schemas.openxmlformats.org/officeDocument/2006/relationships/image" Target="../media/image88.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 Id="rId3" Type="http://schemas.openxmlformats.org/officeDocument/2006/relationships/image" Target="../media/image2.png"/><Relationship Id="rId4" Type="http://schemas.openxmlformats.org/officeDocument/2006/relationships/image" Target="../media/image82.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 Id="rId3" Type="http://schemas.openxmlformats.org/officeDocument/2006/relationships/image" Target="../media/image2.png"/><Relationship Id="rId4" Type="http://schemas.openxmlformats.org/officeDocument/2006/relationships/hyperlink" Target="https://www.erasmus-entrepreneurs.eu/" TargetMode="External"/><Relationship Id="rId5" Type="http://schemas.openxmlformats.org/officeDocument/2006/relationships/hyperlink" Target="https://www.erasmus-entrepreneurs.eu/page.php?cid=19"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7.xml"/><Relationship Id="rId3" Type="http://schemas.openxmlformats.org/officeDocument/2006/relationships/image" Target="../media/image2.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8.xml"/><Relationship Id="rId3" Type="http://schemas.openxmlformats.org/officeDocument/2006/relationships/image" Target="../media/image2.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2.png"/><Relationship Id="rId4" Type="http://schemas.openxmlformats.org/officeDocument/2006/relationships/image" Target="../media/image9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image" Target="../media/image2.png"/><Relationship Id="rId4" Type="http://schemas.openxmlformats.org/officeDocument/2006/relationships/image" Target="../media/image89.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 Id="rId3" Type="http://schemas.openxmlformats.org/officeDocument/2006/relationships/image" Target="../media/image2.png"/><Relationship Id="rId4" Type="http://schemas.openxmlformats.org/officeDocument/2006/relationships/image" Target="../media/image93.jp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 Id="rId3" Type="http://schemas.openxmlformats.org/officeDocument/2006/relationships/image" Target="../media/image2.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 Id="rId3" Type="http://schemas.openxmlformats.org/officeDocument/2006/relationships/image" Target="../media/image2.png"/><Relationship Id="rId4" Type="http://schemas.openxmlformats.org/officeDocument/2006/relationships/image" Target="../media/image91.jp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 Id="rId3" Type="http://schemas.openxmlformats.org/officeDocument/2006/relationships/image" Target="../media/image2.png"/><Relationship Id="rId4" Type="http://schemas.openxmlformats.org/officeDocument/2006/relationships/image" Target="../media/image92.jp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 Id="rId3" Type="http://schemas.openxmlformats.org/officeDocument/2006/relationships/image" Target="../media/image2.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 Id="rId3" Type="http://schemas.openxmlformats.org/officeDocument/2006/relationships/image" Target="../media/image2.png"/><Relationship Id="rId4" Type="http://schemas.openxmlformats.org/officeDocument/2006/relationships/image" Target="../media/image87.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2.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 Id="rId3" Type="http://schemas.openxmlformats.org/officeDocument/2006/relationships/image" Target="../media/image2.png"/><Relationship Id="rId4" Type="http://schemas.openxmlformats.org/officeDocument/2006/relationships/image" Target="../media/image97.jp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9.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 Id="rId3" Type="http://schemas.openxmlformats.org/officeDocument/2006/relationships/image" Target="../media/image2.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 Id="rId3" Type="http://schemas.openxmlformats.org/officeDocument/2006/relationships/image" Target="../media/image2.png"/><Relationship Id="rId4" Type="http://schemas.openxmlformats.org/officeDocument/2006/relationships/image" Target="../media/image94.jp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2.xml"/><Relationship Id="rId3" Type="http://schemas.openxmlformats.org/officeDocument/2006/relationships/image" Target="../media/image2.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 Id="rId3" Type="http://schemas.openxmlformats.org/officeDocument/2006/relationships/image" Target="../media/image2.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 Id="rId3" Type="http://schemas.openxmlformats.org/officeDocument/2006/relationships/image" Target="../media/image2.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 Id="rId3" Type="http://schemas.openxmlformats.org/officeDocument/2006/relationships/image" Target="../media/image2.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 Id="rId3" Type="http://schemas.openxmlformats.org/officeDocument/2006/relationships/image" Target="../media/image2.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 Id="rId3" Type="http://schemas.openxmlformats.org/officeDocument/2006/relationships/image" Target="../media/image2.png"/><Relationship Id="rId4" Type="http://schemas.openxmlformats.org/officeDocument/2006/relationships/image" Target="../media/image95.jp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 Id="rId3" Type="http://schemas.openxmlformats.org/officeDocument/2006/relationships/image" Target="../media/image2.png"/><Relationship Id="rId4" Type="http://schemas.openxmlformats.org/officeDocument/2006/relationships/image" Target="../media/image96.jpg"/></Relationships>
</file>

<file path=ppt/slides/_rels/slide149.xml.rels><?xml version="1.0" encoding="UTF-8" standalone="yes"?><Relationships xmlns="http://schemas.openxmlformats.org/package/2006/relationships"><Relationship Id="rId11" Type="http://schemas.openxmlformats.org/officeDocument/2006/relationships/hyperlink" Target="https://www.shopify.com/blog/market-analysis" TargetMode="External"/><Relationship Id="rId10" Type="http://schemas.openxmlformats.org/officeDocument/2006/relationships/hyperlink" Target="https://medium.com/@priyanka.hashtag/how-to-stay-updated-and-informed-about-industry-trends-and-updates-in-digital-marketing-3573eec5a92a" TargetMode="External"/><Relationship Id="rId1" Type="http://schemas.openxmlformats.org/officeDocument/2006/relationships/slideLayout" Target="../slideLayouts/slideLayout1.xml"/><Relationship Id="rId2" Type="http://schemas.openxmlformats.org/officeDocument/2006/relationships/notesSlide" Target="../notesSlides/notesSlide149.xml"/><Relationship Id="rId3" Type="http://schemas.openxmlformats.org/officeDocument/2006/relationships/image" Target="../media/image2.png"/><Relationship Id="rId4" Type="http://schemas.openxmlformats.org/officeDocument/2006/relationships/hyperlink" Target="https://www.tutorialspoint.com/entrepreneurship_development/entrepreneurship_development_introduction.htm" TargetMode="External"/><Relationship Id="rId9" Type="http://schemas.openxmlformats.org/officeDocument/2006/relationships/hyperlink" Target="https://www.quora.com/How-do-you-stay-informed-about-industry-trends-and-changes-in-the-market-1" TargetMode="External"/><Relationship Id="rId5" Type="http://schemas.openxmlformats.org/officeDocument/2006/relationships/hyperlink" Target="https://squareup.com/us/en/the-bottom-line/operating-your-business/8-easy-ways-to-stay-on-top-of-industry-trends" TargetMode="External"/><Relationship Id="rId6" Type="http://schemas.openxmlformats.org/officeDocument/2006/relationships/hyperlink" Target="https://www.coursera.org/articles/market-analysis" TargetMode="External"/><Relationship Id="rId7" Type="http://schemas.openxmlformats.org/officeDocument/2006/relationships/hyperlink" Target="https://www.forbes.com/sites/forbescoachescouncil/2021/02/18/11-ways-to-stay-up-on-the-latest-industry-developments/" TargetMode="External"/><Relationship Id="rId8" Type="http://schemas.openxmlformats.org/officeDocument/2006/relationships/hyperlink" Target="https://www.entrepreneur.com/growing-a-business/7-tips-to-stay-ahead-of-the-curve-in-your-industry/452436"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5.png"/></Relationships>
</file>

<file path=ppt/slides/_rels/slide150.xml.rels><?xml version="1.0" encoding="UTF-8" standalone="yes"?><Relationships xmlns="http://schemas.openxmlformats.org/package/2006/relationships"><Relationship Id="rId11" Type="http://schemas.openxmlformats.org/officeDocument/2006/relationships/hyperlink" Target="https://www.questionpro.com/blog/strategic-vision/" TargetMode="External"/><Relationship Id="rId10" Type="http://schemas.openxmlformats.org/officeDocument/2006/relationships/hyperlink" Target="https://www.bplans.com/business-planning/how-to-write/competition/" TargetMode="External"/><Relationship Id="rId12" Type="http://schemas.openxmlformats.org/officeDocument/2006/relationships/hyperlink" Target="https://safetyculture.com/topics/risk-management/risk-management-plan/" TargetMode="External"/><Relationship Id="rId1" Type="http://schemas.openxmlformats.org/officeDocument/2006/relationships/slideLayout" Target="../slideLayouts/slideLayout1.xml"/><Relationship Id="rId2" Type="http://schemas.openxmlformats.org/officeDocument/2006/relationships/notesSlide" Target="../notesSlides/notesSlide150.xml"/><Relationship Id="rId3" Type="http://schemas.openxmlformats.org/officeDocument/2006/relationships/image" Target="../media/image2.png"/><Relationship Id="rId4" Type="http://schemas.openxmlformats.org/officeDocument/2006/relationships/hyperlink" Target="https://www.investopedia.com/articles/personal-finance/111015/story-uber.asp" TargetMode="External"/><Relationship Id="rId9" Type="http://schemas.openxmlformats.org/officeDocument/2006/relationships/hyperlink" Target="https://www.forentrepreneurs.com/startup-ideation/" TargetMode="External"/><Relationship Id="rId5" Type="http://schemas.openxmlformats.org/officeDocument/2006/relationships/hyperlink" Target="https://startuptalky.com/spotify_success_story/" TargetMode="External"/><Relationship Id="rId6" Type="http://schemas.openxmlformats.org/officeDocument/2006/relationships/hyperlink" Target="https://newsroom.spotify.com/company-info/" TargetMode="External"/><Relationship Id="rId7" Type="http://schemas.openxmlformats.org/officeDocument/2006/relationships/hyperlink" Target="https://www.forbes.com/sites/daviddawkins/2021/07/07/wise-founders-krmann-and-hinrikus-become-first-estonian-tech-billionaires-after-london-ipo/" TargetMode="External"/><Relationship Id="rId8" Type="http://schemas.openxmlformats.org/officeDocument/2006/relationships/hyperlink" Target="https://www.investopedia.com/terms/s/swot.asp" TargetMode="Externa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1.xml"/><Relationship Id="rId3" Type="http://schemas.openxmlformats.org/officeDocument/2006/relationships/image" Target="../media/image48.png"/><Relationship Id="rId4" Type="http://schemas.openxmlformats.org/officeDocument/2006/relationships/hyperlink" Target="https://www.investopedia.com/ask/answers/040615/what-risks-does-entrepreneur-face.asp" TargetMode="External"/><Relationship Id="rId5" Type="http://schemas.openxmlformats.org/officeDocument/2006/relationships/hyperlink" Target="https://www.investopedia.com/terms/b/business-plan.asp" TargetMode="External"/><Relationship Id="rId6" Type="http://schemas.openxmlformats.org/officeDocument/2006/relationships/hyperlink" Target="https://www.qualtrics.com/uk/experience-management/brand/market-segmentation/" TargetMode="External"/><Relationship Id="rId7" Type="http://schemas.openxmlformats.org/officeDocument/2006/relationships/hyperlink" Target="https://www.wordstream.com/blog/ws/2017/12/20/swot-analysis" TargetMode="External"/><Relationship Id="rId8" Type="http://schemas.openxmlformats.org/officeDocument/2006/relationships/hyperlink" Target="https://smartasset.com/small-business/top-components-of-a-business-plan" TargetMode="External"/></Relationships>
</file>

<file path=ppt/slides/_rels/slide152.xml.rels><?xml version="1.0" encoding="UTF-8" standalone="yes"?><Relationships xmlns="http://schemas.openxmlformats.org/package/2006/relationships"><Relationship Id="rId10" Type="http://schemas.openxmlformats.org/officeDocument/2006/relationships/hyperlink" Target="https://esco.ec.europa.eu/en" TargetMode="External"/><Relationship Id="rId1" Type="http://schemas.openxmlformats.org/officeDocument/2006/relationships/slideLayout" Target="../slideLayouts/slideLayout1.xml"/><Relationship Id="rId2" Type="http://schemas.openxmlformats.org/officeDocument/2006/relationships/notesSlide" Target="../notesSlides/notesSlide152.xml"/><Relationship Id="rId3" Type="http://schemas.openxmlformats.org/officeDocument/2006/relationships/image" Target="../media/image70.png"/><Relationship Id="rId4" Type="http://schemas.openxmlformats.org/officeDocument/2006/relationships/hyperlink" Target="https://www.forbes.com/sites/forbesfinancecouncil/2023/01/12/seven-finance-tips-for-young-entrepreneurs/?sh=23db527c66f7" TargetMode="External"/><Relationship Id="rId9" Type="http://schemas.openxmlformats.org/officeDocument/2006/relationships/hyperlink" Target="https://ec.europa.eu/social/main.jsp?catId=1317&amp;langId=en" TargetMode="External"/><Relationship Id="rId5" Type="http://schemas.openxmlformats.org/officeDocument/2006/relationships/hyperlink" Target="https://www.entrepreneur.com/encyclopedia/cash-flow" TargetMode="External"/><Relationship Id="rId6" Type="http://schemas.openxmlformats.org/officeDocument/2006/relationships/hyperlink" Target="https://www.entrepreneur.com/encyclopedia" TargetMode="External"/><Relationship Id="rId7" Type="http://schemas.openxmlformats.org/officeDocument/2006/relationships/hyperlink" Target="https://iriscarbon.com/understanding-the-importance-of-risk-matrix-assessment-in-risk-management/" TargetMode="External"/><Relationship Id="rId8" Type="http://schemas.openxmlformats.org/officeDocument/2006/relationships/hyperlink" Target="https://commission.europa.eu/strategy-and-policy/eu-budget/long-term-eu-budget/2021-2027_e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3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3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3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png"/><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png"/><Relationship Id="rId4" Type="http://schemas.openxmlformats.org/officeDocument/2006/relationships/hyperlink" Target="https://www.freepik.com/free-vector/order-ride-concept-illustration_12516922.htm#query=Uber&amp;position=8&amp;from_view=search&amp;track=sph&amp;uuid=560115b2-8917-49b2-a796-2d772c522d33" TargetMode="External"/><Relationship Id="rId5" Type="http://schemas.openxmlformats.org/officeDocument/2006/relationships/image" Target="../media/image4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2.pn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png"/><Relationship Id="rId4" Type="http://schemas.openxmlformats.org/officeDocument/2006/relationships/hyperlink" Target="https://www.freepik.com/free-photo/woman-holding-up-spotify-icon-isolated_3532732.htm#query=spotify&amp;position=3&amp;from_view=search&amp;track=sph&amp;uuid=d1844243-6517-4b31-ab4f-5af822eae020" TargetMode="External"/><Relationship Id="rId5" Type="http://schemas.openxmlformats.org/officeDocument/2006/relationships/image" Target="../media/image3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png"/><Relationship Id="rId4" Type="http://schemas.openxmlformats.org/officeDocument/2006/relationships/hyperlink" Target="https://www.freepik.com/free-photo/woman-holding-up-spotify-icon-isolated_3532732.htm#query=spotify&amp;position=3&amp;from_view=search&amp;track=sph&amp;uuid=d1844243-6517-4b31-ab4f-5af822eae020" TargetMode="External"/><Relationship Id="rId5"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2.png"/><Relationship Id="rId4" Type="http://schemas.openxmlformats.org/officeDocument/2006/relationships/hyperlink" Target="https://www.freepik.com/free-vector/swot-analysis-concept-illustration_21118617.htm#query=SWOT&amp;position=5&amp;from_view=search&amp;track=sph&amp;uuid=c56a64f8-b6d4-4985-a5d2-a36c13804e96" TargetMode="External"/><Relationship Id="rId5" Type="http://schemas.openxmlformats.org/officeDocument/2006/relationships/image" Target="../media/image4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48.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48.png"/><Relationship Id="rId4" Type="http://schemas.openxmlformats.org/officeDocument/2006/relationships/image" Target="../media/image4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46.png"/><Relationship Id="rId6" Type="http://schemas.openxmlformats.org/officeDocument/2006/relationships/image" Target="../media/image6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48.png"/><Relationship Id="rId4" Type="http://schemas.openxmlformats.org/officeDocument/2006/relationships/image" Target="../media/image5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48.png"/><Relationship Id="rId4" Type="http://schemas.openxmlformats.org/officeDocument/2006/relationships/image" Target="../media/image5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48.png"/><Relationship Id="rId4" Type="http://schemas.openxmlformats.org/officeDocument/2006/relationships/image" Target="../media/image5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4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4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4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4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48.png"/><Relationship Id="rId4" Type="http://schemas.openxmlformats.org/officeDocument/2006/relationships/image" Target="../media/image54.jpg"/><Relationship Id="rId5" Type="http://schemas.openxmlformats.org/officeDocument/2006/relationships/image" Target="../media/image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48.png"/><Relationship Id="rId4" Type="http://schemas.openxmlformats.org/officeDocument/2006/relationships/image" Target="../media/image5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48.png"/><Relationship Id="rId4" Type="http://schemas.openxmlformats.org/officeDocument/2006/relationships/image" Target="../media/image5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48.png"/><Relationship Id="rId4" Type="http://schemas.openxmlformats.org/officeDocument/2006/relationships/image" Target="../media/image6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48.png"/><Relationship Id="rId4" Type="http://schemas.openxmlformats.org/officeDocument/2006/relationships/image" Target="../media/image56.png"/><Relationship Id="rId5" Type="http://schemas.openxmlformats.org/officeDocument/2006/relationships/image" Target="../media/image5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4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48.png"/><Relationship Id="rId4" Type="http://schemas.openxmlformats.org/officeDocument/2006/relationships/image" Target="../media/image63.png"/><Relationship Id="rId5" Type="http://schemas.openxmlformats.org/officeDocument/2006/relationships/image" Target="../media/image60.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48.png"/><Relationship Id="rId4" Type="http://schemas.openxmlformats.org/officeDocument/2006/relationships/image" Target="../media/image61.png"/><Relationship Id="rId5" Type="http://schemas.openxmlformats.org/officeDocument/2006/relationships/image" Target="../media/image69.png"/><Relationship Id="rId6" Type="http://schemas.openxmlformats.org/officeDocument/2006/relationships/image" Target="../media/image64.png"/><Relationship Id="rId7" Type="http://schemas.openxmlformats.org/officeDocument/2006/relationships/image" Target="../media/image6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48.png"/><Relationship Id="rId4" Type="http://schemas.openxmlformats.org/officeDocument/2006/relationships/image" Target="../media/image62.png"/><Relationship Id="rId5" Type="http://schemas.openxmlformats.org/officeDocument/2006/relationships/hyperlink" Target="https://www.wordstream.com/blog/ws/2017/12/20/swot-analysis"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48.png"/><Relationship Id="rId4" Type="http://schemas.openxmlformats.org/officeDocument/2006/relationships/image" Target="../media/image73.png"/><Relationship Id="rId5" Type="http://schemas.openxmlformats.org/officeDocument/2006/relationships/image" Target="../media/image66.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1.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4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48.png"/><Relationship Id="rId4" Type="http://schemas.openxmlformats.org/officeDocument/2006/relationships/image" Target="../media/image7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48.png"/><Relationship Id="rId4" Type="http://schemas.openxmlformats.org/officeDocument/2006/relationships/image" Target="../media/image7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70.png"/><Relationship Id="rId4" Type="http://schemas.openxmlformats.org/officeDocument/2006/relationships/image" Target="../media/image7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7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Relationship Id="rId3" Type="http://schemas.openxmlformats.org/officeDocument/2006/relationships/image" Target="../media/image7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7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70.png"/><Relationship Id="rId4" Type="http://schemas.openxmlformats.org/officeDocument/2006/relationships/image" Target="../media/image74.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70.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5"/>
          <p:cNvPicPr preferRelativeResize="0"/>
          <p:nvPr/>
        </p:nvPicPr>
        <p:blipFill rotWithShape="1">
          <a:blip r:embed="rId3">
            <a:alphaModFix/>
          </a:blip>
          <a:srcRect b="0" l="0" r="0" t="0"/>
          <a:stretch/>
        </p:blipFill>
        <p:spPr>
          <a:xfrm>
            <a:off x="926306" y="6599238"/>
            <a:ext cx="2790825" cy="586643"/>
          </a:xfrm>
          <a:prstGeom prst="rect">
            <a:avLst/>
          </a:prstGeom>
          <a:noFill/>
          <a:ln>
            <a:noFill/>
          </a:ln>
        </p:spPr>
      </p:pic>
      <p:pic>
        <p:nvPicPr>
          <p:cNvPr id="94" name="Google Shape;94;p15"/>
          <p:cNvPicPr preferRelativeResize="0"/>
          <p:nvPr/>
        </p:nvPicPr>
        <p:blipFill rotWithShape="1">
          <a:blip r:embed="rId4">
            <a:alphaModFix/>
          </a:blip>
          <a:srcRect b="0" l="0" r="0" t="0"/>
          <a:stretch/>
        </p:blipFill>
        <p:spPr>
          <a:xfrm>
            <a:off x="4448931" y="6599237"/>
            <a:ext cx="5549648" cy="586644"/>
          </a:xfrm>
          <a:prstGeom prst="rect">
            <a:avLst/>
          </a:prstGeom>
          <a:noFill/>
          <a:ln>
            <a:noFill/>
          </a:ln>
        </p:spPr>
      </p:pic>
      <p:sp>
        <p:nvSpPr>
          <p:cNvPr id="95" name="Google Shape;95;p15"/>
          <p:cNvSpPr txBox="1"/>
          <p:nvPr/>
        </p:nvSpPr>
        <p:spPr>
          <a:xfrm>
            <a:off x="1814512" y="3779837"/>
            <a:ext cx="7062788"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127373"/>
                </a:solidFill>
                <a:latin typeface="Arial"/>
                <a:ea typeface="Arial"/>
                <a:cs typeface="Arial"/>
                <a:sym typeface="Arial"/>
              </a:rPr>
              <a:t>Εγχειρίδιο</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rgbClr val="127373"/>
                </a:solidFill>
                <a:latin typeface="Arial"/>
                <a:ea typeface="Arial"/>
                <a:cs typeface="Arial"/>
                <a:sym typeface="Arial"/>
              </a:rPr>
              <a:t>Για νέους επιχειρηματίες</a:t>
            </a:r>
            <a:endParaRPr b="0" i="0" sz="1400" u="none" cap="none" strike="noStrike">
              <a:solidFill>
                <a:srgbClr val="000000"/>
              </a:solidFill>
              <a:latin typeface="Arial"/>
              <a:ea typeface="Arial"/>
              <a:cs typeface="Arial"/>
              <a:sym typeface="Arial"/>
            </a:endParaRPr>
          </a:p>
        </p:txBody>
      </p:sp>
      <p:pic>
        <p:nvPicPr>
          <p:cNvPr id="96" name="Google Shape;96;p15"/>
          <p:cNvPicPr preferRelativeResize="0"/>
          <p:nvPr/>
        </p:nvPicPr>
        <p:blipFill rotWithShape="1">
          <a:blip r:embed="rId5">
            <a:alphaModFix/>
          </a:blip>
          <a:srcRect b="0" l="0" r="0" t="0"/>
          <a:stretch/>
        </p:blipFill>
        <p:spPr>
          <a:xfrm>
            <a:off x="3250406" y="1008801"/>
            <a:ext cx="4191000" cy="277103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24"/>
          <p:cNvPicPr preferRelativeResize="0"/>
          <p:nvPr/>
        </p:nvPicPr>
        <p:blipFill rotWithShape="1">
          <a:blip r:embed="rId3">
            <a:alphaModFix/>
          </a:blip>
          <a:srcRect b="0" l="0" r="0" t="0"/>
          <a:stretch/>
        </p:blipFill>
        <p:spPr>
          <a:xfrm>
            <a:off x="0" y="-1"/>
            <a:ext cx="10688973" cy="7559675"/>
          </a:xfrm>
          <a:prstGeom prst="rect">
            <a:avLst/>
          </a:prstGeom>
          <a:noFill/>
          <a:ln>
            <a:noFill/>
          </a:ln>
        </p:spPr>
      </p:pic>
      <p:sp>
        <p:nvSpPr>
          <p:cNvPr id="171" name="Google Shape;171;p24"/>
          <p:cNvSpPr txBox="1"/>
          <p:nvPr/>
        </p:nvSpPr>
        <p:spPr>
          <a:xfrm>
            <a:off x="913772" y="2299319"/>
            <a:ext cx="7969800" cy="35094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1800"/>
              <a:buFont typeface="Arial"/>
              <a:buAutoNum type="arabicPeriod"/>
            </a:pPr>
            <a:r>
              <a:rPr b="0" i="0" lang="en-US" sz="1800" u="none" cap="none" strike="noStrike">
                <a:solidFill>
                  <a:schemeClr val="dk1"/>
                </a:solidFill>
                <a:latin typeface="Arial"/>
                <a:ea typeface="Arial"/>
                <a:cs typeface="Arial"/>
                <a:sym typeface="Arial"/>
              </a:rPr>
              <a:t>Ερευνήστε τον κλάδο σας</a:t>
            </a:r>
            <a:endParaRPr b="0" i="0" sz="18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None/>
            </a:pPr>
            <a:r>
              <a:t/>
            </a:r>
            <a:endParaRPr sz="1800">
              <a:solidFill>
                <a:schemeClr val="dk1"/>
              </a:solidFill>
            </a:endParaRPr>
          </a:p>
          <a:p>
            <a:pPr indent="-342900" lvl="0" marL="342900" marR="0" rtl="0" algn="l">
              <a:lnSpc>
                <a:spcPct val="100000"/>
              </a:lnSpc>
              <a:spcBef>
                <a:spcPts val="0"/>
              </a:spcBef>
              <a:spcAft>
                <a:spcPts val="0"/>
              </a:spcAft>
              <a:buClr>
                <a:schemeClr val="dk1"/>
              </a:buClr>
              <a:buSzPts val="1800"/>
              <a:buFont typeface="Arial"/>
              <a:buAutoNum type="arabicPeriod"/>
            </a:pPr>
            <a:r>
              <a:rPr b="0" i="0" lang="en-US" sz="1800" u="none" cap="none" strike="noStrike">
                <a:solidFill>
                  <a:schemeClr val="dk1"/>
                </a:solidFill>
                <a:latin typeface="Arial"/>
                <a:ea typeface="Arial"/>
                <a:cs typeface="Arial"/>
                <a:sym typeface="Arial"/>
              </a:rPr>
              <a:t>Διερεύνηση του ανταγωνιστικού τοπίου</a:t>
            </a:r>
            <a:endParaRPr>
              <a:solidFill>
                <a:schemeClr val="dk1"/>
              </a:solidFill>
            </a:endParaRPr>
          </a:p>
          <a:p>
            <a:pPr indent="0" lvl="0" marL="457200" marR="0" rtl="0" algn="l">
              <a:lnSpc>
                <a:spcPct val="100000"/>
              </a:lnSpc>
              <a:spcBef>
                <a:spcPts val="0"/>
              </a:spcBef>
              <a:spcAft>
                <a:spcPts val="0"/>
              </a:spcAft>
              <a:buNone/>
            </a:pPr>
            <a:r>
              <a:t/>
            </a:r>
            <a:endParaRPr>
              <a:solidFill>
                <a:schemeClr val="dk1"/>
              </a:solidFill>
            </a:endParaRPr>
          </a:p>
          <a:p>
            <a:pPr indent="-342900" lvl="0" marL="342900" marR="0" rtl="0" algn="l">
              <a:lnSpc>
                <a:spcPct val="100000"/>
              </a:lnSpc>
              <a:spcBef>
                <a:spcPts val="0"/>
              </a:spcBef>
              <a:spcAft>
                <a:spcPts val="0"/>
              </a:spcAft>
              <a:buClr>
                <a:schemeClr val="dk1"/>
              </a:buClr>
              <a:buSzPts val="1800"/>
              <a:buFont typeface="Arial"/>
              <a:buAutoNum type="arabicPeriod"/>
            </a:pPr>
            <a:r>
              <a:rPr b="0" i="0" lang="en-US" sz="1800" u="none" cap="none" strike="noStrike">
                <a:solidFill>
                  <a:schemeClr val="dk1"/>
                </a:solidFill>
                <a:latin typeface="Arial"/>
                <a:ea typeface="Arial"/>
                <a:cs typeface="Arial"/>
                <a:sym typeface="Arial"/>
              </a:rPr>
              <a:t>Προσδιορισμός των κενών της αγοράς</a:t>
            </a:r>
            <a:endParaRPr>
              <a:solidFill>
                <a:schemeClr val="dk1"/>
              </a:solidFill>
            </a:endParaRPr>
          </a:p>
          <a:p>
            <a:pPr indent="0" lvl="0" marL="457200" marR="0" rtl="0" algn="l">
              <a:lnSpc>
                <a:spcPct val="100000"/>
              </a:lnSpc>
              <a:spcBef>
                <a:spcPts val="0"/>
              </a:spcBef>
              <a:spcAft>
                <a:spcPts val="0"/>
              </a:spcAft>
              <a:buNone/>
            </a:pPr>
            <a:r>
              <a:t/>
            </a:r>
            <a:endParaRPr>
              <a:solidFill>
                <a:schemeClr val="dk1"/>
              </a:solidFill>
            </a:endParaRPr>
          </a:p>
          <a:p>
            <a:pPr indent="-342900" lvl="0" marL="342900" marR="0" rtl="0" algn="l">
              <a:lnSpc>
                <a:spcPct val="100000"/>
              </a:lnSpc>
              <a:spcBef>
                <a:spcPts val="0"/>
              </a:spcBef>
              <a:spcAft>
                <a:spcPts val="0"/>
              </a:spcAft>
              <a:buClr>
                <a:schemeClr val="dk1"/>
              </a:buClr>
              <a:buSzPts val="1800"/>
              <a:buFont typeface="Arial"/>
              <a:buAutoNum type="arabicPeriod"/>
            </a:pPr>
            <a:r>
              <a:rPr b="0" i="0" lang="en-US" sz="1800" u="none" cap="none" strike="noStrike">
                <a:solidFill>
                  <a:schemeClr val="dk1"/>
                </a:solidFill>
                <a:latin typeface="Arial"/>
                <a:ea typeface="Arial"/>
                <a:cs typeface="Arial"/>
                <a:sym typeface="Arial"/>
              </a:rPr>
              <a:t>Καθορίστε την αγορά-στόχο σας</a:t>
            </a:r>
            <a:endParaRPr>
              <a:solidFill>
                <a:schemeClr val="dk1"/>
              </a:solidFill>
            </a:endParaRPr>
          </a:p>
          <a:p>
            <a:pPr indent="0" lvl="0" marL="457200" marR="0" rtl="0" algn="l">
              <a:lnSpc>
                <a:spcPct val="100000"/>
              </a:lnSpc>
              <a:spcBef>
                <a:spcPts val="0"/>
              </a:spcBef>
              <a:spcAft>
                <a:spcPts val="0"/>
              </a:spcAft>
              <a:buNone/>
            </a:pPr>
            <a:r>
              <a:t/>
            </a:r>
            <a:endParaRPr>
              <a:solidFill>
                <a:schemeClr val="dk1"/>
              </a:solidFill>
            </a:endParaRPr>
          </a:p>
          <a:p>
            <a:pPr indent="-342900" lvl="0" marL="342900" marR="0" rtl="0" algn="l">
              <a:lnSpc>
                <a:spcPct val="100000"/>
              </a:lnSpc>
              <a:spcBef>
                <a:spcPts val="0"/>
              </a:spcBef>
              <a:spcAft>
                <a:spcPts val="0"/>
              </a:spcAft>
              <a:buClr>
                <a:schemeClr val="dk1"/>
              </a:buClr>
              <a:buSzPts val="1800"/>
              <a:buFont typeface="Arial"/>
              <a:buAutoNum type="arabicPeriod"/>
            </a:pPr>
            <a:r>
              <a:rPr b="0" i="0" lang="en-US" sz="1800" u="none" cap="none" strike="noStrike">
                <a:solidFill>
                  <a:schemeClr val="dk1"/>
                </a:solidFill>
                <a:latin typeface="Arial"/>
                <a:ea typeface="Arial"/>
                <a:cs typeface="Arial"/>
                <a:sym typeface="Arial"/>
              </a:rPr>
              <a:t>Προσδιορισμός των εμποδίων εισόδου</a:t>
            </a:r>
            <a:endParaRPr b="0" i="0" sz="18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None/>
            </a:pPr>
            <a:r>
              <a:t/>
            </a:r>
            <a:endParaRPr sz="1800">
              <a:solidFill>
                <a:schemeClr val="dk1"/>
              </a:solidFill>
            </a:endParaRPr>
          </a:p>
          <a:p>
            <a:pPr indent="-342900" lvl="0" marL="342900" marR="0" rtl="0" algn="l">
              <a:lnSpc>
                <a:spcPct val="100000"/>
              </a:lnSpc>
              <a:spcBef>
                <a:spcPts val="0"/>
              </a:spcBef>
              <a:spcAft>
                <a:spcPts val="0"/>
              </a:spcAft>
              <a:buClr>
                <a:schemeClr val="dk1"/>
              </a:buClr>
              <a:buSzPts val="1800"/>
              <a:buFont typeface="Arial"/>
              <a:buAutoNum type="arabicPeriod"/>
            </a:pPr>
            <a:r>
              <a:rPr b="0" i="0" lang="en-US" sz="1800" u="none" cap="none" strike="noStrike">
                <a:solidFill>
                  <a:schemeClr val="dk1"/>
                </a:solidFill>
                <a:latin typeface="Arial"/>
                <a:ea typeface="Arial"/>
                <a:cs typeface="Arial"/>
                <a:sym typeface="Arial"/>
              </a:rPr>
              <a:t>Δημιουργία πρόβλεψης πωλήσεων</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F1F1F"/>
              </a:solidFill>
              <a:latin typeface="Arial"/>
              <a:ea typeface="Arial"/>
              <a:cs typeface="Arial"/>
              <a:sym typeface="Arial"/>
            </a:endParaRPr>
          </a:p>
          <a:p>
            <a:pPr indent="-228600" lvl="0" marL="342900" marR="0" rtl="0" algn="l">
              <a:lnSpc>
                <a:spcPct val="100000"/>
              </a:lnSpc>
              <a:spcBef>
                <a:spcPts val="0"/>
              </a:spcBef>
              <a:spcAft>
                <a:spcPts val="0"/>
              </a:spcAft>
              <a:buClr>
                <a:schemeClr val="dk1"/>
              </a:buClr>
              <a:buSzPts val="1800"/>
              <a:buFont typeface="Calibri"/>
              <a:buNone/>
            </a:pPr>
            <a:r>
              <a:t/>
            </a:r>
            <a:endParaRPr b="1" i="0" sz="1800" u="none" cap="none" strike="noStrike">
              <a:solidFill>
                <a:srgbClr val="1F1F1F"/>
              </a:solidFill>
              <a:latin typeface="Arial"/>
              <a:ea typeface="Arial"/>
              <a:cs typeface="Arial"/>
              <a:sym typeface="Arial"/>
            </a:endParaRPr>
          </a:p>
        </p:txBody>
      </p:sp>
      <p:sp>
        <p:nvSpPr>
          <p:cNvPr id="172" name="Google Shape;172;p24"/>
          <p:cNvSpPr txBox="1"/>
          <p:nvPr/>
        </p:nvSpPr>
        <p:spPr>
          <a:xfrm>
            <a:off x="1361047" y="1217742"/>
            <a:ext cx="877435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Ανάλυση αγοράς σε 6 ΒΗΜΑΤΑ</a:t>
            </a:r>
            <a:endParaRPr b="0" i="0" sz="1400" u="none" cap="none" strike="noStrike">
              <a:solidFill>
                <a:schemeClr val="dk1"/>
              </a:solidFill>
              <a:latin typeface="Arial"/>
              <a:ea typeface="Arial"/>
              <a:cs typeface="Arial"/>
              <a:sym typeface="Arial"/>
            </a:endParaRPr>
          </a:p>
        </p:txBody>
      </p:sp>
      <p:pic>
        <p:nvPicPr>
          <p:cNvPr id="173" name="Google Shape;173;p24"/>
          <p:cNvPicPr preferRelativeResize="0"/>
          <p:nvPr/>
        </p:nvPicPr>
        <p:blipFill rotWithShape="1">
          <a:blip r:embed="rId4">
            <a:alphaModFix/>
          </a:blip>
          <a:srcRect b="0" l="0" r="0" t="0"/>
          <a:stretch/>
        </p:blipFill>
        <p:spPr>
          <a:xfrm>
            <a:off x="5909911" y="2472748"/>
            <a:ext cx="3982378" cy="3188527"/>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5" name="Shape 975"/>
        <p:cNvGrpSpPr/>
        <p:nvPr/>
      </p:nvGrpSpPr>
      <p:grpSpPr>
        <a:xfrm>
          <a:off x="0" y="0"/>
          <a:ext cx="0" cy="0"/>
          <a:chOff x="0" y="0"/>
          <a:chExt cx="0" cy="0"/>
        </a:xfrm>
      </p:grpSpPr>
      <p:pic>
        <p:nvPicPr>
          <p:cNvPr id="976" name="Google Shape;976;p114"/>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977" name="Google Shape;977;p114"/>
          <p:cNvSpPr txBox="1"/>
          <p:nvPr/>
        </p:nvSpPr>
        <p:spPr>
          <a:xfrm>
            <a:off x="968059" y="977030"/>
            <a:ext cx="8755800" cy="3539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Κεφάλαιο 2: Οικοδόμηση και διατήρηση πελατειακών σχέσεων</a:t>
            </a:r>
            <a:endParaRPr b="0" i="0" sz="1700" u="none" cap="none" strike="noStrike">
              <a:solidFill>
                <a:schemeClr val="dk1"/>
              </a:solidFill>
              <a:latin typeface="Calibri"/>
              <a:ea typeface="Calibri"/>
              <a:cs typeface="Calibri"/>
              <a:sym typeface="Calibri"/>
            </a:endParaRPr>
          </a:p>
        </p:txBody>
      </p:sp>
      <p:sp>
        <p:nvSpPr>
          <p:cNvPr id="978" name="Google Shape;978;p114"/>
          <p:cNvSpPr txBox="1"/>
          <p:nvPr/>
        </p:nvSpPr>
        <p:spPr>
          <a:xfrm>
            <a:off x="968050" y="1562103"/>
            <a:ext cx="8755800" cy="3539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c.  Μακροπρόθεσμος αντίκτυπος στην Κοινότητα</a:t>
            </a:r>
            <a:endParaRPr b="1" i="0" sz="1700" u="none" cap="none" strike="noStrike">
              <a:solidFill>
                <a:schemeClr val="dk1"/>
              </a:solidFill>
              <a:latin typeface="Calibri"/>
              <a:ea typeface="Calibri"/>
              <a:cs typeface="Calibri"/>
              <a:sym typeface="Calibri"/>
            </a:endParaRPr>
          </a:p>
        </p:txBody>
      </p:sp>
      <p:sp>
        <p:nvSpPr>
          <p:cNvPr id="979" name="Google Shape;979;p114"/>
          <p:cNvSpPr txBox="1"/>
          <p:nvPr/>
        </p:nvSpPr>
        <p:spPr>
          <a:xfrm>
            <a:off x="968050" y="1931400"/>
            <a:ext cx="8755800" cy="30783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700"/>
              <a:buFont typeface="Arial"/>
              <a:buNone/>
            </a:pPr>
            <a:r>
              <a:rPr b="0" i="0" lang="en-US" sz="1600" u="none" cap="none" strike="noStrike">
                <a:solidFill>
                  <a:schemeClr val="dk1"/>
                </a:solidFill>
                <a:latin typeface="Arial"/>
                <a:ea typeface="Arial"/>
                <a:cs typeface="Arial"/>
                <a:sym typeface="Arial"/>
              </a:rPr>
              <a:t>Οι επιχειρήσεις συλλέγουν ανατροφοδότηση και προσαρμόζουν τις στρατηγικές τους για τον αντίκτυπο στην κοινότητα με την πάροδο του χρόνου. Αυτό περιλαμβάνει την αξιολόγηση πρωτοβουλιών που προετοιμάζουν την κοινότητα για προκλήσεις, έκτακτες ανάγκες ή οικονομικές διακυμάνσεις.</a:t>
            </a:r>
            <a:endParaRPr b="0" i="0" sz="16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0" i="0" sz="1600" u="none" cap="none" strike="noStrike">
              <a:solidFill>
                <a:schemeClr val="dk1"/>
              </a:solidFill>
              <a:latin typeface="Arial"/>
              <a:ea typeface="Arial"/>
              <a:cs typeface="Arial"/>
              <a:sym typeface="Arial"/>
            </a:endParaRPr>
          </a:p>
          <a:p>
            <a:pPr indent="-336550" lvl="0" marL="457200" marR="0" rtl="0" algn="just">
              <a:lnSpc>
                <a:spcPct val="100000"/>
              </a:lnSpc>
              <a:spcBef>
                <a:spcPts val="0"/>
              </a:spcBef>
              <a:spcAft>
                <a:spcPts val="0"/>
              </a:spcAft>
              <a:buClr>
                <a:schemeClr val="dk1"/>
              </a:buClr>
              <a:buSzPts val="1700"/>
              <a:buFont typeface="Arial"/>
              <a:buChar char="➢"/>
            </a:pPr>
            <a:r>
              <a:rPr b="0" i="0" lang="en-US" sz="1600" u="none" cap="none" strike="noStrike">
                <a:solidFill>
                  <a:schemeClr val="dk1"/>
                </a:solidFill>
                <a:latin typeface="Arial"/>
                <a:ea typeface="Arial"/>
                <a:cs typeface="Arial"/>
                <a:sym typeface="Arial"/>
              </a:rPr>
              <a:t>Εξετάστε την αποτελεσματικότητα των προγραμμάτων εμπλοκής των επιχειρήσεων στην κοινότητα, αξιολογώντας το βάθος της εμπλοκής, τη συνεργασία με τους τοπικούς φορείς και τη μακροβιότητα των προγραμμάτων αυτών στην προώθηση θετικών αλλαγών.</a:t>
            </a:r>
            <a:endParaRPr b="0" i="0" sz="1600" u="none" cap="none" strike="noStrike">
              <a:solidFill>
                <a:schemeClr val="dk1"/>
              </a:solidFill>
              <a:latin typeface="Arial"/>
              <a:ea typeface="Arial"/>
              <a:cs typeface="Arial"/>
              <a:sym typeface="Arial"/>
            </a:endParaRPr>
          </a:p>
          <a:p>
            <a:pPr indent="-336550" lvl="0" marL="457200" marR="0" rtl="0" algn="just">
              <a:lnSpc>
                <a:spcPct val="100000"/>
              </a:lnSpc>
              <a:spcBef>
                <a:spcPts val="0"/>
              </a:spcBef>
              <a:spcAft>
                <a:spcPts val="0"/>
              </a:spcAft>
              <a:buClr>
                <a:schemeClr val="dk1"/>
              </a:buClr>
              <a:buSzPts val="1700"/>
              <a:buFont typeface="Arial"/>
              <a:buChar char="➢"/>
            </a:pPr>
            <a:r>
              <a:rPr b="0" i="0" lang="en-US" sz="1600" u="none" cap="none" strike="noStrike">
                <a:solidFill>
                  <a:schemeClr val="dk1"/>
                </a:solidFill>
                <a:latin typeface="Arial"/>
                <a:ea typeface="Arial"/>
                <a:cs typeface="Arial"/>
                <a:sym typeface="Arial"/>
              </a:rPr>
              <a:t>Αξιολογήστε τις στοχευμένες και στρατηγικές επενδύσεις που πραγματοποιούν οι επιχειρήσεις σε κοινοτικές πρωτοβουλίες, έργα ή αναπτυξιακά προγράμματα. Αυτό περιλαμβάνει τη δημιουργία θέσεων εργασίας, την υποστήριξη τοπικών επιχειρήσεων και πρωτοβουλίες που προωθούν τη βιώσιμη οικονομική ευημερία των μελών της κοινότητας. </a:t>
            </a:r>
            <a:endParaRPr b="0" i="0" sz="1600" u="none" cap="none" strike="noStrike">
              <a:solidFill>
                <a:schemeClr val="dk1"/>
              </a:solidFill>
              <a:latin typeface="Calibri"/>
              <a:ea typeface="Calibri"/>
              <a:cs typeface="Calibri"/>
              <a:sym typeface="Calibri"/>
            </a:endParaRPr>
          </a:p>
        </p:txBody>
      </p:sp>
      <p:sp>
        <p:nvSpPr>
          <p:cNvPr id="980" name="Google Shape;980;p114"/>
          <p:cNvSpPr txBox="1"/>
          <p:nvPr/>
        </p:nvSpPr>
        <p:spPr>
          <a:xfrm>
            <a:off x="968000" y="5121125"/>
            <a:ext cx="87558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Συμπέρασμα κεφάλαιο 2</a:t>
            </a:r>
            <a:endParaRPr b="1" i="0" sz="1700" u="none" cap="none" strike="noStrike">
              <a:solidFill>
                <a:schemeClr val="dk1"/>
              </a:solidFill>
              <a:latin typeface="Arial"/>
              <a:ea typeface="Arial"/>
              <a:cs typeface="Arial"/>
              <a:sym typeface="Arial"/>
            </a:endParaRPr>
          </a:p>
        </p:txBody>
      </p:sp>
      <p:sp>
        <p:nvSpPr>
          <p:cNvPr id="981" name="Google Shape;981;p114"/>
          <p:cNvSpPr txBox="1"/>
          <p:nvPr/>
        </p:nvSpPr>
        <p:spPr>
          <a:xfrm>
            <a:off x="968000" y="5499100"/>
            <a:ext cx="8755800" cy="1169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700"/>
              <a:buFont typeface="Arial"/>
              <a:buNone/>
            </a:pPr>
            <a:r>
              <a:rPr b="0" i="0" lang="en-US" sz="1600" u="none" cap="none" strike="noStrike">
                <a:solidFill>
                  <a:schemeClr val="dk1"/>
                </a:solidFill>
                <a:latin typeface="Arial"/>
                <a:ea typeface="Arial"/>
                <a:cs typeface="Arial"/>
                <a:sym typeface="Arial"/>
              </a:rPr>
              <a:t>Οι γνώσεις που αποκτήθηκαν από αυτό το κεφάλαιο υπογραμμίζουν ότι η επιτυχής διαχείριση των πελατειακών σχέσεων υπερβαίνει τις συναλλαγές- πρόκειται για την οικοδόμηση μιας διαρκούς σχέσης, την κατανόηση των εξελισσόμενων αναγκών των πελατών και την προσαρμογή των στρατηγικών για την εξασφάλιση διαρκούς ικανοποίησης.</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pic>
        <p:nvPicPr>
          <p:cNvPr id="986" name="Google Shape;986;p115"/>
          <p:cNvPicPr preferRelativeResize="0"/>
          <p:nvPr/>
        </p:nvPicPr>
        <p:blipFill rotWithShape="1">
          <a:blip r:embed="rId3">
            <a:alphaModFix/>
          </a:blip>
          <a:srcRect b="0" l="0" r="0" t="0"/>
          <a:stretch/>
        </p:blipFill>
        <p:spPr>
          <a:xfrm>
            <a:off x="1420" y="0"/>
            <a:ext cx="10688973" cy="7559675"/>
          </a:xfrm>
          <a:prstGeom prst="rect">
            <a:avLst/>
          </a:prstGeom>
          <a:noFill/>
          <a:ln>
            <a:noFill/>
          </a:ln>
        </p:spPr>
      </p:pic>
      <p:sp>
        <p:nvSpPr>
          <p:cNvPr id="987" name="Google Shape;987;p115"/>
          <p:cNvSpPr txBox="1"/>
          <p:nvPr/>
        </p:nvSpPr>
        <p:spPr>
          <a:xfrm>
            <a:off x="968059" y="977030"/>
            <a:ext cx="8755693" cy="3539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Κεφάλαιο 3: Η τέχνη της δημιουργίας μάρκας</a:t>
            </a:r>
            <a:endParaRPr b="0" i="0" sz="1700" u="none" cap="none" strike="noStrike">
              <a:solidFill>
                <a:schemeClr val="dk1"/>
              </a:solidFill>
              <a:latin typeface="Calibri"/>
              <a:ea typeface="Calibri"/>
              <a:cs typeface="Calibri"/>
              <a:sym typeface="Calibri"/>
            </a:endParaRPr>
          </a:p>
        </p:txBody>
      </p:sp>
      <p:sp>
        <p:nvSpPr>
          <p:cNvPr id="988" name="Google Shape;988;p115"/>
          <p:cNvSpPr txBox="1"/>
          <p:nvPr/>
        </p:nvSpPr>
        <p:spPr>
          <a:xfrm>
            <a:off x="968050" y="1560275"/>
            <a:ext cx="8755800" cy="87712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Η τέχνη της δημιουργίας μάρκας είναι μια μεταμορφωτική δύναμη, όπου οι πρώτες εντυπώσεις μπορούν να διαμορφώσουν τις σχέσεις με τους πελάτες. Αυτό επεκτείνεται πέρα από τα λογότυπα και τα οπτικά στοιχεία, συνθέτοντας την ουσία της ταυτότητας, των αξιών και των υποσχέσεων μιας εταιρείας.</a:t>
            </a:r>
            <a:endParaRPr b="0" i="0" sz="1700" u="none" cap="none" strike="noStrike">
              <a:solidFill>
                <a:srgbClr val="000000"/>
              </a:solidFill>
              <a:latin typeface="Arial"/>
              <a:ea typeface="Arial"/>
              <a:cs typeface="Arial"/>
              <a:sym typeface="Arial"/>
            </a:endParaRPr>
          </a:p>
        </p:txBody>
      </p:sp>
      <p:sp>
        <p:nvSpPr>
          <p:cNvPr id="989" name="Google Shape;989;p115"/>
          <p:cNvSpPr txBox="1"/>
          <p:nvPr/>
        </p:nvSpPr>
        <p:spPr>
          <a:xfrm>
            <a:off x="1158850" y="2628650"/>
            <a:ext cx="8374200" cy="4617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rgbClr val="000000"/>
              </a:buClr>
              <a:buSzPts val="1800"/>
              <a:buFont typeface="Arial"/>
              <a:buAutoNum type="alphaLcPeriod"/>
            </a:pPr>
            <a:r>
              <a:rPr b="1" i="0" lang="en-US" sz="1700" u="none" cap="none" strike="noStrike">
                <a:solidFill>
                  <a:srgbClr val="000000"/>
                </a:solidFill>
                <a:latin typeface="Arial"/>
                <a:ea typeface="Arial"/>
                <a:cs typeface="Arial"/>
                <a:sym typeface="Arial"/>
              </a:rPr>
              <a:t>Καθορίστε την ταυτότητα του εμπορικού σήματος</a:t>
            </a:r>
            <a:endParaRPr b="1" i="0" sz="1700" u="none" cap="none" strike="noStrike">
              <a:solidFill>
                <a:srgbClr val="000000"/>
              </a:solidFill>
              <a:latin typeface="Arial"/>
              <a:ea typeface="Arial"/>
              <a:cs typeface="Arial"/>
              <a:sym typeface="Arial"/>
            </a:endParaRPr>
          </a:p>
        </p:txBody>
      </p:sp>
      <p:sp>
        <p:nvSpPr>
          <p:cNvPr id="990" name="Google Shape;990;p115"/>
          <p:cNvSpPr txBox="1"/>
          <p:nvPr/>
        </p:nvSpPr>
        <p:spPr>
          <a:xfrm>
            <a:off x="1158800" y="3235325"/>
            <a:ext cx="4491000" cy="36480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700"/>
              <a:buFont typeface="Arial"/>
              <a:buNone/>
            </a:pPr>
            <a:r>
              <a:rPr b="0" i="0" lang="en-US" sz="1600" u="none" cap="none" strike="noStrike">
                <a:solidFill>
                  <a:schemeClr val="dk1"/>
                </a:solidFill>
                <a:latin typeface="Arial"/>
                <a:ea typeface="Arial"/>
                <a:cs typeface="Arial"/>
                <a:sym typeface="Arial"/>
              </a:rPr>
              <a:t>Αυτό περιλαμβάνει τον σκόπιμο καθορισμό των βασικών στοιχείων της μάρκας σας, συμπεριλαμβανομένης της αποστολής, των αξιών και της μοναδικής πρότασης πώλησης. Η αποστολή παρέχει σκοπό, οι αξίες διαμορφώνουν την ταυτότητα της μάρκας και η μοναδική πρόταση πώλησης τη διαφοροποιεί από τους ανταγωνιστές.</a:t>
            </a:r>
            <a:endParaRPr b="0" i="0" sz="16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0" i="0" sz="1600" u="none" cap="none" strike="noStrike">
              <a:solidFill>
                <a:schemeClr val="dk1"/>
              </a:solidFill>
              <a:latin typeface="Arial"/>
              <a:ea typeface="Arial"/>
              <a:cs typeface="Arial"/>
              <a:sym typeface="Arial"/>
            </a:endParaRPr>
          </a:p>
          <a:p>
            <a:pPr indent="-336550" lvl="0" marL="457200" marR="0" rtl="0" algn="just">
              <a:lnSpc>
                <a:spcPct val="100000"/>
              </a:lnSpc>
              <a:spcBef>
                <a:spcPts val="0"/>
              </a:spcBef>
              <a:spcAft>
                <a:spcPts val="0"/>
              </a:spcAft>
              <a:buClr>
                <a:schemeClr val="dk1"/>
              </a:buClr>
              <a:buSzPts val="1700"/>
              <a:buFont typeface="Arial"/>
              <a:buChar char="➢"/>
            </a:pPr>
            <a:r>
              <a:rPr b="0" i="0" lang="en-US" sz="1600" u="none" cap="none" strike="noStrike">
                <a:solidFill>
                  <a:schemeClr val="dk1"/>
                </a:solidFill>
                <a:latin typeface="Arial"/>
                <a:ea typeface="Arial"/>
                <a:cs typeface="Arial"/>
                <a:sym typeface="Arial"/>
              </a:rPr>
              <a:t>Διεξάγετε ενδελεχή έρευνα για να κατανοήσετε το κοινό-στόχο σας, ώστε να γνωρίζετε πώς η μάρκα σας μπορεί να ανταποκριθεί στις ανάγκες του και να συνδεθεί με τις φιλοδοξίες του. </a:t>
            </a:r>
            <a:endParaRPr b="0" i="0" sz="1600" u="none" cap="none" strike="noStrike">
              <a:solidFill>
                <a:schemeClr val="dk1"/>
              </a:solidFill>
              <a:latin typeface="Arial"/>
              <a:ea typeface="Arial"/>
              <a:cs typeface="Arial"/>
              <a:sym typeface="Arial"/>
            </a:endParaRPr>
          </a:p>
        </p:txBody>
      </p:sp>
      <p:pic>
        <p:nvPicPr>
          <p:cNvPr id="991" name="Google Shape;991;p115"/>
          <p:cNvPicPr preferRelativeResize="0"/>
          <p:nvPr/>
        </p:nvPicPr>
        <p:blipFill rotWithShape="1">
          <a:blip r:embed="rId4">
            <a:alphaModFix/>
          </a:blip>
          <a:srcRect b="0" l="0" r="0" t="0"/>
          <a:stretch/>
        </p:blipFill>
        <p:spPr>
          <a:xfrm>
            <a:off x="5773225" y="3374176"/>
            <a:ext cx="4034098" cy="289627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pic>
        <p:nvPicPr>
          <p:cNvPr id="996" name="Google Shape;996;p116"/>
          <p:cNvPicPr preferRelativeResize="0"/>
          <p:nvPr/>
        </p:nvPicPr>
        <p:blipFill rotWithShape="1">
          <a:blip r:embed="rId3">
            <a:alphaModFix/>
          </a:blip>
          <a:srcRect b="0" l="0" r="0" t="0"/>
          <a:stretch/>
        </p:blipFill>
        <p:spPr>
          <a:xfrm>
            <a:off x="1420" y="0"/>
            <a:ext cx="10688973" cy="7559675"/>
          </a:xfrm>
          <a:prstGeom prst="rect">
            <a:avLst/>
          </a:prstGeom>
          <a:noFill/>
          <a:ln>
            <a:noFill/>
          </a:ln>
        </p:spPr>
      </p:pic>
      <p:sp>
        <p:nvSpPr>
          <p:cNvPr id="997" name="Google Shape;997;p116"/>
          <p:cNvSpPr txBox="1"/>
          <p:nvPr/>
        </p:nvSpPr>
        <p:spPr>
          <a:xfrm>
            <a:off x="968059" y="977030"/>
            <a:ext cx="8755693" cy="3539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Κεφάλαιο 2: Η τέχνη του Brand-Making</a:t>
            </a:r>
            <a:endParaRPr b="0" i="0" sz="1700" u="none" cap="none" strike="noStrike">
              <a:solidFill>
                <a:schemeClr val="dk1"/>
              </a:solidFill>
              <a:latin typeface="Calibri"/>
              <a:ea typeface="Calibri"/>
              <a:cs typeface="Calibri"/>
              <a:sym typeface="Calibri"/>
            </a:endParaRPr>
          </a:p>
        </p:txBody>
      </p:sp>
      <p:sp>
        <p:nvSpPr>
          <p:cNvPr id="998" name="Google Shape;998;p116"/>
          <p:cNvSpPr txBox="1"/>
          <p:nvPr/>
        </p:nvSpPr>
        <p:spPr>
          <a:xfrm>
            <a:off x="968050" y="1541075"/>
            <a:ext cx="8865000" cy="3539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b. Ανάπτυξη επωνυμίας και λογότυπου</a:t>
            </a:r>
            <a:endParaRPr b="0" i="0" sz="1700" u="none" cap="none" strike="noStrike">
              <a:solidFill>
                <a:srgbClr val="000000"/>
              </a:solidFill>
              <a:latin typeface="Arial"/>
              <a:ea typeface="Arial"/>
              <a:cs typeface="Arial"/>
              <a:sym typeface="Arial"/>
            </a:endParaRPr>
          </a:p>
        </p:txBody>
      </p:sp>
      <p:sp>
        <p:nvSpPr>
          <p:cNvPr id="999" name="Google Shape;999;p116"/>
          <p:cNvSpPr txBox="1"/>
          <p:nvPr/>
        </p:nvSpPr>
        <p:spPr>
          <a:xfrm>
            <a:off x="1022650" y="2012950"/>
            <a:ext cx="8755800" cy="4735871"/>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Το εμπορικό σήμα και το λογότυπο είναι ζωτικής σημασίας για τη συνεκτική εκπροσώπηση του εμπορικού σήματος. Θα πρέπει να αλληλοσυμπληρώνονται για να δημιουργήσουν μια ενιαία και αξιομνημόνευτη ταυτότητα μάρκας. Ένα οπτικά ελκυστικό λογότυπο τραβάει την προσοχή και δημιουργεί θετικές εντυπώσεις. Η αισθητική του λογότυπου ( π.χ. το σχήμα, το χρώμα και ο σχεδιασμός) θα πρέπει να μεταφέρει ένα συνεπές μήνυμα για την επωνυμία.  </a:t>
            </a:r>
            <a:endParaRPr b="0" i="0" sz="1700" u="none" cap="none" strike="noStrike">
              <a:solidFill>
                <a:schemeClr val="dk1"/>
              </a:solidFill>
              <a:latin typeface="Arial"/>
              <a:ea typeface="Arial"/>
              <a:cs typeface="Arial"/>
              <a:sym typeface="Arial"/>
            </a:endParaRPr>
          </a:p>
          <a:p>
            <a:pPr indent="-342900" lvl="0" marL="457200" marR="0" rtl="0" algn="just">
              <a:lnSpc>
                <a:spcPct val="100000"/>
              </a:lnSpc>
              <a:spcBef>
                <a:spcPts val="0"/>
              </a:spcBef>
              <a:spcAft>
                <a:spcPts val="0"/>
              </a:spcAft>
              <a:buClr>
                <a:schemeClr val="dk1"/>
              </a:buClr>
              <a:buSzPts val="1800"/>
              <a:buFont typeface="Arial"/>
              <a:buChar char="➢"/>
            </a:pPr>
            <a:r>
              <a:rPr b="0" i="0" lang="en-US" sz="1700" u="none" cap="none" strike="noStrike">
                <a:solidFill>
                  <a:schemeClr val="dk1"/>
                </a:solidFill>
                <a:latin typeface="Arial"/>
                <a:ea typeface="Arial"/>
                <a:cs typeface="Arial"/>
                <a:sym typeface="Arial"/>
              </a:rPr>
              <a:t>Αναλύστε αν ο συνδυασμός είναι εύκολα αναγνώσιμος σε διάφορες εφαρμογές</a:t>
            </a:r>
            <a:endParaRPr b="0" i="0" sz="1700" u="none" cap="none" strike="noStrike">
              <a:solidFill>
                <a:schemeClr val="dk1"/>
              </a:solidFill>
              <a:latin typeface="Arial"/>
              <a:ea typeface="Arial"/>
              <a:cs typeface="Arial"/>
              <a:sym typeface="Arial"/>
            </a:endParaRPr>
          </a:p>
          <a:p>
            <a:pPr indent="-342900" lvl="0" marL="457200" marR="0" rtl="0" algn="just">
              <a:lnSpc>
                <a:spcPct val="100000"/>
              </a:lnSpc>
              <a:spcBef>
                <a:spcPts val="0"/>
              </a:spcBef>
              <a:spcAft>
                <a:spcPts val="0"/>
              </a:spcAft>
              <a:buClr>
                <a:schemeClr val="dk1"/>
              </a:buClr>
              <a:buSzPts val="1800"/>
              <a:buFont typeface="Arial"/>
              <a:buChar char="➢"/>
            </a:pPr>
            <a:r>
              <a:rPr b="0" i="0" lang="en-US" sz="1700" u="none" cap="none" strike="noStrike">
                <a:solidFill>
                  <a:schemeClr val="dk1"/>
                </a:solidFill>
                <a:latin typeface="Arial"/>
                <a:ea typeface="Arial"/>
                <a:cs typeface="Arial"/>
                <a:sym typeface="Arial"/>
              </a:rPr>
              <a:t>Το λογότυπο θα πρέπει να είναι ένα σύμβολο εύκολα αναγνωρίσιμο και να προκαλεί συναισθήματα που θέλετε να συνδέσει το κοινό-στόχος με την επωνυμία σας.  </a:t>
            </a:r>
            <a:endParaRPr b="0" i="0" sz="1700" u="none" cap="none" strike="noStrike">
              <a:solidFill>
                <a:schemeClr val="dk1"/>
              </a:solidFill>
              <a:latin typeface="Arial"/>
              <a:ea typeface="Arial"/>
              <a:cs typeface="Arial"/>
              <a:sym typeface="Arial"/>
            </a:endParaRPr>
          </a:p>
          <a:p>
            <a:pPr indent="-342900" lvl="0" marL="457200" marR="0" rtl="0" algn="just">
              <a:lnSpc>
                <a:spcPct val="100000"/>
              </a:lnSpc>
              <a:spcBef>
                <a:spcPts val="0"/>
              </a:spcBef>
              <a:spcAft>
                <a:spcPts val="0"/>
              </a:spcAft>
              <a:buClr>
                <a:schemeClr val="dk1"/>
              </a:buClr>
              <a:buSzPts val="1800"/>
              <a:buFont typeface="Arial"/>
              <a:buChar char="➢"/>
            </a:pPr>
            <a:r>
              <a:rPr b="0" i="0" lang="en-US" sz="1700" u="none" cap="none" strike="noStrike">
                <a:solidFill>
                  <a:schemeClr val="dk1"/>
                </a:solidFill>
                <a:latin typeface="Arial"/>
                <a:ea typeface="Arial"/>
                <a:cs typeface="Arial"/>
                <a:sym typeface="Arial"/>
              </a:rPr>
              <a:t>Αναλύστε κατά πόσο παραμένει αποτελεσματική σε ασπρόμαυρο, καθώς και σε ψηφιακή και έντυπη μορφή. </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Συμπεράσματα κεφάλαιο 3</a:t>
            </a:r>
            <a:endParaRPr b="1"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1"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Μέσω της διαδικασίας δημιουργίας της μάρκας, μια πρωτοβουλία μπορεί να αποκτήσει ισχυρή αναγνώριση. Η δημιουργία μάρκας είναι μια συνεχής διαδικασία που απαιτεί τακτική αξιολόγηση για τη διατήρηση μιας συνεκτικής εικόνας μάρκας.</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pic>
        <p:nvPicPr>
          <p:cNvPr id="1004" name="Google Shape;1004;p117"/>
          <p:cNvPicPr preferRelativeResize="0"/>
          <p:nvPr/>
        </p:nvPicPr>
        <p:blipFill rotWithShape="1">
          <a:blip r:embed="rId3">
            <a:alphaModFix/>
          </a:blip>
          <a:srcRect b="0" l="0" r="0" t="0"/>
          <a:stretch/>
        </p:blipFill>
        <p:spPr>
          <a:xfrm>
            <a:off x="1420" y="0"/>
            <a:ext cx="10688973" cy="7559675"/>
          </a:xfrm>
          <a:prstGeom prst="rect">
            <a:avLst/>
          </a:prstGeom>
          <a:noFill/>
          <a:ln>
            <a:noFill/>
          </a:ln>
        </p:spPr>
      </p:pic>
      <p:sp>
        <p:nvSpPr>
          <p:cNvPr id="1005" name="Google Shape;1005;p117"/>
          <p:cNvSpPr txBox="1"/>
          <p:nvPr/>
        </p:nvSpPr>
        <p:spPr>
          <a:xfrm>
            <a:off x="968059" y="977030"/>
            <a:ext cx="8755693" cy="3539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Κεφάλαιο 4: Βιώσιμο μάρκετινγκ</a:t>
            </a:r>
            <a:endParaRPr b="0" i="0" sz="1700" u="none" cap="none" strike="noStrike">
              <a:solidFill>
                <a:schemeClr val="dk1"/>
              </a:solidFill>
              <a:latin typeface="Calibri"/>
              <a:ea typeface="Calibri"/>
              <a:cs typeface="Calibri"/>
              <a:sym typeface="Calibri"/>
            </a:endParaRPr>
          </a:p>
        </p:txBody>
      </p:sp>
      <p:sp>
        <p:nvSpPr>
          <p:cNvPr id="1006" name="Google Shape;1006;p117"/>
          <p:cNvSpPr txBox="1"/>
          <p:nvPr/>
        </p:nvSpPr>
        <p:spPr>
          <a:xfrm>
            <a:off x="968058" y="1581911"/>
            <a:ext cx="8865000" cy="8771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Το βιώσιμο μάρκετινγκ επεκτείνεται πέρα από την προώθηση των προϊόντων σε επιλογές που ωφελούν τον πλανήτη και την κοινωνία. Περιστρέφεται γύρω από το σχεδιασμό και την προώθηση αγαθών με θετικές περιβαλλοντικές και κοινωνικές επιπτώσεις, απαραίτητες για τη βιώσιμη ανάπτυξη.</a:t>
            </a:r>
            <a:endParaRPr b="0" i="0" sz="1700" u="none" cap="none" strike="noStrike">
              <a:solidFill>
                <a:srgbClr val="000000"/>
              </a:solidFill>
              <a:latin typeface="Arial"/>
              <a:ea typeface="Arial"/>
              <a:cs typeface="Arial"/>
              <a:sym typeface="Arial"/>
            </a:endParaRPr>
          </a:p>
        </p:txBody>
      </p:sp>
      <p:sp>
        <p:nvSpPr>
          <p:cNvPr id="1007" name="Google Shape;1007;p117"/>
          <p:cNvSpPr txBox="1"/>
          <p:nvPr/>
        </p:nvSpPr>
        <p:spPr>
          <a:xfrm>
            <a:off x="968050" y="2889250"/>
            <a:ext cx="8755800" cy="3249952"/>
          </a:xfrm>
          <a:prstGeom prst="rect">
            <a:avLst/>
          </a:prstGeom>
          <a:noFill/>
          <a:ln>
            <a:noFill/>
          </a:ln>
        </p:spPr>
        <p:txBody>
          <a:bodyPr anchorCtr="0" anchor="t" bIns="45700" lIns="91425" spcFirstLastPara="1" rIns="91425" wrap="square" tIns="45700">
            <a:spAutoFit/>
          </a:bodyPr>
          <a:lstStyle/>
          <a:p>
            <a:pPr indent="-342900" lvl="0" marL="457200" marR="0" rtl="0" algn="just">
              <a:lnSpc>
                <a:spcPct val="107000"/>
              </a:lnSpc>
              <a:spcBef>
                <a:spcPts val="0"/>
              </a:spcBef>
              <a:spcAft>
                <a:spcPts val="0"/>
              </a:spcAft>
              <a:buClr>
                <a:schemeClr val="dk1"/>
              </a:buClr>
              <a:buSzPts val="1800"/>
              <a:buFont typeface="Arial"/>
              <a:buAutoNum type="alphaLcPeriod"/>
            </a:pPr>
            <a:r>
              <a:rPr b="1" i="0" lang="en-US" sz="1700" u="none" cap="none" strike="noStrike">
                <a:solidFill>
                  <a:schemeClr val="dk1"/>
                </a:solidFill>
                <a:latin typeface="Arial"/>
                <a:ea typeface="Arial"/>
                <a:cs typeface="Arial"/>
                <a:sym typeface="Arial"/>
              </a:rPr>
              <a:t>Κοινωνική ευθύνη </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Το κοινωνικά υπεύθυνο μάρκετινγκ περιλαμβάνει ηθικές πρακτικές που υπερβαίνουν την επίτευξη κέρδους, αποδεικνύοντας τη δέσμευση για δράσεις με αντίκτυπο. Η ευθυγράμμιση με τις κοινωνικές αξίες ενισχύει την εμπιστοσύνη και την αφοσίωση των καταναλωτών. Οι ηθικές επιχειρήσεις θεωρούνται αξιόπιστες και κοινωνικά συνειδητοποιημένες, καλλιεργώντας ισχυρότερους δεσμούς με τους πελάτες. Καθώς η ευαισθητοποίηση σε παγκόσμια ζητήματα αυξάνεται, οι καταναλωτές προτιμούν τις εταιρείες που μοιράζονται τις αξίες τους και συμβάλλουν στην κοινωνική ευημερία.</a:t>
            </a:r>
            <a:endParaRPr b="0" i="0" sz="17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42900" lvl="0" marL="457200" marR="0" rtl="0" algn="just">
              <a:lnSpc>
                <a:spcPct val="100000"/>
              </a:lnSpc>
              <a:spcBef>
                <a:spcPts val="0"/>
              </a:spcBef>
              <a:spcAft>
                <a:spcPts val="0"/>
              </a:spcAft>
              <a:buClr>
                <a:srgbClr val="000000"/>
              </a:buClr>
              <a:buSzPts val="1800"/>
              <a:buFont typeface="Arial"/>
              <a:buChar char="➢"/>
            </a:pPr>
            <a:r>
              <a:rPr b="0" i="0" lang="en-US" sz="1700" u="none" cap="none" strike="noStrike">
                <a:solidFill>
                  <a:srgbClr val="000000"/>
                </a:solidFill>
                <a:latin typeface="Arial"/>
                <a:ea typeface="Arial"/>
                <a:cs typeface="Arial"/>
                <a:sym typeface="Arial"/>
              </a:rPr>
              <a:t>Εκπαιδεύστε τους καταναλωτές σας σχετικά με τα κοινωνικά ζητήματα που αντιμετωπίζετε και εμπλέξτε τους στη διαδικασία.</a:t>
            </a:r>
            <a:endParaRPr b="0" i="0" sz="1700" u="none" cap="none" strike="noStrike">
              <a:solidFill>
                <a:srgbClr val="000000"/>
              </a:solidFill>
              <a:latin typeface="Arial"/>
              <a:ea typeface="Arial"/>
              <a:cs typeface="Arial"/>
              <a:sym typeface="Arial"/>
            </a:endParaRPr>
          </a:p>
          <a:p>
            <a:pPr indent="-342900" lvl="0" marL="457200" marR="0" rtl="0" algn="just">
              <a:lnSpc>
                <a:spcPct val="100000"/>
              </a:lnSpc>
              <a:spcBef>
                <a:spcPts val="0"/>
              </a:spcBef>
              <a:spcAft>
                <a:spcPts val="0"/>
              </a:spcAft>
              <a:buClr>
                <a:srgbClr val="000000"/>
              </a:buClr>
              <a:buSzPts val="1800"/>
              <a:buFont typeface="Arial"/>
              <a:buChar char="➢"/>
            </a:pPr>
            <a:r>
              <a:rPr b="0" i="0" lang="en-US" sz="1700" u="none" cap="none" strike="noStrike">
                <a:solidFill>
                  <a:srgbClr val="000000"/>
                </a:solidFill>
                <a:latin typeface="Arial"/>
                <a:ea typeface="Arial"/>
                <a:cs typeface="Arial"/>
                <a:sym typeface="Arial"/>
              </a:rPr>
              <a:t>Να αξιολογείτε και να μετράτε τακτικά τον αντίκτυπο των πρωτοβουλιών κοινωνικής ευθύνης σας. Χρησιμοποιήστε μετρήσεις και δεδομένα για να παρουσιάσετε τα θετικά αποτελέσματα των προσπαθειών σας.</a:t>
            </a:r>
            <a:endParaRPr b="0" i="0" sz="1700" u="none" cap="none" strike="noStrike">
              <a:solidFill>
                <a:schemeClr val="dk1"/>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pic>
        <p:nvPicPr>
          <p:cNvPr id="1012" name="Google Shape;1012;p118"/>
          <p:cNvPicPr preferRelativeResize="0"/>
          <p:nvPr/>
        </p:nvPicPr>
        <p:blipFill rotWithShape="1">
          <a:blip r:embed="rId3">
            <a:alphaModFix/>
          </a:blip>
          <a:srcRect b="0" l="0" r="0" t="0"/>
          <a:stretch/>
        </p:blipFill>
        <p:spPr>
          <a:xfrm>
            <a:off x="1420" y="0"/>
            <a:ext cx="10688973" cy="7559675"/>
          </a:xfrm>
          <a:prstGeom prst="rect">
            <a:avLst/>
          </a:prstGeom>
          <a:noFill/>
          <a:ln>
            <a:noFill/>
          </a:ln>
        </p:spPr>
      </p:pic>
      <p:sp>
        <p:nvSpPr>
          <p:cNvPr id="1013" name="Google Shape;1013;p118"/>
          <p:cNvSpPr txBox="1"/>
          <p:nvPr/>
        </p:nvSpPr>
        <p:spPr>
          <a:xfrm>
            <a:off x="968059" y="977030"/>
            <a:ext cx="8755693" cy="3539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700"/>
              <a:buFont typeface="Arial"/>
              <a:buNone/>
            </a:pPr>
            <a:r>
              <a:rPr b="1" i="0" lang="en-US" sz="1700" u="none" cap="none" strike="noStrike">
                <a:solidFill>
                  <a:schemeClr val="dk1"/>
                </a:solidFill>
                <a:latin typeface="Arial"/>
                <a:ea typeface="Arial"/>
                <a:cs typeface="Arial"/>
                <a:sym typeface="Arial"/>
              </a:rPr>
              <a:t>Κεφάλαιο 4: Βιώσιμο μάρκετινγκ</a:t>
            </a:r>
            <a:endParaRPr b="0" i="0" sz="1700" u="none" cap="none" strike="noStrike">
              <a:solidFill>
                <a:schemeClr val="dk1"/>
              </a:solidFill>
              <a:latin typeface="Calibri"/>
              <a:ea typeface="Calibri"/>
              <a:cs typeface="Calibri"/>
              <a:sym typeface="Calibri"/>
            </a:endParaRPr>
          </a:p>
        </p:txBody>
      </p:sp>
      <p:sp>
        <p:nvSpPr>
          <p:cNvPr id="1014" name="Google Shape;1014;p118"/>
          <p:cNvSpPr txBox="1"/>
          <p:nvPr/>
        </p:nvSpPr>
        <p:spPr>
          <a:xfrm>
            <a:off x="968058" y="1581911"/>
            <a:ext cx="8865000" cy="3539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b. Περιβαλλοντικές πρωτοβουλίες</a:t>
            </a:r>
            <a:endParaRPr b="0" i="0" sz="1700" u="none" cap="none" strike="noStrike">
              <a:solidFill>
                <a:srgbClr val="000000"/>
              </a:solidFill>
              <a:latin typeface="Arial"/>
              <a:ea typeface="Arial"/>
              <a:cs typeface="Arial"/>
              <a:sym typeface="Arial"/>
            </a:endParaRPr>
          </a:p>
        </p:txBody>
      </p:sp>
      <p:sp>
        <p:nvSpPr>
          <p:cNvPr id="1015" name="Google Shape;1015;p118"/>
          <p:cNvSpPr txBox="1"/>
          <p:nvPr/>
        </p:nvSpPr>
        <p:spPr>
          <a:xfrm>
            <a:off x="968050" y="1951200"/>
            <a:ext cx="8755800" cy="4011571"/>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Οικολογικές επιχειρηματικές πρακτικές:</a:t>
            </a:r>
            <a:endParaRPr b="0" i="0" sz="1700" u="none" cap="none" strike="noStrike">
              <a:solidFill>
                <a:schemeClr val="dk1"/>
              </a:solidFill>
              <a:latin typeface="Arial"/>
              <a:ea typeface="Arial"/>
              <a:cs typeface="Arial"/>
              <a:sym typeface="Arial"/>
            </a:endParaRPr>
          </a:p>
          <a:p>
            <a:pPr indent="-342900" lvl="0" marL="457200" marR="0" rtl="0" algn="just">
              <a:lnSpc>
                <a:spcPct val="107000"/>
              </a:lnSpc>
              <a:spcBef>
                <a:spcPts val="0"/>
              </a:spcBef>
              <a:spcAft>
                <a:spcPts val="0"/>
              </a:spcAft>
              <a:buClr>
                <a:schemeClr val="dk1"/>
              </a:buClr>
              <a:buSzPts val="1800"/>
              <a:buFont typeface="Arial"/>
              <a:buChar char="➢"/>
            </a:pPr>
            <a:r>
              <a:rPr b="0" i="0" lang="en-US" sz="1700" u="none" cap="none" strike="noStrike">
                <a:solidFill>
                  <a:schemeClr val="dk1"/>
                </a:solidFill>
                <a:latin typeface="Arial"/>
                <a:ea typeface="Arial"/>
                <a:cs typeface="Arial"/>
                <a:sym typeface="Arial"/>
              </a:rPr>
              <a:t>Μείωση, επαναχρησιμοποίηση, ανακύκλωση: Προώθηση της μείωσης των αποβλήτων, της επαναχρησιμοποίησης υλικών και της ανακύκλωσης.</a:t>
            </a:r>
            <a:endParaRPr b="0" i="0" sz="1700" u="none" cap="none" strike="noStrike">
              <a:solidFill>
                <a:schemeClr val="dk1"/>
              </a:solidFill>
              <a:latin typeface="Arial"/>
              <a:ea typeface="Arial"/>
              <a:cs typeface="Arial"/>
              <a:sym typeface="Arial"/>
            </a:endParaRPr>
          </a:p>
          <a:p>
            <a:pPr indent="0" lvl="0" marL="457200" marR="0" rtl="0" algn="just">
              <a:lnSpc>
                <a:spcPct val="107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42900" lvl="0" marL="457200" marR="0" rtl="0" algn="just">
              <a:lnSpc>
                <a:spcPct val="107000"/>
              </a:lnSpc>
              <a:spcBef>
                <a:spcPts val="0"/>
              </a:spcBef>
              <a:spcAft>
                <a:spcPts val="0"/>
              </a:spcAft>
              <a:buClr>
                <a:schemeClr val="dk1"/>
              </a:buClr>
              <a:buSzPts val="1800"/>
              <a:buFont typeface="Arial"/>
              <a:buChar char="➢"/>
            </a:pPr>
            <a:r>
              <a:rPr b="0" i="0" lang="en-US" sz="1700" u="none" cap="none" strike="noStrike">
                <a:solidFill>
                  <a:schemeClr val="dk1"/>
                </a:solidFill>
                <a:latin typeface="Arial"/>
                <a:ea typeface="Arial"/>
                <a:cs typeface="Arial"/>
                <a:sym typeface="Arial"/>
              </a:rPr>
              <a:t>Μείωση του αποτυπώματος άνθρακα: Οδηγός για τη μέτρηση και τη μείωση του αποτυπώματος άνθρακα μέσω της ενεργειακής απόδοσης και των βιώσιμων μεταφορών.</a:t>
            </a:r>
            <a:endParaRPr b="0" i="0" sz="1700" u="none" cap="none" strike="noStrike">
              <a:solidFill>
                <a:schemeClr val="dk1"/>
              </a:solidFill>
              <a:latin typeface="Arial"/>
              <a:ea typeface="Arial"/>
              <a:cs typeface="Arial"/>
              <a:sym typeface="Arial"/>
            </a:endParaRPr>
          </a:p>
          <a:p>
            <a:pPr indent="0" lvl="0" marL="457200" marR="0" rtl="0" algn="just">
              <a:lnSpc>
                <a:spcPct val="107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42900" lvl="0" marL="457200" marR="0" rtl="0" algn="just">
              <a:lnSpc>
                <a:spcPct val="107000"/>
              </a:lnSpc>
              <a:spcBef>
                <a:spcPts val="0"/>
              </a:spcBef>
              <a:spcAft>
                <a:spcPts val="0"/>
              </a:spcAft>
              <a:buClr>
                <a:schemeClr val="dk1"/>
              </a:buClr>
              <a:buSzPts val="1800"/>
              <a:buFont typeface="Arial"/>
              <a:buChar char="➢"/>
            </a:pPr>
            <a:r>
              <a:rPr b="0" i="0" lang="en-US" sz="1700" u="none" cap="none" strike="noStrike">
                <a:solidFill>
                  <a:schemeClr val="dk1"/>
                </a:solidFill>
                <a:latin typeface="Arial"/>
                <a:ea typeface="Arial"/>
                <a:cs typeface="Arial"/>
                <a:sym typeface="Arial"/>
              </a:rPr>
              <a:t>Βιώσιμη αλυσίδα εφοδιασμού: Υποστήριξη για φιλικά προς το περιβάλλον υλικά, δίκαιη εργασία και ελαχιστοποίηση των επιπτώσεων των μεταφορών.</a:t>
            </a:r>
            <a:endParaRPr b="0" i="0" sz="1700" u="none" cap="none" strike="noStrike">
              <a:solidFill>
                <a:schemeClr val="dk1"/>
              </a:solidFill>
              <a:latin typeface="Arial"/>
              <a:ea typeface="Arial"/>
              <a:cs typeface="Arial"/>
              <a:sym typeface="Arial"/>
            </a:endParaRPr>
          </a:p>
          <a:p>
            <a:pPr indent="0" lvl="0" marL="457200" marR="0" rtl="0" algn="just">
              <a:lnSpc>
                <a:spcPct val="107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42900" lvl="0" marL="457200" marR="0" rtl="0" algn="just">
              <a:lnSpc>
                <a:spcPct val="107000"/>
              </a:lnSpc>
              <a:spcBef>
                <a:spcPts val="0"/>
              </a:spcBef>
              <a:spcAft>
                <a:spcPts val="0"/>
              </a:spcAft>
              <a:buClr>
                <a:schemeClr val="dk1"/>
              </a:buClr>
              <a:buSzPts val="1800"/>
              <a:buFont typeface="Arial"/>
              <a:buChar char="➢"/>
            </a:pPr>
            <a:r>
              <a:rPr b="0" i="0" lang="en-US" sz="1700" u="none" cap="none" strike="noStrike">
                <a:solidFill>
                  <a:schemeClr val="dk1"/>
                </a:solidFill>
                <a:latin typeface="Arial"/>
                <a:ea typeface="Arial"/>
                <a:cs typeface="Arial"/>
                <a:sym typeface="Arial"/>
              </a:rPr>
              <a:t>Φιλική προς το περιβάλλον συσκευασία: Μειώστε τα απόβλητα, χρησιμοποιήστε βιοδιασπώμενα υλικά και ενημερώστε τους καταναλωτές για την υπεύθυνη απόρριψη.</a:t>
            </a:r>
            <a:endParaRPr b="0" i="0" sz="1700" u="none" cap="none" strike="noStrike">
              <a:solidFill>
                <a:schemeClr val="dk1"/>
              </a:solidFill>
              <a:latin typeface="Arial"/>
              <a:ea typeface="Arial"/>
              <a:cs typeface="Arial"/>
              <a:sym typeface="Arial"/>
            </a:endParaRPr>
          </a:p>
          <a:p>
            <a:pPr indent="0" lvl="0" marL="457200" marR="0" rtl="0" algn="just">
              <a:lnSpc>
                <a:spcPct val="107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42900" lvl="0" marL="457200" marR="0" rtl="0" algn="just">
              <a:lnSpc>
                <a:spcPct val="107000"/>
              </a:lnSpc>
              <a:spcBef>
                <a:spcPts val="0"/>
              </a:spcBef>
              <a:spcAft>
                <a:spcPts val="0"/>
              </a:spcAft>
              <a:buClr>
                <a:schemeClr val="dk1"/>
              </a:buClr>
              <a:buSzPts val="1800"/>
              <a:buFont typeface="Arial"/>
              <a:buChar char="➢"/>
            </a:pPr>
            <a:r>
              <a:rPr b="0" i="0" lang="en-US" sz="1700" u="none" cap="none" strike="noStrike">
                <a:solidFill>
                  <a:schemeClr val="dk1"/>
                </a:solidFill>
                <a:latin typeface="Arial"/>
                <a:ea typeface="Arial"/>
                <a:cs typeface="Arial"/>
                <a:sym typeface="Arial"/>
              </a:rPr>
              <a:t>Καινοτομία: Μείνετε ενήμεροι για τις νέες τεχνολογίες μείωσης των περιβαλλοντικών επιπτώσεων και προωθήστε μια κουλτούρα προσαρμογής.</a:t>
            </a:r>
            <a:endParaRPr b="0" i="0" sz="1700" u="none" cap="none" strike="noStrike">
              <a:solidFill>
                <a:schemeClr val="dk1"/>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pic>
        <p:nvPicPr>
          <p:cNvPr id="1020" name="Google Shape;1020;p119"/>
          <p:cNvPicPr preferRelativeResize="0"/>
          <p:nvPr/>
        </p:nvPicPr>
        <p:blipFill rotWithShape="1">
          <a:blip r:embed="rId3">
            <a:alphaModFix/>
          </a:blip>
          <a:srcRect b="0" l="0" r="0" t="0"/>
          <a:stretch/>
        </p:blipFill>
        <p:spPr>
          <a:xfrm>
            <a:off x="1420" y="0"/>
            <a:ext cx="10688973" cy="7559675"/>
          </a:xfrm>
          <a:prstGeom prst="rect">
            <a:avLst/>
          </a:prstGeom>
          <a:noFill/>
          <a:ln>
            <a:noFill/>
          </a:ln>
        </p:spPr>
      </p:pic>
      <p:sp>
        <p:nvSpPr>
          <p:cNvPr id="1021" name="Google Shape;1021;p119"/>
          <p:cNvSpPr txBox="1"/>
          <p:nvPr/>
        </p:nvSpPr>
        <p:spPr>
          <a:xfrm>
            <a:off x="968059" y="977030"/>
            <a:ext cx="8755693" cy="3539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Κεφάλαιο 4: Βιώσιμο μάρκετινγκ</a:t>
            </a:r>
            <a:endParaRPr b="0" i="0" sz="1700" u="none" cap="none" strike="noStrike">
              <a:solidFill>
                <a:schemeClr val="dk1"/>
              </a:solidFill>
              <a:latin typeface="Calibri"/>
              <a:ea typeface="Calibri"/>
              <a:cs typeface="Calibri"/>
              <a:sym typeface="Calibri"/>
            </a:endParaRPr>
          </a:p>
        </p:txBody>
      </p:sp>
      <p:sp>
        <p:nvSpPr>
          <p:cNvPr id="1022" name="Google Shape;1022;p119"/>
          <p:cNvSpPr txBox="1"/>
          <p:nvPr/>
        </p:nvSpPr>
        <p:spPr>
          <a:xfrm>
            <a:off x="968050" y="1644650"/>
            <a:ext cx="8755800" cy="369300"/>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c. Εκπαίδευση των καταναλωτών για βιώσιμες επιλογές</a:t>
            </a:r>
            <a:endParaRPr b="0" i="0" sz="1700" u="none" cap="none" strike="noStrike">
              <a:solidFill>
                <a:schemeClr val="dk1"/>
              </a:solidFill>
              <a:latin typeface="Arial"/>
              <a:ea typeface="Arial"/>
              <a:cs typeface="Arial"/>
              <a:sym typeface="Arial"/>
            </a:endParaRPr>
          </a:p>
        </p:txBody>
      </p:sp>
      <p:sp>
        <p:nvSpPr>
          <p:cNvPr id="1023" name="Google Shape;1023;p119"/>
          <p:cNvSpPr txBox="1"/>
          <p:nvPr/>
        </p:nvSpPr>
        <p:spPr>
          <a:xfrm>
            <a:off x="968050" y="2013950"/>
            <a:ext cx="8865000" cy="4016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Οι επιχειρήσεις συμβάλλουν σε μια πιο ενημερωμένη και συνειδητοποιημένη βάση καταναλωτών εστιάζοντας στην εκπαίδευση των καταναλωτών για βιώσιμες επιλογές. Αυτό συνεπάγεται την προώθηση της βιωσιμότητας μέσω διαφόρων πρωτοβουλιών:</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Char char="➢"/>
            </a:pPr>
            <a:r>
              <a:rPr b="0" i="0" lang="en-US" sz="1700" u="none" cap="none" strike="noStrike">
                <a:solidFill>
                  <a:srgbClr val="000000"/>
                </a:solidFill>
                <a:latin typeface="Arial"/>
                <a:ea typeface="Arial"/>
                <a:cs typeface="Arial"/>
                <a:sym typeface="Arial"/>
              </a:rPr>
              <a:t>Διαφάνεια προϊόντος: Παρέχετε σαφείς λεπτομέρειες για τις περιβαλλοντικές και κοινωνικές επιπτώσεις μέσω ετικετών, πιστοποιήσεων και διαδικτυακών πηγών.</a:t>
            </a:r>
            <a:endParaRPr b="0" i="0" sz="17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Char char="➢"/>
            </a:pPr>
            <a:r>
              <a:rPr b="0" i="0" lang="en-US" sz="1700" u="none" cap="none" strike="noStrike">
                <a:solidFill>
                  <a:srgbClr val="000000"/>
                </a:solidFill>
                <a:latin typeface="Arial"/>
                <a:ea typeface="Arial"/>
                <a:cs typeface="Arial"/>
                <a:sym typeface="Arial"/>
              </a:rPr>
              <a:t>Εκπαιδευτικές εκστρατείες: Αύξηση της ευαισθητοποίησης μέσω περιεχομένου όπως ιστολόγια, βίντεο και infographics, δίνοντας έμφαση στις φιλικές προς το περιβάλλον πρακτικές και τα οφέλη της βιώσιμης ζωής.</a:t>
            </a:r>
            <a:endParaRPr b="0" i="0" sz="17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Char char="➢"/>
            </a:pPr>
            <a:r>
              <a:rPr b="0" i="0" lang="en-US" sz="1700" u="none" cap="none" strike="noStrike">
                <a:solidFill>
                  <a:srgbClr val="000000"/>
                </a:solidFill>
                <a:latin typeface="Arial"/>
                <a:ea typeface="Arial"/>
                <a:cs typeface="Arial"/>
                <a:sym typeface="Arial"/>
              </a:rPr>
              <a:t>Ηλεκτρονικοί οδηγοί: Ανάπτυξη προσβάσιμων πηγών για φιλική προς το περιβάλλον διαβίωση, βιώσιμα ψώνια και μείωση των περιβαλλοντικών επιπτώσεων.</a:t>
            </a:r>
            <a:endParaRPr b="0" i="0" sz="17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42900" lvl="0" marL="457200" marR="0" rtl="0" algn="l">
              <a:lnSpc>
                <a:spcPct val="100000"/>
              </a:lnSpc>
              <a:spcBef>
                <a:spcPts val="0"/>
              </a:spcBef>
              <a:spcAft>
                <a:spcPts val="0"/>
              </a:spcAft>
              <a:buClr>
                <a:srgbClr val="000000"/>
              </a:buClr>
              <a:buSzPts val="1800"/>
              <a:buFont typeface="Arial"/>
              <a:buChar char="➢"/>
            </a:pPr>
            <a:r>
              <a:rPr b="0" i="0" lang="en-US" sz="1700" u="none" cap="none" strike="noStrike">
                <a:solidFill>
                  <a:srgbClr val="000000"/>
                </a:solidFill>
                <a:latin typeface="Arial"/>
                <a:ea typeface="Arial"/>
                <a:cs typeface="Arial"/>
                <a:sym typeface="Arial"/>
              </a:rPr>
              <a:t>Βιώσιμες ανταμοιβές: Ενθαρρύνετε τις οικολογικές αποφάσεις με εκπτώσεις, πόντους επιβράβευσης ή αποκλειστικά προνόμια, ενισχύοντας τις θετικές βιώσιμες συμπεριφορές.</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7" name="Shape 1027"/>
        <p:cNvGrpSpPr/>
        <p:nvPr/>
      </p:nvGrpSpPr>
      <p:grpSpPr>
        <a:xfrm>
          <a:off x="0" y="0"/>
          <a:ext cx="0" cy="0"/>
          <a:chOff x="0" y="0"/>
          <a:chExt cx="0" cy="0"/>
        </a:xfrm>
      </p:grpSpPr>
      <p:pic>
        <p:nvPicPr>
          <p:cNvPr id="1028" name="Google Shape;1028;p120"/>
          <p:cNvPicPr preferRelativeResize="0"/>
          <p:nvPr/>
        </p:nvPicPr>
        <p:blipFill rotWithShape="1">
          <a:blip r:embed="rId3">
            <a:alphaModFix/>
          </a:blip>
          <a:srcRect b="0" l="0" r="0" t="0"/>
          <a:stretch/>
        </p:blipFill>
        <p:spPr>
          <a:xfrm>
            <a:off x="1420" y="0"/>
            <a:ext cx="10688973" cy="7559675"/>
          </a:xfrm>
          <a:prstGeom prst="rect">
            <a:avLst/>
          </a:prstGeom>
          <a:noFill/>
          <a:ln>
            <a:noFill/>
          </a:ln>
        </p:spPr>
      </p:pic>
      <p:sp>
        <p:nvSpPr>
          <p:cNvPr id="1029" name="Google Shape;1029;p120"/>
          <p:cNvSpPr txBox="1"/>
          <p:nvPr/>
        </p:nvSpPr>
        <p:spPr>
          <a:xfrm>
            <a:off x="968059" y="977030"/>
            <a:ext cx="8755693" cy="3539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Κεφάλαιο 4: Βιώσιμο μάρκετινγκ</a:t>
            </a:r>
            <a:endParaRPr b="0" i="0" sz="1700" u="none" cap="none" strike="noStrike">
              <a:solidFill>
                <a:schemeClr val="dk1"/>
              </a:solidFill>
              <a:latin typeface="Calibri"/>
              <a:ea typeface="Calibri"/>
              <a:cs typeface="Calibri"/>
              <a:sym typeface="Calibri"/>
            </a:endParaRPr>
          </a:p>
        </p:txBody>
      </p:sp>
      <p:sp>
        <p:nvSpPr>
          <p:cNvPr id="1030" name="Google Shape;1030;p120"/>
          <p:cNvSpPr txBox="1"/>
          <p:nvPr/>
        </p:nvSpPr>
        <p:spPr>
          <a:xfrm>
            <a:off x="968046" y="1533725"/>
            <a:ext cx="8755800" cy="3539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d. Μέτρηση του αντίκτυπου και συνεχής βελτίωση</a:t>
            </a:r>
            <a:endParaRPr b="1" i="0" sz="1700" u="none" cap="none" strike="noStrike">
              <a:solidFill>
                <a:schemeClr val="dk1"/>
              </a:solidFill>
              <a:latin typeface="Arial"/>
              <a:ea typeface="Arial"/>
              <a:cs typeface="Arial"/>
              <a:sym typeface="Arial"/>
            </a:endParaRPr>
          </a:p>
        </p:txBody>
      </p:sp>
      <p:sp>
        <p:nvSpPr>
          <p:cNvPr id="1031" name="Google Shape;1031;p120"/>
          <p:cNvSpPr txBox="1"/>
          <p:nvPr/>
        </p:nvSpPr>
        <p:spPr>
          <a:xfrm>
            <a:off x="968050" y="1922325"/>
            <a:ext cx="4473300" cy="2891777"/>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Στην επιδίωξη του βιώσιμου μάρκετινγκ, οι επιχειρήσεις πρέπει να υιοθετήσουν τη δέσμευση για μετρήσιμο αντίκτυπο και διαρκή βελτίωση. Αυτό συνεπάγεται τον καθορισμό σαφών βασικών δεικτών απόδοσης (ΚΔΑ), την ποσοτικοποίηση τόσο των περιβαλλοντικών όσο και των κοινωνικών αποτελεσμάτων και την τακτική διεξαγωγή ελέγχων και αξιολογήσεων. </a:t>
            </a:r>
            <a:endParaRPr b="0" i="0" sz="1700" u="none" cap="none" strike="noStrike">
              <a:solidFill>
                <a:srgbClr val="000000"/>
              </a:solidFill>
              <a:latin typeface="Arial"/>
              <a:ea typeface="Arial"/>
              <a:cs typeface="Arial"/>
              <a:sym typeface="Arial"/>
            </a:endParaRPr>
          </a:p>
          <a:p>
            <a:pPr indent="-342900" lvl="0" marL="457200" marR="0" rtl="0" algn="just">
              <a:lnSpc>
                <a:spcPct val="107000"/>
              </a:lnSpc>
              <a:spcBef>
                <a:spcPts val="0"/>
              </a:spcBef>
              <a:spcAft>
                <a:spcPts val="0"/>
              </a:spcAft>
              <a:buClr>
                <a:srgbClr val="000000"/>
              </a:buClr>
              <a:buSzPts val="1800"/>
              <a:buFont typeface="Arial"/>
              <a:buChar char="➢"/>
            </a:pPr>
            <a:r>
              <a:rPr b="0" i="0" lang="en-US" sz="1700" u="none" cap="none" strike="noStrike">
                <a:solidFill>
                  <a:srgbClr val="000000"/>
                </a:solidFill>
                <a:latin typeface="Arial"/>
                <a:ea typeface="Arial"/>
                <a:cs typeface="Arial"/>
                <a:sym typeface="Arial"/>
              </a:rPr>
              <a:t>Καθιέρωση μηχανισμών ανατροφοδότησης ειδικά για τη συνεχή βελτίωση </a:t>
            </a:r>
            <a:endParaRPr b="0" i="0" sz="1700" u="none" cap="none" strike="noStrike">
              <a:solidFill>
                <a:srgbClr val="000000"/>
              </a:solidFill>
              <a:latin typeface="Arial"/>
              <a:ea typeface="Arial"/>
              <a:cs typeface="Arial"/>
              <a:sym typeface="Arial"/>
            </a:endParaRPr>
          </a:p>
        </p:txBody>
      </p:sp>
      <p:pic>
        <p:nvPicPr>
          <p:cNvPr id="1032" name="Google Shape;1032;p120"/>
          <p:cNvPicPr preferRelativeResize="0"/>
          <p:nvPr/>
        </p:nvPicPr>
        <p:blipFill rotWithShape="1">
          <a:blip r:embed="rId4">
            <a:alphaModFix/>
          </a:blip>
          <a:srcRect b="0" l="0" r="0" t="0"/>
          <a:stretch/>
        </p:blipFill>
        <p:spPr>
          <a:xfrm>
            <a:off x="5569250" y="2008262"/>
            <a:ext cx="4770389" cy="2684737"/>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pic>
        <p:nvPicPr>
          <p:cNvPr id="1037" name="Google Shape;1037;p121"/>
          <p:cNvPicPr preferRelativeResize="0"/>
          <p:nvPr/>
        </p:nvPicPr>
        <p:blipFill rotWithShape="1">
          <a:blip r:embed="rId3">
            <a:alphaModFix/>
          </a:blip>
          <a:srcRect b="0" l="0" r="0" t="0"/>
          <a:stretch/>
        </p:blipFill>
        <p:spPr>
          <a:xfrm>
            <a:off x="1420" y="0"/>
            <a:ext cx="10688973" cy="7559675"/>
          </a:xfrm>
          <a:prstGeom prst="rect">
            <a:avLst/>
          </a:prstGeom>
          <a:noFill/>
          <a:ln>
            <a:noFill/>
          </a:ln>
        </p:spPr>
      </p:pic>
      <p:sp>
        <p:nvSpPr>
          <p:cNvPr id="1038" name="Google Shape;1038;p121"/>
          <p:cNvSpPr txBox="1"/>
          <p:nvPr/>
        </p:nvSpPr>
        <p:spPr>
          <a:xfrm>
            <a:off x="1269435" y="1255188"/>
            <a:ext cx="8152937" cy="5077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dk1"/>
                </a:solidFill>
                <a:latin typeface="Arial"/>
                <a:ea typeface="Arial"/>
                <a:cs typeface="Arial"/>
                <a:sym typeface="Arial"/>
              </a:rPr>
              <a:t>Ενότητα 6: Οικονομική διαχείριση και χρηματοδότηση </a:t>
            </a:r>
            <a:endParaRPr b="1" i="0" sz="2700" u="none" cap="none" strike="noStrike">
              <a:solidFill>
                <a:schemeClr val="dk1"/>
              </a:solidFill>
              <a:latin typeface="Arial"/>
              <a:ea typeface="Arial"/>
              <a:cs typeface="Arial"/>
              <a:sym typeface="Arial"/>
            </a:endParaRPr>
          </a:p>
        </p:txBody>
      </p:sp>
      <p:pic>
        <p:nvPicPr>
          <p:cNvPr id="1039" name="Google Shape;1039;p121"/>
          <p:cNvPicPr preferRelativeResize="0"/>
          <p:nvPr/>
        </p:nvPicPr>
        <p:blipFill rotWithShape="1">
          <a:blip r:embed="rId4">
            <a:alphaModFix/>
          </a:blip>
          <a:srcRect b="0" l="0" r="0" t="0"/>
          <a:stretch/>
        </p:blipFill>
        <p:spPr>
          <a:xfrm>
            <a:off x="2757861" y="2256169"/>
            <a:ext cx="5047994" cy="4001263"/>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pic>
        <p:nvPicPr>
          <p:cNvPr id="1044" name="Google Shape;1044;p122"/>
          <p:cNvPicPr preferRelativeResize="0"/>
          <p:nvPr/>
        </p:nvPicPr>
        <p:blipFill rotWithShape="1">
          <a:blip r:embed="rId3">
            <a:alphaModFix/>
          </a:blip>
          <a:srcRect b="0" l="0" r="0" t="0"/>
          <a:stretch/>
        </p:blipFill>
        <p:spPr>
          <a:xfrm>
            <a:off x="1400" y="1"/>
            <a:ext cx="10688975" cy="7559672"/>
          </a:xfrm>
          <a:prstGeom prst="rect">
            <a:avLst/>
          </a:prstGeom>
          <a:noFill/>
          <a:ln>
            <a:noFill/>
          </a:ln>
        </p:spPr>
      </p:pic>
      <p:sp>
        <p:nvSpPr>
          <p:cNvPr id="1045" name="Google Shape;1045;p122"/>
          <p:cNvSpPr txBox="1"/>
          <p:nvPr/>
        </p:nvSpPr>
        <p:spPr>
          <a:xfrm>
            <a:off x="659201" y="664416"/>
            <a:ext cx="9592500" cy="624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1" i="0" lang="en-US" sz="1600" u="none" cap="none" strike="noStrike">
                <a:solidFill>
                  <a:schemeClr val="dk1"/>
                </a:solidFill>
                <a:latin typeface="Arial"/>
                <a:ea typeface="Arial"/>
                <a:cs typeface="Arial"/>
                <a:sym typeface="Arial"/>
              </a:rPr>
              <a:t>Εισαγωγή στη χρηματοοικονομική διαχείριση</a:t>
            </a:r>
            <a:endParaRPr b="1"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600" u="none" cap="none" strike="noStrike">
                <a:solidFill>
                  <a:schemeClr val="dk1"/>
                </a:solidFill>
                <a:latin typeface="Arial"/>
                <a:ea typeface="Arial"/>
                <a:cs typeface="Arial"/>
                <a:sym typeface="Arial"/>
              </a:rPr>
              <a:t>Ο οικονομικός αλφαβητισμός είναι η ικανότητα κατανόησης και αποτελεσματικής χρήσης οικονομικών δεξιοτήτων, συμπεριλαμβανομένης της προσωπικής οικονομικής διαχείρισης, του προϋπολογισμού και των επενδύσεων. Αποτελεί το θεμέλιο της σχέσης σας με τα χρήματα και είναι ένα ταξίδι δια βίου μάθησης. Η έγκαιρη έναρξη ενισχύει τις πιθανότητες επιτυχίας σας, καθώς η εκπαίδευση είναι το κλειδί. Ο χρηματοοικονομικός αλφαβητισμός περιλαμβάνει περισσότερα από την εξισορρόπηση ενός βιβλιαρίου επιταγών- περιλαμβάνει την κατανόηση του τρόπου με τον οποίο λειτουργούν τα χρήματα στην επιχείρηση και τη ζωή.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600" u="none" cap="none" strike="noStrike">
                <a:solidFill>
                  <a:schemeClr val="dk1"/>
                </a:solidFill>
                <a:latin typeface="Arial"/>
                <a:ea typeface="Arial"/>
                <a:cs typeface="Arial"/>
                <a:sym typeface="Arial"/>
              </a:rPr>
              <a:t>Ακολουθούν ορισμένες συμβουλές για τη διαχείριση των οικονομικών σας:</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600" u="none" cap="none" strike="noStrike">
                <a:solidFill>
                  <a:schemeClr val="dk1"/>
                </a:solidFill>
                <a:latin typeface="Arial"/>
                <a:ea typeface="Arial"/>
                <a:cs typeface="Arial"/>
                <a:sym typeface="Arial"/>
              </a:rPr>
              <a:t>Bootstrapping: </a:t>
            </a:r>
            <a:r>
              <a:rPr b="0" i="0" lang="en-US" sz="1600" u="none" cap="none" strike="noStrike">
                <a:solidFill>
                  <a:schemeClr val="dk1"/>
                </a:solidFill>
                <a:latin typeface="Arial"/>
                <a:ea typeface="Arial"/>
                <a:cs typeface="Arial"/>
                <a:sym typeface="Arial"/>
              </a:rPr>
              <a:t>Χρησιμοποιήστε δικά σας χρήματα ή κεφάλαια από φίλους και οικογένεια όταν ξεκινάτε μια επιχείρηση. Έτσι αποφεύγετε το δανεισμό και την πληρωμή τόκων. Συνεχίστε αυτή την πρακτική όσο το δυνατόν περισσότερο.</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600" u="none" cap="none" strike="noStrike">
                <a:solidFill>
                  <a:schemeClr val="dk1"/>
                </a:solidFill>
                <a:latin typeface="Arial"/>
                <a:ea typeface="Arial"/>
                <a:cs typeface="Arial"/>
                <a:sym typeface="Arial"/>
              </a:rPr>
              <a:t>Φορολογική συμμόρφωση: </a:t>
            </a:r>
            <a:r>
              <a:rPr b="0" i="0" lang="en-US" sz="1600" u="none" cap="none" strike="noStrike">
                <a:solidFill>
                  <a:schemeClr val="dk1"/>
                </a:solidFill>
                <a:latin typeface="Arial"/>
                <a:ea typeface="Arial"/>
                <a:cs typeface="Arial"/>
                <a:sym typeface="Arial"/>
              </a:rPr>
              <a:t>Οι επιχειρηματίες αντιμετωπίζουν συχνά υψηλότερες φορολογικές υποχρεώσεις και ενδέχεται να υποτιμούν τη σημασία της έγκαιρης φορολογικής συμμόρφωσης. Ζητήστε επαγγελματική βοήθεια για να παραμείνετε ενήμεροι για τους φόρους και να αποφύγετε εκπλήξεις στο τέλος του έτους.</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600" u="none" cap="none" strike="noStrike">
                <a:solidFill>
                  <a:schemeClr val="dk1"/>
                </a:solidFill>
                <a:latin typeface="Arial"/>
                <a:ea typeface="Arial"/>
                <a:cs typeface="Arial"/>
                <a:sym typeface="Arial"/>
              </a:rPr>
              <a:t>Προϋπολογισμός: </a:t>
            </a:r>
            <a:r>
              <a:rPr b="0" i="0" lang="en-US" sz="1600" u="none" cap="none" strike="noStrike">
                <a:solidFill>
                  <a:schemeClr val="dk1"/>
                </a:solidFill>
                <a:latin typeface="Arial"/>
                <a:ea typeface="Arial"/>
                <a:cs typeface="Arial"/>
                <a:sym typeface="Arial"/>
              </a:rPr>
              <a:t>Ειδικά για τους νέους επιχειρηματίες. Υπολογίστε τον συνολικό μηνιαίο προϋπολογισμό για διάφορες ομάδες και δραστηριότητες για να είστε μπροστά και να σχεδιάζετε για απρόοπτα.</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600" u="none" cap="none" strike="noStrike">
                <a:solidFill>
                  <a:schemeClr val="dk1"/>
                </a:solidFill>
                <a:latin typeface="Arial"/>
                <a:ea typeface="Arial"/>
                <a:cs typeface="Arial"/>
                <a:sym typeface="Arial"/>
              </a:rPr>
              <a:t>Πρόωρη αποταμίευση: </a:t>
            </a:r>
            <a:r>
              <a:rPr b="0" i="0" lang="en-US" sz="1600" u="none" cap="none" strike="noStrike">
                <a:solidFill>
                  <a:schemeClr val="dk1"/>
                </a:solidFill>
                <a:latin typeface="Arial"/>
                <a:ea typeface="Arial"/>
                <a:cs typeface="Arial"/>
                <a:sym typeface="Arial"/>
              </a:rPr>
              <a:t>Αποθηκεύστε χρήματα νωρίς για να αντιμετωπίσετε αποτυχίες και καταστάσεις έκτακτης ανάγκης. Οι αποταμιεύσεις μπορούν να υποστηρίξουν τις επιχειρηματικές και προσωπικές σας ανάγκες χωρίς πρόσθετο άγχος.</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600" u="none" cap="none" strike="noStrike">
                <a:solidFill>
                  <a:schemeClr val="dk1"/>
                </a:solidFill>
                <a:latin typeface="Arial"/>
                <a:ea typeface="Arial"/>
                <a:cs typeface="Arial"/>
                <a:sym typeface="Arial"/>
              </a:rPr>
              <a:t>Τήρηση αρχείων: </a:t>
            </a:r>
            <a:r>
              <a:rPr b="0" i="0" lang="en-US" sz="1600" u="none" cap="none" strike="noStrike">
                <a:solidFill>
                  <a:schemeClr val="dk1"/>
                </a:solidFill>
                <a:latin typeface="Arial"/>
                <a:ea typeface="Arial"/>
                <a:cs typeface="Arial"/>
                <a:sym typeface="Arial"/>
              </a:rPr>
              <a:t>Διατήρηση οργανωμένων οικονομικών αρχείων για τη συμμόρφωση με τους επιχειρηματικούς κανονισμούς και την αποφυγή νομικών ζητημάτων. Η σωστή τεκμηρίωση είναι απαραίτητη για την υγεία και τη νομιμότητα της επιχείρησής σας.</a:t>
            </a:r>
            <a:endParaRPr b="1" i="0" sz="1600" u="none" cap="none" strike="noStrike">
              <a:solidFill>
                <a:schemeClr val="dk1"/>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pic>
        <p:nvPicPr>
          <p:cNvPr id="1050" name="Google Shape;1050;p123"/>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051" name="Google Shape;1051;p123"/>
          <p:cNvSpPr txBox="1"/>
          <p:nvPr/>
        </p:nvSpPr>
        <p:spPr>
          <a:xfrm>
            <a:off x="611388" y="641752"/>
            <a:ext cx="9268500" cy="40635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700"/>
              <a:buFont typeface="Arial"/>
              <a:buNone/>
            </a:pPr>
            <a:r>
              <a:t/>
            </a:r>
            <a:endParaRPr b="1"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 </a:t>
            </a:r>
            <a:r>
              <a:rPr b="1" i="0" lang="en-US" sz="1600" u="none" cap="none" strike="noStrike">
                <a:solidFill>
                  <a:schemeClr val="dk1"/>
                </a:solidFill>
                <a:latin typeface="Arial"/>
                <a:ea typeface="Arial"/>
                <a:cs typeface="Arial"/>
                <a:sym typeface="Arial"/>
              </a:rPr>
              <a:t>Προϋπολογισμός και προβλέψεις</a:t>
            </a:r>
            <a:endParaRPr b="1" i="0" sz="16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0" i="0" lang="en-US" sz="1600" u="none" cap="none" strike="noStrike">
                <a:solidFill>
                  <a:schemeClr val="dk1"/>
                </a:solidFill>
                <a:latin typeface="Arial"/>
                <a:ea typeface="Arial"/>
                <a:cs typeface="Arial"/>
                <a:sym typeface="Arial"/>
              </a:rPr>
              <a:t>Ο προϋπολογισμός και οι προβλέψεις είναι ζωτικής σημασίας για τη διοίκηση των επιχειρήσεων, καθώς βοηθούν τις επιχειρήσεις να προγραμματίζουν τα οικονομικά τους, να προβλέπουν τις επιδόσεις τους και να λαμβάνουν τεκμηριωμένες αποφάσεις. </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0" i="0" sz="1600" u="none" cap="none" strike="noStrike">
              <a:solidFill>
                <a:schemeClr val="dk1"/>
              </a:solidFill>
              <a:latin typeface="Arial"/>
              <a:ea typeface="Arial"/>
              <a:cs typeface="Arial"/>
              <a:sym typeface="Arial"/>
            </a:endParaRPr>
          </a:p>
          <a:p>
            <a:pPr indent="-279400" lvl="0" marL="285750" marR="0" rtl="0" algn="just">
              <a:lnSpc>
                <a:spcPct val="100000"/>
              </a:lnSpc>
              <a:spcBef>
                <a:spcPts val="0"/>
              </a:spcBef>
              <a:spcAft>
                <a:spcPts val="0"/>
              </a:spcAft>
              <a:buClr>
                <a:srgbClr val="000000"/>
              </a:buClr>
              <a:buSzPts val="1600"/>
              <a:buFont typeface="Noto Sans Symbols"/>
              <a:buChar char="⮚"/>
            </a:pPr>
            <a:r>
              <a:rPr b="0" i="0" lang="en-US" sz="1600" u="none" cap="none" strike="noStrike">
                <a:solidFill>
                  <a:schemeClr val="dk1"/>
                </a:solidFill>
                <a:latin typeface="Arial"/>
                <a:ea typeface="Arial"/>
                <a:cs typeface="Arial"/>
                <a:sym typeface="Arial"/>
              </a:rPr>
              <a:t>Βήματα για τη δημιουργία προϋπολογισμού</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0" i="0" sz="1600" u="none" cap="none" strike="noStrike">
              <a:solidFill>
                <a:schemeClr val="dk1"/>
              </a:solidFill>
              <a:latin typeface="Arial"/>
              <a:ea typeface="Arial"/>
              <a:cs typeface="Arial"/>
              <a:sym typeface="Arial"/>
            </a:endParaRPr>
          </a:p>
          <a:p>
            <a:pPr indent="-279400" lvl="0" marL="285750" marR="0" rtl="0" algn="just">
              <a:lnSpc>
                <a:spcPct val="100000"/>
              </a:lnSpc>
              <a:spcBef>
                <a:spcPts val="0"/>
              </a:spcBef>
              <a:spcAft>
                <a:spcPts val="0"/>
              </a:spcAft>
              <a:buClr>
                <a:srgbClr val="000000"/>
              </a:buClr>
              <a:buSzPts val="1600"/>
              <a:buFont typeface="Arial"/>
              <a:buChar char="•"/>
            </a:pPr>
            <a:r>
              <a:rPr b="1" i="0" lang="en-US" sz="1600" u="none" cap="none" strike="noStrike">
                <a:solidFill>
                  <a:schemeClr val="dk1"/>
                </a:solidFill>
                <a:latin typeface="Arial"/>
                <a:ea typeface="Arial"/>
                <a:cs typeface="Arial"/>
                <a:sym typeface="Arial"/>
              </a:rPr>
              <a:t>Προσδιορισμός πηγών εισοδήματος: </a:t>
            </a:r>
            <a:r>
              <a:rPr b="0" i="0" lang="en-US" sz="1600" u="none" cap="none" strike="noStrike">
                <a:solidFill>
                  <a:schemeClr val="dk1"/>
                </a:solidFill>
                <a:latin typeface="Arial"/>
                <a:ea typeface="Arial"/>
                <a:cs typeface="Arial"/>
                <a:sym typeface="Arial"/>
              </a:rPr>
              <a:t>Καταγράψτε όλους τους τρόπους με τους οποίους η επιχείρησή σας κερδίζει χρήματα, όπως οι πωλήσεις προϊόντων ή υπηρεσιών.</a:t>
            </a:r>
            <a:endParaRPr b="0" i="0" sz="1600" u="none" cap="none" strike="noStrike">
              <a:solidFill>
                <a:srgbClr val="000000"/>
              </a:solidFill>
              <a:latin typeface="Arial"/>
              <a:ea typeface="Arial"/>
              <a:cs typeface="Arial"/>
              <a:sym typeface="Arial"/>
            </a:endParaRPr>
          </a:p>
          <a:p>
            <a:pPr indent="-279400" lvl="0" marL="285750" marR="0" rtl="0" algn="just">
              <a:lnSpc>
                <a:spcPct val="100000"/>
              </a:lnSpc>
              <a:spcBef>
                <a:spcPts val="0"/>
              </a:spcBef>
              <a:spcAft>
                <a:spcPts val="0"/>
              </a:spcAft>
              <a:buClr>
                <a:srgbClr val="000000"/>
              </a:buClr>
              <a:buSzPts val="1600"/>
              <a:buFont typeface="Arial"/>
              <a:buChar char="•"/>
            </a:pPr>
            <a:r>
              <a:rPr b="1" i="0" lang="en-US" sz="1600" u="none" cap="none" strike="noStrike">
                <a:solidFill>
                  <a:schemeClr val="dk1"/>
                </a:solidFill>
                <a:latin typeface="Arial"/>
                <a:ea typeface="Arial"/>
                <a:cs typeface="Arial"/>
                <a:sym typeface="Arial"/>
              </a:rPr>
              <a:t>Καθορίστε τα έξοδα: </a:t>
            </a:r>
            <a:r>
              <a:rPr b="0" i="0" lang="en-US" sz="1600" u="none" cap="none" strike="noStrike">
                <a:solidFill>
                  <a:schemeClr val="dk1"/>
                </a:solidFill>
                <a:latin typeface="Arial"/>
                <a:ea typeface="Arial"/>
                <a:cs typeface="Arial"/>
                <a:sym typeface="Arial"/>
              </a:rPr>
              <a:t>Καταγράψτε όλα τα απαραίτητα έξοδα, όπως ενοίκιο, προμήθειες και μισθούς.</a:t>
            </a:r>
            <a:endParaRPr b="0" i="0" sz="1600" u="none" cap="none" strike="noStrike">
              <a:solidFill>
                <a:srgbClr val="000000"/>
              </a:solidFill>
              <a:latin typeface="Arial"/>
              <a:ea typeface="Arial"/>
              <a:cs typeface="Arial"/>
              <a:sym typeface="Arial"/>
            </a:endParaRPr>
          </a:p>
          <a:p>
            <a:pPr indent="-279400" lvl="0" marL="285750" marR="0" rtl="0" algn="just">
              <a:lnSpc>
                <a:spcPct val="100000"/>
              </a:lnSpc>
              <a:spcBef>
                <a:spcPts val="0"/>
              </a:spcBef>
              <a:spcAft>
                <a:spcPts val="0"/>
              </a:spcAft>
              <a:buClr>
                <a:srgbClr val="000000"/>
              </a:buClr>
              <a:buSzPts val="1600"/>
              <a:buFont typeface="Arial"/>
              <a:buChar char="•"/>
            </a:pPr>
            <a:r>
              <a:rPr b="1" i="0" lang="en-US" sz="1600" u="none" cap="none" strike="noStrike">
                <a:solidFill>
                  <a:schemeClr val="dk1"/>
                </a:solidFill>
                <a:latin typeface="Arial"/>
                <a:ea typeface="Arial"/>
                <a:cs typeface="Arial"/>
                <a:sym typeface="Arial"/>
              </a:rPr>
              <a:t>Κατανομή κονδυλίων: </a:t>
            </a:r>
            <a:r>
              <a:rPr b="0" i="0" lang="en-US" sz="1600" u="none" cap="none" strike="noStrike">
                <a:solidFill>
                  <a:schemeClr val="dk1"/>
                </a:solidFill>
                <a:latin typeface="Arial"/>
                <a:ea typeface="Arial"/>
                <a:cs typeface="Arial"/>
                <a:sym typeface="Arial"/>
              </a:rPr>
              <a:t>Διανέμετε τα χρήματα σε διάφορες επιχειρηματικές ανάγκες, όπως αγορές και μάρκετινγκ.</a:t>
            </a:r>
            <a:endParaRPr b="0" i="0" sz="1600" u="none" cap="none" strike="noStrike">
              <a:solidFill>
                <a:srgbClr val="000000"/>
              </a:solidFill>
              <a:latin typeface="Arial"/>
              <a:ea typeface="Arial"/>
              <a:cs typeface="Arial"/>
              <a:sym typeface="Arial"/>
            </a:endParaRPr>
          </a:p>
          <a:p>
            <a:pPr indent="-279400" lvl="0" marL="285750" marR="0" rtl="0" algn="just">
              <a:lnSpc>
                <a:spcPct val="100000"/>
              </a:lnSpc>
              <a:spcBef>
                <a:spcPts val="0"/>
              </a:spcBef>
              <a:spcAft>
                <a:spcPts val="0"/>
              </a:spcAft>
              <a:buClr>
                <a:srgbClr val="000000"/>
              </a:buClr>
              <a:buSzPts val="1600"/>
              <a:buFont typeface="Arial"/>
              <a:buChar char="•"/>
            </a:pPr>
            <a:r>
              <a:rPr b="1" i="0" lang="en-US" sz="1600" u="none" cap="none" strike="noStrike">
                <a:solidFill>
                  <a:schemeClr val="dk1"/>
                </a:solidFill>
                <a:latin typeface="Arial"/>
                <a:ea typeface="Arial"/>
                <a:cs typeface="Arial"/>
                <a:sym typeface="Arial"/>
              </a:rPr>
              <a:t>Παρακολούθηση δαπανών: </a:t>
            </a:r>
            <a:r>
              <a:rPr b="0" i="0" lang="en-US" sz="1600" u="none" cap="none" strike="noStrike">
                <a:solidFill>
                  <a:schemeClr val="dk1"/>
                </a:solidFill>
                <a:latin typeface="Arial"/>
                <a:ea typeface="Arial"/>
                <a:cs typeface="Arial"/>
                <a:sym typeface="Arial"/>
              </a:rPr>
              <a:t>Συγκρίνετε τακτικά τις πραγματικές δαπάνες με τον προϋπολογισμό σας και προσαρμόστε τις ανάλογα με τις ανάγκες για να αποφύγετε τις υπερβολικές δαπάνες.</a:t>
            </a:r>
            <a:endParaRPr b="0" i="0" sz="1600" u="none" cap="none" strike="noStrike">
              <a:solidFill>
                <a:schemeClr val="dk1"/>
              </a:solidFill>
              <a:latin typeface="Arial"/>
              <a:ea typeface="Arial"/>
              <a:cs typeface="Arial"/>
              <a:sym typeface="Arial"/>
            </a:endParaRPr>
          </a:p>
        </p:txBody>
      </p:sp>
      <p:sp>
        <p:nvSpPr>
          <p:cNvPr id="1052" name="Google Shape;1052;p123"/>
          <p:cNvSpPr txBox="1"/>
          <p:nvPr/>
        </p:nvSpPr>
        <p:spPr>
          <a:xfrm>
            <a:off x="611388" y="4653130"/>
            <a:ext cx="9068100" cy="2062500"/>
          </a:xfrm>
          <a:prstGeom prst="rect">
            <a:avLst/>
          </a:prstGeom>
          <a:noFill/>
          <a:ln>
            <a:noFill/>
          </a:ln>
        </p:spPr>
        <p:txBody>
          <a:bodyPr anchorCtr="0" anchor="t" bIns="45700" lIns="91425" spcFirstLastPara="1" rIns="91425" wrap="square" tIns="45700">
            <a:spAutoFit/>
          </a:bodyPr>
          <a:lstStyle/>
          <a:p>
            <a:pPr indent="-279400" lvl="0" marL="285750" marR="0" rtl="0" algn="l">
              <a:lnSpc>
                <a:spcPct val="100000"/>
              </a:lnSpc>
              <a:spcBef>
                <a:spcPts val="0"/>
              </a:spcBef>
              <a:spcAft>
                <a:spcPts val="0"/>
              </a:spcAft>
              <a:buClr>
                <a:srgbClr val="000000"/>
              </a:buClr>
              <a:buSzPts val="1600"/>
              <a:buFont typeface="Noto Sans Symbols"/>
              <a:buChar char="⮚"/>
            </a:pPr>
            <a:r>
              <a:rPr b="0" i="0" lang="en-US" sz="1600" u="none" cap="none" strike="noStrike">
                <a:solidFill>
                  <a:srgbClr val="000000"/>
                </a:solidFill>
                <a:latin typeface="Arial"/>
                <a:ea typeface="Arial"/>
                <a:cs typeface="Arial"/>
                <a:sym typeface="Arial"/>
              </a:rPr>
              <a:t>Πρόβλεψη πωλήσεων</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Η εκτίμηση των μελλοντικών πωλήσεων βοηθά στον προγραμματισμό της παραγωγής, στις οικονομικές ανάγκες και στον καθορισμό των στόχων πωλήσεων.</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279400" lvl="0" marL="285750" marR="0" rtl="0" algn="l">
              <a:lnSpc>
                <a:spcPct val="10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Κοιτάξτε προηγούμενες πωλήσεις: </a:t>
            </a:r>
            <a:r>
              <a:rPr b="0" i="0" lang="en-US" sz="1600" u="none" cap="none" strike="noStrike">
                <a:solidFill>
                  <a:srgbClr val="000000"/>
                </a:solidFill>
                <a:latin typeface="Arial"/>
                <a:ea typeface="Arial"/>
                <a:cs typeface="Arial"/>
                <a:sym typeface="Arial"/>
              </a:rPr>
              <a:t>Χρησιμοποιήστε ιστορικά δεδομένα για να προβλέψετε τις μελλοντικές πωλήσεις.</a:t>
            </a:r>
            <a:endParaRPr b="0" i="0" sz="1600" u="none" cap="none" strike="noStrike">
              <a:solidFill>
                <a:srgbClr val="000000"/>
              </a:solidFill>
              <a:latin typeface="Arial"/>
              <a:ea typeface="Arial"/>
              <a:cs typeface="Arial"/>
              <a:sym typeface="Arial"/>
            </a:endParaRPr>
          </a:p>
          <a:p>
            <a:pPr indent="-279400" lvl="0" marL="285750" marR="0" rtl="0" algn="l">
              <a:lnSpc>
                <a:spcPct val="10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Παρακολούθηση των τάσεων της αγοράς: </a:t>
            </a:r>
            <a:r>
              <a:rPr b="0" i="0" lang="en-US" sz="1600" u="none" cap="none" strike="noStrike">
                <a:solidFill>
                  <a:srgbClr val="000000"/>
                </a:solidFill>
                <a:latin typeface="Arial"/>
                <a:ea typeface="Arial"/>
                <a:cs typeface="Arial"/>
                <a:sym typeface="Arial"/>
              </a:rPr>
              <a:t>Παρατηρήστε τις οικονομικές τάσεις για να βελτιώσετε τις προβλέψεις των πωλήσεών σας.</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25"/>
          <p:cNvPicPr preferRelativeResize="0"/>
          <p:nvPr/>
        </p:nvPicPr>
        <p:blipFill rotWithShape="1">
          <a:blip r:embed="rId3">
            <a:alphaModFix/>
          </a:blip>
          <a:srcRect b="0" l="0" r="0" t="0"/>
          <a:stretch/>
        </p:blipFill>
        <p:spPr>
          <a:xfrm>
            <a:off x="0" y="-1"/>
            <a:ext cx="10688973" cy="7559675"/>
          </a:xfrm>
          <a:prstGeom prst="rect">
            <a:avLst/>
          </a:prstGeom>
          <a:noFill/>
          <a:ln>
            <a:noFill/>
          </a:ln>
        </p:spPr>
      </p:pic>
      <p:sp>
        <p:nvSpPr>
          <p:cNvPr id="179" name="Google Shape;179;p25"/>
          <p:cNvSpPr txBox="1"/>
          <p:nvPr/>
        </p:nvSpPr>
        <p:spPr>
          <a:xfrm>
            <a:off x="1361047" y="1217742"/>
            <a:ext cx="877435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Σημασία της ανάλυσης τάσεων</a:t>
            </a:r>
            <a:endParaRPr b="0" i="0" sz="1400" u="none" cap="none" strike="noStrike">
              <a:solidFill>
                <a:schemeClr val="dk1"/>
              </a:solidFill>
              <a:latin typeface="Arial"/>
              <a:ea typeface="Arial"/>
              <a:cs typeface="Arial"/>
              <a:sym typeface="Arial"/>
            </a:endParaRPr>
          </a:p>
        </p:txBody>
      </p:sp>
      <p:sp>
        <p:nvSpPr>
          <p:cNvPr id="180" name="Google Shape;180;p25"/>
          <p:cNvSpPr txBox="1"/>
          <p:nvPr/>
        </p:nvSpPr>
        <p:spPr>
          <a:xfrm>
            <a:off x="1361047" y="2029812"/>
            <a:ext cx="7969800" cy="14775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Η τακτική ανάλυση των τάσεων παρέχει ανταγωνιστικό πλεονέκτημα, διατηρώντας τις επιχειρήσεις μπροστά από τις εξελίξεις. Η κατανόηση της δυναμικής της αγοράς βοηθά στην πρόβλεψη των κινήσεων των ανταγωνιστών και στην προετοιμασία στρατηγικών αντιδράσεων.</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1F1F1F"/>
              </a:solidFill>
              <a:latin typeface="Arial"/>
              <a:ea typeface="Arial"/>
              <a:cs typeface="Arial"/>
              <a:sym typeface="Arial"/>
            </a:endParaRPr>
          </a:p>
          <a:p>
            <a:pPr indent="-228600" lvl="0" marL="342900" marR="0" rtl="0" algn="l">
              <a:lnSpc>
                <a:spcPct val="100000"/>
              </a:lnSpc>
              <a:spcBef>
                <a:spcPts val="0"/>
              </a:spcBef>
              <a:spcAft>
                <a:spcPts val="0"/>
              </a:spcAft>
              <a:buClr>
                <a:schemeClr val="dk1"/>
              </a:buClr>
              <a:buSzPts val="1800"/>
              <a:buFont typeface="Calibri"/>
              <a:buNone/>
            </a:pPr>
            <a:r>
              <a:t/>
            </a:r>
            <a:endParaRPr b="1" i="0" sz="1800" u="none" cap="none" strike="noStrike">
              <a:solidFill>
                <a:srgbClr val="1F1F1F"/>
              </a:solidFill>
              <a:latin typeface="Arial"/>
              <a:ea typeface="Arial"/>
              <a:cs typeface="Arial"/>
              <a:sym typeface="Arial"/>
            </a:endParaRPr>
          </a:p>
        </p:txBody>
      </p:sp>
      <p:sp>
        <p:nvSpPr>
          <p:cNvPr id="181" name="Google Shape;181;p25"/>
          <p:cNvSpPr txBox="1"/>
          <p:nvPr/>
        </p:nvSpPr>
        <p:spPr>
          <a:xfrm>
            <a:off x="5345906" y="3578412"/>
            <a:ext cx="3984900" cy="2308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Ο εντοπισμός των τεχνολογικών εξελίξεων είναι απαραίτητος για την καινοτομία και την προσαρμογή στις μεταβαλλόμενες προτιμήσεις των καταναλωτών. Οι επιχειρήσεις που παρακολουθούν τις αναδυόμενες τεχνολογίες είναι σε καλύτερη θέση να τις ενσωματώσουν στις λειτουργίες και τις προσφορές τους.</a:t>
            </a:r>
            <a:endParaRPr b="0" i="0" sz="1400" u="none" cap="none" strike="noStrike">
              <a:solidFill>
                <a:schemeClr val="dk1"/>
              </a:solidFill>
              <a:latin typeface="Arial"/>
              <a:ea typeface="Arial"/>
              <a:cs typeface="Arial"/>
              <a:sym typeface="Arial"/>
            </a:endParaRPr>
          </a:p>
        </p:txBody>
      </p:sp>
      <p:pic>
        <p:nvPicPr>
          <p:cNvPr id="182" name="Google Shape;182;p25"/>
          <p:cNvPicPr preferRelativeResize="0"/>
          <p:nvPr/>
        </p:nvPicPr>
        <p:blipFill rotWithShape="1">
          <a:blip r:embed="rId4">
            <a:alphaModFix/>
          </a:blip>
          <a:srcRect b="0" l="0" r="0" t="0"/>
          <a:stretch/>
        </p:blipFill>
        <p:spPr>
          <a:xfrm>
            <a:off x="1361047" y="4052535"/>
            <a:ext cx="2879299" cy="1708852"/>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pic>
        <p:nvPicPr>
          <p:cNvPr id="1057" name="Google Shape;1057;p124"/>
          <p:cNvPicPr preferRelativeResize="0"/>
          <p:nvPr/>
        </p:nvPicPr>
        <p:blipFill rotWithShape="1">
          <a:blip r:embed="rId3">
            <a:alphaModFix/>
          </a:blip>
          <a:srcRect b="0" l="0" r="0" t="0"/>
          <a:stretch/>
        </p:blipFill>
        <p:spPr>
          <a:xfrm>
            <a:off x="2838" y="-2"/>
            <a:ext cx="10688975" cy="7559673"/>
          </a:xfrm>
          <a:prstGeom prst="rect">
            <a:avLst/>
          </a:prstGeom>
          <a:noFill/>
          <a:ln>
            <a:noFill/>
          </a:ln>
        </p:spPr>
      </p:pic>
      <p:sp>
        <p:nvSpPr>
          <p:cNvPr id="1058" name="Google Shape;1058;p124"/>
          <p:cNvSpPr txBox="1"/>
          <p:nvPr/>
        </p:nvSpPr>
        <p:spPr>
          <a:xfrm>
            <a:off x="700505" y="2164027"/>
            <a:ext cx="4724700" cy="33093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700"/>
              <a:buFont typeface="Arial"/>
              <a:buNone/>
            </a:pPr>
            <a:r>
              <a:t/>
            </a:r>
            <a:endParaRPr b="1" i="0" sz="1700" u="none" cap="none" strike="noStrike">
              <a:solidFill>
                <a:schemeClr val="dk1"/>
              </a:solidFill>
              <a:latin typeface="Arial"/>
              <a:ea typeface="Arial"/>
              <a:cs typeface="Arial"/>
              <a:sym typeface="Arial"/>
            </a:endParaRPr>
          </a:p>
          <a:p>
            <a:pPr indent="-279400" lvl="0" marL="285750" marR="0" rtl="0" algn="just">
              <a:lnSpc>
                <a:spcPct val="100000"/>
              </a:lnSpc>
              <a:spcBef>
                <a:spcPts val="0"/>
              </a:spcBef>
              <a:spcAft>
                <a:spcPts val="0"/>
              </a:spcAft>
              <a:buClr>
                <a:srgbClr val="000000"/>
              </a:buClr>
              <a:buSzPts val="1600"/>
              <a:buFont typeface="Noto Sans Symbols"/>
              <a:buChar char="⮚"/>
            </a:pPr>
            <a:r>
              <a:rPr b="1" i="0" lang="en-US" sz="1600" u="none" cap="none" strike="noStrike">
                <a:solidFill>
                  <a:schemeClr val="dk1"/>
                </a:solidFill>
                <a:latin typeface="Arial"/>
                <a:ea typeface="Arial"/>
                <a:cs typeface="Arial"/>
                <a:sym typeface="Arial"/>
              </a:rPr>
              <a:t>Οικονομικός προγραμματισμός</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0" i="0" lang="en-US" sz="1600" u="none" cap="none" strike="noStrike">
                <a:solidFill>
                  <a:schemeClr val="dk1"/>
                </a:solidFill>
                <a:latin typeface="Arial"/>
                <a:ea typeface="Arial"/>
                <a:cs typeface="Arial"/>
                <a:sym typeface="Arial"/>
              </a:rPr>
              <a:t>Η προετοιμασία των οικονομικών της επιχείρησής σας για το μέλλον περιλαμβάνει</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1" i="0" sz="1600" u="none" cap="none" strike="noStrike">
              <a:solidFill>
                <a:schemeClr val="dk1"/>
              </a:solidFill>
              <a:latin typeface="Arial"/>
              <a:ea typeface="Arial"/>
              <a:cs typeface="Arial"/>
              <a:sym typeface="Arial"/>
            </a:endParaRPr>
          </a:p>
          <a:p>
            <a:pPr indent="-279400" lvl="0" marL="285750" marR="0" rtl="0" algn="just">
              <a:lnSpc>
                <a:spcPct val="100000"/>
              </a:lnSpc>
              <a:spcBef>
                <a:spcPts val="0"/>
              </a:spcBef>
              <a:spcAft>
                <a:spcPts val="0"/>
              </a:spcAft>
              <a:buClr>
                <a:srgbClr val="000000"/>
              </a:buClr>
              <a:buSzPts val="1600"/>
              <a:buFont typeface="Arial"/>
              <a:buChar char="•"/>
            </a:pPr>
            <a:r>
              <a:rPr b="1" i="0" lang="en-US" sz="1600" u="none" cap="none" strike="noStrike">
                <a:solidFill>
                  <a:schemeClr val="dk1"/>
                </a:solidFill>
                <a:latin typeface="Arial"/>
                <a:ea typeface="Arial"/>
                <a:cs typeface="Arial"/>
                <a:sym typeface="Arial"/>
              </a:rPr>
              <a:t>Διαχείριση ταμειακών ροών: </a:t>
            </a:r>
            <a:r>
              <a:rPr b="0" i="0" lang="en-US" sz="1600" u="none" cap="none" strike="noStrike">
                <a:solidFill>
                  <a:schemeClr val="dk1"/>
                </a:solidFill>
                <a:latin typeface="Arial"/>
                <a:ea typeface="Arial"/>
                <a:cs typeface="Arial"/>
                <a:sym typeface="Arial"/>
              </a:rPr>
              <a:t>Εξασφάλιση επαρκών κεφαλαίων για τις λειτουργίες.</a:t>
            </a:r>
            <a:endParaRPr b="0" i="0" sz="1600" u="none" cap="none" strike="noStrike">
              <a:solidFill>
                <a:srgbClr val="000000"/>
              </a:solidFill>
              <a:latin typeface="Arial"/>
              <a:ea typeface="Arial"/>
              <a:cs typeface="Arial"/>
              <a:sym typeface="Arial"/>
            </a:endParaRPr>
          </a:p>
          <a:p>
            <a:pPr indent="-279400" lvl="0" marL="285750" marR="0" rtl="0" algn="just">
              <a:lnSpc>
                <a:spcPct val="100000"/>
              </a:lnSpc>
              <a:spcBef>
                <a:spcPts val="0"/>
              </a:spcBef>
              <a:spcAft>
                <a:spcPts val="0"/>
              </a:spcAft>
              <a:buClr>
                <a:srgbClr val="000000"/>
              </a:buClr>
              <a:buSzPts val="1600"/>
              <a:buFont typeface="Arial"/>
              <a:buChar char="•"/>
            </a:pPr>
            <a:r>
              <a:rPr b="1" i="0" lang="en-US" sz="1600" u="none" cap="none" strike="noStrike">
                <a:solidFill>
                  <a:schemeClr val="dk1"/>
                </a:solidFill>
                <a:latin typeface="Arial"/>
                <a:ea typeface="Arial"/>
                <a:cs typeface="Arial"/>
                <a:sym typeface="Arial"/>
              </a:rPr>
              <a:t>Σχεδιασμός επενδύσεων: </a:t>
            </a:r>
            <a:r>
              <a:rPr b="0" i="0" lang="en-US" sz="1600" u="none" cap="none" strike="noStrike">
                <a:solidFill>
                  <a:schemeClr val="dk1"/>
                </a:solidFill>
                <a:latin typeface="Arial"/>
                <a:ea typeface="Arial"/>
                <a:cs typeface="Arial"/>
                <a:sym typeface="Arial"/>
              </a:rPr>
              <a:t>Επιλογή επενδύσεων για την ανάπτυξη της επιχείρησής σας.</a:t>
            </a:r>
            <a:endParaRPr b="0" i="0" sz="1600" u="none" cap="none" strike="noStrike">
              <a:solidFill>
                <a:srgbClr val="000000"/>
              </a:solidFill>
              <a:latin typeface="Arial"/>
              <a:ea typeface="Arial"/>
              <a:cs typeface="Arial"/>
              <a:sym typeface="Arial"/>
            </a:endParaRPr>
          </a:p>
          <a:p>
            <a:pPr indent="-279400" lvl="0" marL="285750" marR="0" rtl="0" algn="just">
              <a:lnSpc>
                <a:spcPct val="100000"/>
              </a:lnSpc>
              <a:spcBef>
                <a:spcPts val="0"/>
              </a:spcBef>
              <a:spcAft>
                <a:spcPts val="0"/>
              </a:spcAft>
              <a:buClr>
                <a:srgbClr val="000000"/>
              </a:buClr>
              <a:buSzPts val="1600"/>
              <a:buFont typeface="Arial"/>
              <a:buChar char="•"/>
            </a:pPr>
            <a:r>
              <a:rPr b="1" i="0" lang="en-US" sz="1600" u="none" cap="none" strike="noStrike">
                <a:solidFill>
                  <a:schemeClr val="dk1"/>
                </a:solidFill>
                <a:latin typeface="Arial"/>
                <a:ea typeface="Arial"/>
                <a:cs typeface="Arial"/>
                <a:sym typeface="Arial"/>
              </a:rPr>
              <a:t>Διαχείριση κινδύνων: </a:t>
            </a:r>
            <a:r>
              <a:rPr b="0" i="0" lang="en-US" sz="1600" u="none" cap="none" strike="noStrike">
                <a:solidFill>
                  <a:schemeClr val="dk1"/>
                </a:solidFill>
                <a:latin typeface="Arial"/>
                <a:ea typeface="Arial"/>
                <a:cs typeface="Arial"/>
                <a:sym typeface="Arial"/>
              </a:rPr>
              <a:t>Εντοπισμός πιθανών οικονομικών κινδύνων και προετοιμασία στρατηγικών για τον μετριασμό τους.</a:t>
            </a:r>
            <a:endParaRPr b="0" i="0" sz="1600" u="none" cap="none" strike="noStrike">
              <a:solidFill>
                <a:schemeClr val="dk1"/>
              </a:solidFill>
              <a:latin typeface="Arial"/>
              <a:ea typeface="Arial"/>
              <a:cs typeface="Arial"/>
              <a:sym typeface="Arial"/>
            </a:endParaRPr>
          </a:p>
        </p:txBody>
      </p:sp>
      <p:pic>
        <p:nvPicPr>
          <p:cNvPr id="1059" name="Google Shape;1059;p124"/>
          <p:cNvPicPr preferRelativeResize="0"/>
          <p:nvPr/>
        </p:nvPicPr>
        <p:blipFill rotWithShape="1">
          <a:blip r:embed="rId4">
            <a:alphaModFix/>
          </a:blip>
          <a:srcRect b="0" l="0" r="0" t="0"/>
          <a:stretch/>
        </p:blipFill>
        <p:spPr>
          <a:xfrm>
            <a:off x="5815353" y="2241548"/>
            <a:ext cx="4365525" cy="307657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pic>
        <p:nvPicPr>
          <p:cNvPr id="1064" name="Google Shape;1064;p125"/>
          <p:cNvPicPr preferRelativeResize="0"/>
          <p:nvPr/>
        </p:nvPicPr>
        <p:blipFill rotWithShape="1">
          <a:blip r:embed="rId3">
            <a:alphaModFix/>
          </a:blip>
          <a:srcRect b="0" l="0" r="0" t="0"/>
          <a:stretch/>
        </p:blipFill>
        <p:spPr>
          <a:xfrm>
            <a:off x="2838" y="0"/>
            <a:ext cx="10688975" cy="7559673"/>
          </a:xfrm>
          <a:prstGeom prst="rect">
            <a:avLst/>
          </a:prstGeom>
          <a:noFill/>
          <a:ln>
            <a:noFill/>
          </a:ln>
        </p:spPr>
      </p:pic>
      <p:sp>
        <p:nvSpPr>
          <p:cNvPr id="1065" name="Google Shape;1065;p125"/>
          <p:cNvSpPr txBox="1"/>
          <p:nvPr/>
        </p:nvSpPr>
        <p:spPr>
          <a:xfrm>
            <a:off x="718501" y="585121"/>
            <a:ext cx="8637300" cy="329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600" u="none" cap="none" strike="noStrike">
                <a:solidFill>
                  <a:schemeClr val="dk1"/>
                </a:solidFill>
                <a:latin typeface="Arial"/>
                <a:ea typeface="Arial"/>
                <a:cs typeface="Arial"/>
                <a:sym typeface="Arial"/>
              </a:rPr>
              <a:t>Διαχείριση ταμειακών ροών</a:t>
            </a:r>
            <a:endParaRPr b="1"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600" u="none" cap="none" strike="noStrike">
                <a:solidFill>
                  <a:schemeClr val="dk1"/>
                </a:solidFill>
                <a:latin typeface="Arial"/>
                <a:ea typeface="Arial"/>
                <a:cs typeface="Arial"/>
                <a:sym typeface="Arial"/>
              </a:rPr>
              <a:t>Η διαχείριση των ταμειακών ροών έχει να κάνει με τη διασφάλιση ότι η επιχείρησή σας έχει πάντα αρκετά χρήματα για να συνεχίσει να λειτουργεί.</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600" u="none" cap="none" strike="noStrike">
              <a:solidFill>
                <a:schemeClr val="dk1"/>
              </a:solidFill>
              <a:latin typeface="Arial"/>
              <a:ea typeface="Arial"/>
              <a:cs typeface="Arial"/>
              <a:sym typeface="Arial"/>
            </a:endParaRPr>
          </a:p>
          <a:p>
            <a:pPr indent="-279400" lvl="0" marL="285750" marR="0" rtl="0" algn="just">
              <a:lnSpc>
                <a:spcPct val="100000"/>
              </a:lnSpc>
              <a:spcBef>
                <a:spcPts val="0"/>
              </a:spcBef>
              <a:spcAft>
                <a:spcPts val="0"/>
              </a:spcAft>
              <a:buClr>
                <a:srgbClr val="000000"/>
              </a:buClr>
              <a:buSzPts val="1600"/>
              <a:buFont typeface="Noto Sans Symbols"/>
              <a:buChar char="⮚"/>
            </a:pPr>
            <a:r>
              <a:rPr b="1" i="0" lang="en-US" sz="1600" u="none" cap="none" strike="noStrike">
                <a:solidFill>
                  <a:schemeClr val="dk1"/>
                </a:solidFill>
                <a:latin typeface="Arial"/>
                <a:ea typeface="Arial"/>
                <a:cs typeface="Arial"/>
                <a:sym typeface="Arial"/>
              </a:rPr>
              <a:t>Τι είναι η ταμειακή ροή; </a:t>
            </a:r>
            <a:endParaRPr b="1" i="0" sz="16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0" i="0" lang="en-US" sz="1600" u="none" cap="none" strike="noStrike">
                <a:solidFill>
                  <a:schemeClr val="dk1"/>
                </a:solidFill>
                <a:latin typeface="Arial"/>
                <a:ea typeface="Arial"/>
                <a:cs typeface="Arial"/>
                <a:sym typeface="Arial"/>
              </a:rPr>
              <a:t>Η ταμειακή ροή είναι τα χρήματα που εισέρχονται και εξέρχονται από την επιχείρησή σας. Είναι σαν τον παλμό της καρδιάς της επιχείρησής σας, που κρατάει τα πάντα σε λειτουργία.</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0" i="0" sz="16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0" i="0" lang="en-US" sz="1600" u="none" cap="none" strike="noStrike">
                <a:solidFill>
                  <a:schemeClr val="dk1"/>
                </a:solidFill>
                <a:latin typeface="Arial"/>
                <a:ea typeface="Arial"/>
                <a:cs typeface="Arial"/>
                <a:sym typeface="Arial"/>
              </a:rPr>
              <a:t>Γιατί η διαχείριση των ταμειακών ροών είναι σημαντική</a:t>
            </a:r>
            <a:endParaRPr b="0" i="0" sz="1600" u="none" cap="none" strike="noStrike">
              <a:solidFill>
                <a:schemeClr val="dk1"/>
              </a:solidFill>
              <a:latin typeface="Arial"/>
              <a:ea typeface="Arial"/>
              <a:cs typeface="Arial"/>
              <a:sym typeface="Arial"/>
            </a:endParaRPr>
          </a:p>
          <a:p>
            <a:pPr indent="-279400" lvl="0" marL="285750" marR="0" rtl="0" algn="just">
              <a:lnSpc>
                <a:spcPct val="100000"/>
              </a:lnSpc>
              <a:spcBef>
                <a:spcPts val="0"/>
              </a:spcBef>
              <a:spcAft>
                <a:spcPts val="0"/>
              </a:spcAft>
              <a:buClr>
                <a:srgbClr val="000000"/>
              </a:buClr>
              <a:buSzPts val="1600"/>
              <a:buFont typeface="Arial"/>
              <a:buChar char="•"/>
            </a:pPr>
            <a:r>
              <a:rPr b="1" i="0" lang="en-US" sz="1600" u="none" cap="none" strike="noStrike">
                <a:solidFill>
                  <a:schemeClr val="dk1"/>
                </a:solidFill>
                <a:latin typeface="Arial"/>
                <a:ea typeface="Arial"/>
                <a:cs typeface="Arial"/>
                <a:sym typeface="Arial"/>
              </a:rPr>
              <a:t>Διατηρεί την επιχείρησή σας ζωντανή: </a:t>
            </a:r>
            <a:r>
              <a:rPr b="0" i="0" lang="en-US" sz="1600" u="none" cap="none" strike="noStrike">
                <a:solidFill>
                  <a:schemeClr val="dk1"/>
                </a:solidFill>
                <a:latin typeface="Arial"/>
                <a:ea typeface="Arial"/>
                <a:cs typeface="Arial"/>
                <a:sym typeface="Arial"/>
              </a:rPr>
              <a:t>Η καλή διαχείριση των ταμειακών ροών διασφαλίζει ότι η επιχείρησή σας έχει αρκετά χρήματα για να λειτουργήσει.</a:t>
            </a:r>
            <a:endParaRPr b="0" i="0" sz="1600" u="none" cap="none" strike="noStrike">
              <a:solidFill>
                <a:srgbClr val="000000"/>
              </a:solidFill>
              <a:latin typeface="Arial"/>
              <a:ea typeface="Arial"/>
              <a:cs typeface="Arial"/>
              <a:sym typeface="Arial"/>
            </a:endParaRPr>
          </a:p>
          <a:p>
            <a:pPr indent="-279400" lvl="0" marL="285750" marR="0" rtl="0" algn="just">
              <a:lnSpc>
                <a:spcPct val="100000"/>
              </a:lnSpc>
              <a:spcBef>
                <a:spcPts val="0"/>
              </a:spcBef>
              <a:spcAft>
                <a:spcPts val="0"/>
              </a:spcAft>
              <a:buClr>
                <a:srgbClr val="000000"/>
              </a:buClr>
              <a:buSzPts val="1600"/>
              <a:buFont typeface="Arial"/>
              <a:buChar char="•"/>
            </a:pPr>
            <a:r>
              <a:rPr b="1" i="0" lang="en-US" sz="1600" u="none" cap="none" strike="noStrike">
                <a:solidFill>
                  <a:schemeClr val="dk1"/>
                </a:solidFill>
                <a:latin typeface="Arial"/>
                <a:ea typeface="Arial"/>
                <a:cs typeface="Arial"/>
                <a:sym typeface="Arial"/>
              </a:rPr>
              <a:t>Αποφύγετε τα οικονομικά προβλήματα: </a:t>
            </a:r>
            <a:r>
              <a:rPr b="0" i="0" lang="en-US" sz="1600" u="none" cap="none" strike="noStrike">
                <a:solidFill>
                  <a:schemeClr val="dk1"/>
                </a:solidFill>
                <a:latin typeface="Arial"/>
                <a:ea typeface="Arial"/>
                <a:cs typeface="Arial"/>
                <a:sym typeface="Arial"/>
              </a:rPr>
              <a:t>Σας βοηθά να μην ξεμείνετε από χρήματα απροσδόκητα.</a:t>
            </a:r>
            <a:endParaRPr b="0" i="0" sz="1600" u="none" cap="none" strike="noStrike">
              <a:solidFill>
                <a:schemeClr val="dk1"/>
              </a:solidFill>
              <a:latin typeface="Arial"/>
              <a:ea typeface="Arial"/>
              <a:cs typeface="Arial"/>
              <a:sym typeface="Arial"/>
            </a:endParaRPr>
          </a:p>
        </p:txBody>
      </p:sp>
      <p:sp>
        <p:nvSpPr>
          <p:cNvPr id="1066" name="Google Shape;1066;p125"/>
          <p:cNvSpPr txBox="1"/>
          <p:nvPr/>
        </p:nvSpPr>
        <p:spPr>
          <a:xfrm>
            <a:off x="820921" y="3816735"/>
            <a:ext cx="9050100" cy="3063000"/>
          </a:xfrm>
          <a:prstGeom prst="rect">
            <a:avLst/>
          </a:prstGeom>
          <a:noFill/>
          <a:ln>
            <a:noFill/>
          </a:ln>
        </p:spPr>
        <p:txBody>
          <a:bodyPr anchorCtr="0" anchor="t" bIns="45700" lIns="91425" spcFirstLastPara="1" rIns="91425" wrap="square" tIns="45700">
            <a:spAutoFit/>
          </a:bodyPr>
          <a:lstStyle/>
          <a:p>
            <a:pPr indent="-279400" lvl="0" marL="285750" marR="0" rtl="0" algn="l">
              <a:lnSpc>
                <a:spcPct val="100000"/>
              </a:lnSpc>
              <a:spcBef>
                <a:spcPts val="0"/>
              </a:spcBef>
              <a:spcAft>
                <a:spcPts val="0"/>
              </a:spcAft>
              <a:buClr>
                <a:srgbClr val="000000"/>
              </a:buClr>
              <a:buSzPts val="1600"/>
              <a:buFont typeface="Noto Sans Symbols"/>
              <a:buChar char="⮚"/>
            </a:pPr>
            <a:r>
              <a:rPr b="1" i="0" lang="en-US" sz="1600" u="none" cap="none" strike="noStrike">
                <a:solidFill>
                  <a:schemeClr val="dk1"/>
                </a:solidFill>
                <a:latin typeface="Arial"/>
                <a:ea typeface="Arial"/>
                <a:cs typeface="Arial"/>
                <a:sym typeface="Arial"/>
              </a:rPr>
              <a:t>Απλές στρατηγικές για υγιή ταμειακή ροή</a:t>
            </a:r>
            <a:endParaRPr b="0" i="0" sz="1600" u="none" cap="none" strike="noStrike">
              <a:solidFill>
                <a:srgbClr val="000000"/>
              </a:solidFill>
              <a:latin typeface="Arial"/>
              <a:ea typeface="Arial"/>
              <a:cs typeface="Arial"/>
              <a:sym typeface="Arial"/>
            </a:endParaRPr>
          </a:p>
          <a:p>
            <a:pPr indent="-298450" lvl="0" marL="425450" marR="0" rtl="0" algn="just">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Παρακολουθήστε τα χρήματα που εισέρχονται και εξέρχονται: </a:t>
            </a:r>
            <a:r>
              <a:rPr b="0" i="0" lang="en-US" sz="1600" u="none" cap="none" strike="noStrike">
                <a:solidFill>
                  <a:schemeClr val="dk1"/>
                </a:solidFill>
                <a:latin typeface="Arial"/>
                <a:ea typeface="Arial"/>
                <a:cs typeface="Arial"/>
                <a:sym typeface="Arial"/>
              </a:rPr>
              <a:t>Γνωρίζετε πότε πληρώνεστε και πότε πρέπει να πληρώσετε λογαριασμούς.</a:t>
            </a:r>
            <a:endParaRPr b="0" i="0" sz="1600" u="none" cap="none" strike="noStrike">
              <a:solidFill>
                <a:srgbClr val="000000"/>
              </a:solidFill>
              <a:latin typeface="Arial"/>
              <a:ea typeface="Arial"/>
              <a:cs typeface="Arial"/>
              <a:sym typeface="Arial"/>
            </a:endParaRPr>
          </a:p>
          <a:p>
            <a:pPr indent="-298450" lvl="0" marL="425450" marR="0" rtl="0" algn="just">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Επιτάχυνση των εισερχόμενων πληρωμών: </a:t>
            </a:r>
            <a:r>
              <a:rPr b="0" i="0" lang="en-US" sz="1600" u="none" cap="none" strike="noStrike">
                <a:solidFill>
                  <a:schemeClr val="dk1"/>
                </a:solidFill>
                <a:latin typeface="Arial"/>
                <a:ea typeface="Arial"/>
                <a:cs typeface="Arial"/>
                <a:sym typeface="Arial"/>
              </a:rPr>
              <a:t>Προσπαθήστε να κάνετε τους πελάτες να σας πληρώνουν πιο γρήγορα. </a:t>
            </a:r>
            <a:endParaRPr b="0" i="0" sz="1600" u="none" cap="none" strike="noStrike">
              <a:solidFill>
                <a:srgbClr val="000000"/>
              </a:solidFill>
              <a:latin typeface="Arial"/>
              <a:ea typeface="Arial"/>
              <a:cs typeface="Arial"/>
              <a:sym typeface="Arial"/>
            </a:endParaRPr>
          </a:p>
          <a:p>
            <a:pPr indent="-298450" lvl="0" marL="425450" marR="0" rtl="0" algn="just">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Καθυστερήστε τις εξερχόμενες πληρωμές με σύνεση: </a:t>
            </a:r>
            <a:r>
              <a:rPr b="0" i="0" lang="en-US" sz="1600" u="none" cap="none" strike="noStrike">
                <a:solidFill>
                  <a:schemeClr val="dk1"/>
                </a:solidFill>
                <a:latin typeface="Arial"/>
                <a:ea typeface="Arial"/>
                <a:cs typeface="Arial"/>
                <a:sym typeface="Arial"/>
              </a:rPr>
              <a:t>Πληρώστε τους λογαριασμούς σας εγκαίρως, αλλά χρησιμοποιήστε ολόκληρη την περίοδο πληρωμής, αν χρειαστεί.</a:t>
            </a:r>
            <a:endParaRPr b="0" i="0" sz="1600" u="none" cap="none" strike="noStrike">
              <a:solidFill>
                <a:srgbClr val="000000"/>
              </a:solidFill>
              <a:latin typeface="Arial"/>
              <a:ea typeface="Arial"/>
              <a:cs typeface="Arial"/>
              <a:sym typeface="Arial"/>
            </a:endParaRPr>
          </a:p>
          <a:p>
            <a:pPr indent="-298450" lvl="0" marL="425450" marR="0" rtl="0" algn="just">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Προγραμματίστε μεγάλα έξοδα: </a:t>
            </a:r>
            <a:r>
              <a:rPr b="0" i="0" lang="en-US" sz="1600" u="none" cap="none" strike="noStrike">
                <a:solidFill>
                  <a:schemeClr val="dk1"/>
                </a:solidFill>
                <a:latin typeface="Arial"/>
                <a:ea typeface="Arial"/>
                <a:cs typeface="Arial"/>
                <a:sym typeface="Arial"/>
              </a:rPr>
              <a:t>Αποθηκεύστε τακτικά λίγα χρήματα για να προετοιμαστείτε για μεγάλες δαπάνες ή για περιόδους χαμηλής επιχειρηματικής δραστηριότητας.</a:t>
            </a:r>
            <a:endParaRPr b="0" i="0" sz="1600" u="none" cap="none" strike="noStrike">
              <a:solidFill>
                <a:srgbClr val="000000"/>
              </a:solidFill>
              <a:latin typeface="Arial"/>
              <a:ea typeface="Arial"/>
              <a:cs typeface="Arial"/>
              <a:sym typeface="Arial"/>
            </a:endParaRPr>
          </a:p>
          <a:p>
            <a:pPr indent="-298450" lvl="0" marL="425450" marR="0" rtl="0" algn="just">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Ελέγχετε τακτικά τις ταμειακές σας ροές: </a:t>
            </a:r>
            <a:r>
              <a:rPr b="0" i="0" lang="en-US" sz="1600" u="none" cap="none" strike="noStrike">
                <a:solidFill>
                  <a:schemeClr val="dk1"/>
                </a:solidFill>
                <a:latin typeface="Arial"/>
                <a:ea typeface="Arial"/>
                <a:cs typeface="Arial"/>
                <a:sym typeface="Arial"/>
              </a:rPr>
              <a:t>Ελέγχετε συχνά τις ταμειακές σας ροές για να αποφύγετε εκπλήξεις.</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pic>
        <p:nvPicPr>
          <p:cNvPr id="1071" name="Google Shape;1071;p126"/>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072" name="Google Shape;1072;p126"/>
          <p:cNvSpPr txBox="1"/>
          <p:nvPr/>
        </p:nvSpPr>
        <p:spPr>
          <a:xfrm>
            <a:off x="899555" y="1106716"/>
            <a:ext cx="6627600" cy="140034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Η διαχείριση των χρηματοοικονομικών κινδύνων </a:t>
            </a:r>
            <a:r>
              <a:rPr b="0" i="0" lang="en-US" sz="1700" u="none" cap="none" strike="noStrike">
                <a:solidFill>
                  <a:schemeClr val="dk1"/>
                </a:solidFill>
                <a:latin typeface="Arial"/>
                <a:ea typeface="Arial"/>
                <a:cs typeface="Arial"/>
                <a:sym typeface="Arial"/>
              </a:rPr>
              <a:t>είναι ζωτικής σημασίας για κάθε επιτυχημένη επιχείρηση, ιδίως για τους νέους επιχειρηματίες. Περιλαμβάνει τον εντοπισμό, την ανάλυση και τον μετριασμό των κινδύνων που θα μπορούσαν να επηρεάσουν την οικονομική υγεία μιας επιχείρησης, την προστασία του κεφαλαίου και των κερδών της για τη διατήρηση σταθερών ταμειακών ροών και τη διασφάλιση της μακροπρόθεσμης βιωσιμότητας.</a:t>
            </a:r>
            <a:endParaRPr b="0" i="0" sz="1700" u="none" cap="none" strike="noStrike">
              <a:solidFill>
                <a:schemeClr val="dk1"/>
              </a:solidFill>
              <a:latin typeface="Arial"/>
              <a:ea typeface="Arial"/>
              <a:cs typeface="Arial"/>
              <a:sym typeface="Arial"/>
            </a:endParaRPr>
          </a:p>
        </p:txBody>
      </p:sp>
      <p:pic>
        <p:nvPicPr>
          <p:cNvPr id="1073" name="Google Shape;1073;p126"/>
          <p:cNvPicPr preferRelativeResize="0"/>
          <p:nvPr/>
        </p:nvPicPr>
        <p:blipFill rotWithShape="1">
          <a:blip r:embed="rId4">
            <a:alphaModFix/>
          </a:blip>
          <a:srcRect b="0" l="0" r="0" t="0"/>
          <a:stretch/>
        </p:blipFill>
        <p:spPr>
          <a:xfrm>
            <a:off x="899555" y="2776672"/>
            <a:ext cx="2298675" cy="2298675"/>
          </a:xfrm>
          <a:prstGeom prst="rect">
            <a:avLst/>
          </a:prstGeom>
          <a:noFill/>
          <a:ln>
            <a:noFill/>
          </a:ln>
        </p:spPr>
      </p:pic>
      <p:sp>
        <p:nvSpPr>
          <p:cNvPr id="1074" name="Google Shape;1074;p126"/>
          <p:cNvSpPr txBox="1"/>
          <p:nvPr/>
        </p:nvSpPr>
        <p:spPr>
          <a:xfrm>
            <a:off x="4049380" y="3248575"/>
            <a:ext cx="5742900" cy="349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Βασικά στάδια της διαχείρισης χρηματοοικονομικών κινδύνων</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700"/>
              <a:buFont typeface="Arial"/>
              <a:buChar char="•"/>
            </a:pPr>
            <a:r>
              <a:rPr b="1" i="0" lang="en-US" sz="1700" u="none" cap="none" strike="noStrike">
                <a:solidFill>
                  <a:srgbClr val="000000"/>
                </a:solidFill>
                <a:latin typeface="Arial"/>
                <a:ea typeface="Arial"/>
                <a:cs typeface="Arial"/>
                <a:sym typeface="Arial"/>
              </a:rPr>
              <a:t>Προσδιορισμός κινδύνων: </a:t>
            </a:r>
            <a:r>
              <a:rPr b="0" i="0" lang="en-US" sz="1700" u="none" cap="none" strike="noStrike">
                <a:solidFill>
                  <a:srgbClr val="000000"/>
                </a:solidFill>
                <a:latin typeface="Arial"/>
                <a:ea typeface="Arial"/>
                <a:cs typeface="Arial"/>
                <a:sym typeface="Arial"/>
              </a:rPr>
              <a:t>Αναγνώριση πιθανών απειλών για τα οικονομικά της επιχείρησης.</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700"/>
              <a:buFont typeface="Arial"/>
              <a:buChar char="•"/>
            </a:pPr>
            <a:r>
              <a:rPr b="1" i="0" lang="en-US" sz="1700" u="none" cap="none" strike="noStrike">
                <a:solidFill>
                  <a:srgbClr val="000000"/>
                </a:solidFill>
                <a:latin typeface="Arial"/>
                <a:ea typeface="Arial"/>
                <a:cs typeface="Arial"/>
                <a:sym typeface="Arial"/>
              </a:rPr>
              <a:t>Αξιολόγηση κινδύνου: </a:t>
            </a:r>
            <a:r>
              <a:rPr b="0" i="0" lang="en-US" sz="1700" u="none" cap="none" strike="noStrike">
                <a:solidFill>
                  <a:srgbClr val="000000"/>
                </a:solidFill>
                <a:latin typeface="Arial"/>
                <a:ea typeface="Arial"/>
                <a:cs typeface="Arial"/>
                <a:sym typeface="Arial"/>
              </a:rPr>
              <a:t>Αξιολογήστε την πιθανότητα και τον αντίκτυπο αυτών των κινδύνων.</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700"/>
              <a:buFont typeface="Arial"/>
              <a:buChar char="•"/>
            </a:pPr>
            <a:r>
              <a:rPr b="1" i="0" lang="en-US" sz="1700" u="none" cap="none" strike="noStrike">
                <a:solidFill>
                  <a:srgbClr val="000000"/>
                </a:solidFill>
                <a:latin typeface="Arial"/>
                <a:ea typeface="Arial"/>
                <a:cs typeface="Arial"/>
                <a:sym typeface="Arial"/>
              </a:rPr>
              <a:t>Μετριασμός κινδύνου: </a:t>
            </a:r>
            <a:r>
              <a:rPr b="0" i="0" lang="en-US" sz="1700" u="none" cap="none" strike="noStrike">
                <a:solidFill>
                  <a:srgbClr val="000000"/>
                </a:solidFill>
                <a:latin typeface="Arial"/>
                <a:ea typeface="Arial"/>
                <a:cs typeface="Arial"/>
                <a:sym typeface="Arial"/>
              </a:rPr>
              <a:t>Ανάπτυξη και εφαρμογή στρατηγικών για την ελαχιστοποίηση ή την αποφυγή των κινδύνων.</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700"/>
              <a:buFont typeface="Arial"/>
              <a:buChar char="•"/>
            </a:pPr>
            <a:r>
              <a:rPr b="1" i="0" lang="en-US" sz="1700" u="none" cap="none" strike="noStrike">
                <a:solidFill>
                  <a:srgbClr val="000000"/>
                </a:solidFill>
                <a:latin typeface="Arial"/>
                <a:ea typeface="Arial"/>
                <a:cs typeface="Arial"/>
                <a:sym typeface="Arial"/>
              </a:rPr>
              <a:t>Παρακολούθηση κινδύνων: </a:t>
            </a:r>
            <a:r>
              <a:rPr b="0" i="0" lang="en-US" sz="1700" u="none" cap="none" strike="noStrike">
                <a:solidFill>
                  <a:srgbClr val="000000"/>
                </a:solidFill>
                <a:latin typeface="Arial"/>
                <a:ea typeface="Arial"/>
                <a:cs typeface="Arial"/>
                <a:sym typeface="Arial"/>
              </a:rPr>
              <a:t>Συνεχής επανεξέταση και προσαρμογή των στρατηγικών διαχείρισης κινδύνων.</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pic>
        <p:nvPicPr>
          <p:cNvPr id="1079" name="Google Shape;1079;p127"/>
          <p:cNvPicPr preferRelativeResize="0"/>
          <p:nvPr/>
        </p:nvPicPr>
        <p:blipFill rotWithShape="1">
          <a:blip r:embed="rId3">
            <a:alphaModFix/>
          </a:blip>
          <a:srcRect b="0" l="0" r="0" t="0"/>
          <a:stretch/>
        </p:blipFill>
        <p:spPr>
          <a:xfrm>
            <a:off x="2838" y="2"/>
            <a:ext cx="10688975" cy="7559673"/>
          </a:xfrm>
          <a:prstGeom prst="rect">
            <a:avLst/>
          </a:prstGeom>
          <a:noFill/>
          <a:ln>
            <a:noFill/>
          </a:ln>
        </p:spPr>
      </p:pic>
      <p:sp>
        <p:nvSpPr>
          <p:cNvPr id="1080" name="Google Shape;1080;p127"/>
          <p:cNvSpPr txBox="1"/>
          <p:nvPr/>
        </p:nvSpPr>
        <p:spPr>
          <a:xfrm>
            <a:off x="610529" y="1389210"/>
            <a:ext cx="9603987" cy="40164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Τύποι χρηματοοικονομικών κινδύνων</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700"/>
              <a:buFont typeface="Arial"/>
              <a:buChar char="•"/>
            </a:pPr>
            <a:r>
              <a:rPr b="1" i="0" lang="en-US" sz="1700" u="none" cap="none" strike="noStrike">
                <a:solidFill>
                  <a:srgbClr val="000000"/>
                </a:solidFill>
                <a:latin typeface="Arial"/>
                <a:ea typeface="Arial"/>
                <a:cs typeface="Arial"/>
                <a:sym typeface="Arial"/>
              </a:rPr>
              <a:t>Κίνδυνος αγοράς: </a:t>
            </a:r>
            <a:r>
              <a:rPr b="0" i="0" lang="en-US" sz="1700" u="none" cap="none" strike="noStrike">
                <a:solidFill>
                  <a:srgbClr val="000000"/>
                </a:solidFill>
                <a:latin typeface="Arial"/>
                <a:ea typeface="Arial"/>
                <a:cs typeface="Arial"/>
                <a:sym typeface="Arial"/>
              </a:rPr>
              <a:t>Απώλειες λόγω διακυμάνσεων της αγοράς, όπως οι μεταβολές των επιτοκίων ή των συναλλαγματικών ισοτιμιών.</a:t>
            </a:r>
            <a:endParaRPr b="0" i="0" sz="1400" u="none" cap="none" strike="noStrike">
              <a:solidFill>
                <a:srgbClr val="000000"/>
              </a:solidFill>
              <a:latin typeface="Arial"/>
              <a:ea typeface="Arial"/>
              <a:cs typeface="Arial"/>
              <a:sym typeface="Arial"/>
            </a:endParaRPr>
          </a:p>
          <a:p>
            <a:pPr indent="-177800" lvl="0" marL="28575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700"/>
              <a:buFont typeface="Arial"/>
              <a:buChar char="•"/>
            </a:pPr>
            <a:r>
              <a:rPr b="1" i="0" lang="en-US" sz="1700" u="none" cap="none" strike="noStrike">
                <a:solidFill>
                  <a:srgbClr val="000000"/>
                </a:solidFill>
                <a:latin typeface="Arial"/>
                <a:ea typeface="Arial"/>
                <a:cs typeface="Arial"/>
                <a:sym typeface="Arial"/>
              </a:rPr>
              <a:t>Πιστωτικός κίνδυνος: </a:t>
            </a:r>
            <a:r>
              <a:rPr b="0" i="0" lang="en-US" sz="1700" u="none" cap="none" strike="noStrike">
                <a:solidFill>
                  <a:srgbClr val="000000"/>
                </a:solidFill>
                <a:latin typeface="Arial"/>
                <a:ea typeface="Arial"/>
                <a:cs typeface="Arial"/>
                <a:sym typeface="Arial"/>
              </a:rPr>
              <a:t>Απώλειες από την αδυναμία ενός δανειολήπτη ή αντισυμβαλλομένου να εκπληρώσει τις υποχρεώσεις του, με αντίκτυπο στις ταμειακές ροές.</a:t>
            </a:r>
            <a:endParaRPr b="0" i="0" sz="1400" u="none" cap="none" strike="noStrike">
              <a:solidFill>
                <a:srgbClr val="000000"/>
              </a:solidFill>
              <a:latin typeface="Arial"/>
              <a:ea typeface="Arial"/>
              <a:cs typeface="Arial"/>
              <a:sym typeface="Arial"/>
            </a:endParaRPr>
          </a:p>
          <a:p>
            <a:pPr indent="-177800" lvl="0" marL="28575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700"/>
              <a:buFont typeface="Arial"/>
              <a:buChar char="•"/>
            </a:pPr>
            <a:r>
              <a:rPr b="1" i="0" lang="en-US" sz="1700" u="none" cap="none" strike="noStrike">
                <a:solidFill>
                  <a:srgbClr val="000000"/>
                </a:solidFill>
                <a:latin typeface="Arial"/>
                <a:ea typeface="Arial"/>
                <a:cs typeface="Arial"/>
                <a:sym typeface="Arial"/>
              </a:rPr>
              <a:t>Κίνδυνος ρευστότητας: </a:t>
            </a:r>
            <a:r>
              <a:rPr b="0" i="0" lang="en-US" sz="1700" u="none" cap="none" strike="noStrike">
                <a:solidFill>
                  <a:srgbClr val="000000"/>
                </a:solidFill>
                <a:latin typeface="Arial"/>
                <a:ea typeface="Arial"/>
                <a:cs typeface="Arial"/>
                <a:sym typeface="Arial"/>
              </a:rPr>
              <a:t>Αδυναμία εκπλήρωσης βραχυπρόθεσμων οικονομικών υποχρεώσεων, που επηρεάζει τις λειτουργίες.</a:t>
            </a:r>
            <a:endParaRPr b="0" i="0" sz="1400" u="none" cap="none" strike="noStrike">
              <a:solidFill>
                <a:srgbClr val="000000"/>
              </a:solidFill>
              <a:latin typeface="Arial"/>
              <a:ea typeface="Arial"/>
              <a:cs typeface="Arial"/>
              <a:sym typeface="Arial"/>
            </a:endParaRPr>
          </a:p>
          <a:p>
            <a:pPr indent="-177800" lvl="0" marL="28575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700"/>
              <a:buFont typeface="Arial"/>
              <a:buChar char="•"/>
            </a:pPr>
            <a:r>
              <a:rPr b="1" i="0" lang="en-US" sz="1700" u="none" cap="none" strike="noStrike">
                <a:solidFill>
                  <a:srgbClr val="000000"/>
                </a:solidFill>
                <a:latin typeface="Arial"/>
                <a:ea typeface="Arial"/>
                <a:cs typeface="Arial"/>
                <a:sym typeface="Arial"/>
              </a:rPr>
              <a:t>Λειτουργικός κίνδυνος: </a:t>
            </a:r>
            <a:r>
              <a:rPr b="0" i="0" lang="en-US" sz="1700" u="none" cap="none" strike="noStrike">
                <a:solidFill>
                  <a:srgbClr val="000000"/>
                </a:solidFill>
                <a:latin typeface="Arial"/>
                <a:ea typeface="Arial"/>
                <a:cs typeface="Arial"/>
                <a:sym typeface="Arial"/>
              </a:rPr>
              <a:t>Απώλειες από εσωτερικές αστοχίες ή ανεπάρκειες, όπως ελαττωματικές διαδικασίες ή ανθρώπινα λάθη, που είναι σημαντικές σε μικρότερες ή νεότερες επιχειρήσεις.</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pic>
        <p:nvPicPr>
          <p:cNvPr id="1085" name="Google Shape;1085;p128"/>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086" name="Google Shape;1086;p128"/>
          <p:cNvSpPr txBox="1"/>
          <p:nvPr/>
        </p:nvSpPr>
        <p:spPr>
          <a:xfrm>
            <a:off x="590888" y="612826"/>
            <a:ext cx="9510000" cy="6634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Προσδιορισμός κινδύνων</a:t>
            </a:r>
            <a:endParaRPr b="1"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Ο εντοπισμός κινδύνων είναι η διαδικασία αναγνώρισης πιθανών απειλών που θα μπορούσαν να επηρεάσουν αρνητικά τα οικονομικά μιας επιχείρησης. Είναι το πρώτο και πιο κρίσιμο βήμα στη διαδικασία διαχείρισης κινδύνων. Οι χρηματοοικονομικοί κίνδυνοι στις επιχειρήσεις μπορούν να προκύψουν από διάφορες πηγές, όπως οι διακυμάνσεις της αγοράς, τα πιστωτικά ζητήματα, οι λειτουργικές αποτυχίες και τα εξωτερικά γεγονότα.</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Βήματα για τον εντοπισμό κινδύνων</a:t>
            </a:r>
            <a:endParaRPr b="1"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Βήμα 1: </a:t>
            </a:r>
            <a:r>
              <a:rPr b="0" i="0" lang="en-US" sz="1700" u="none" cap="none" strike="noStrike">
                <a:solidFill>
                  <a:schemeClr val="dk1"/>
                </a:solidFill>
                <a:latin typeface="Arial"/>
                <a:ea typeface="Arial"/>
                <a:cs typeface="Arial"/>
                <a:sym typeface="Arial"/>
              </a:rPr>
              <a:t>Συλλογή πληροφοριών - Συλλογή δεδομένων από διάφορες πηγές, όπως οικονομικές καταστάσεις, εκθέσεις αγοράς και ειδήσεις του κλάδου, και κατανόηση του επιχειρηματικού περιβάλλοντος, συμπεριλαμβανομένων των ανταγωνιστών, των κανονισμών και των οικονομικών συνθηκών.</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Βήμα 2: </a:t>
            </a:r>
            <a:r>
              <a:rPr b="0" i="0" lang="en-US" sz="1700" u="none" cap="none" strike="noStrike">
                <a:solidFill>
                  <a:schemeClr val="dk1"/>
                </a:solidFill>
                <a:latin typeface="Arial"/>
                <a:ea typeface="Arial"/>
                <a:cs typeface="Arial"/>
                <a:sym typeface="Arial"/>
              </a:rPr>
              <a:t>Ανάλυση των επιχειρηματικών δραστηριοτήτων - Επανεξέταση των εσωτερικών διαδικασιών, όπως η παραγωγή, οι πωλήσεις και η διαχείριση της αλυσίδας εφοδιασμού, για τον εντοπισμό περιοχών με πιθανή οικονομική ευπάθεια.</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Βήμα 3: </a:t>
            </a:r>
            <a:r>
              <a:rPr b="0" i="0" lang="en-US" sz="1700" u="none" cap="none" strike="noStrike">
                <a:solidFill>
                  <a:schemeClr val="dk1"/>
                </a:solidFill>
                <a:latin typeface="Arial"/>
                <a:ea typeface="Arial"/>
                <a:cs typeface="Arial"/>
                <a:sym typeface="Arial"/>
              </a:rPr>
              <a:t>Συμμετοχή των ενδιαφερομένων μερών - Συμμετοχή των εργαζομένων, των πελατών, των προμηθευτών και των εμπειρογνωμόνων σε συζητήσεις για την απόκτηση διαφορετικών απόψεων σχετικά με τους πιθανούς κινδύνους.</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Βήμα 4: </a:t>
            </a:r>
            <a:r>
              <a:rPr b="0" i="0" lang="en-US" sz="1700" u="none" cap="none" strike="noStrike">
                <a:solidFill>
                  <a:schemeClr val="dk1"/>
                </a:solidFill>
                <a:latin typeface="Arial"/>
                <a:ea typeface="Arial"/>
                <a:cs typeface="Arial"/>
                <a:sym typeface="Arial"/>
              </a:rPr>
              <a:t>Εντοπισμός πιθανών απειλών - Χρησιμοποιώντας τις πληροφορίες που συγκεντρώθηκαν για να εντοπίσετε συγκεκριμένους τομείς στους οποίους η επιχείρηση μπορεί να αντιμετωπίσει οικονομικούς κινδύνους.</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Αναγνώριση σημείων πιθανών απειλών, όπως ξαφνικές αλλαγές στη ζήτηση της αγοράς ή αστάθεια των προμηθευτών.</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0" i="0" sz="1700" u="sng" cap="none" strike="noStrike">
              <a:solidFill>
                <a:schemeClr val="dk1"/>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pic>
        <p:nvPicPr>
          <p:cNvPr id="1091" name="Google Shape;1091;p129"/>
          <p:cNvPicPr preferRelativeResize="0"/>
          <p:nvPr/>
        </p:nvPicPr>
        <p:blipFill rotWithShape="1">
          <a:blip r:embed="rId3">
            <a:alphaModFix/>
          </a:blip>
          <a:srcRect b="0" l="0" r="0" t="0"/>
          <a:stretch/>
        </p:blipFill>
        <p:spPr>
          <a:xfrm>
            <a:off x="0" y="2"/>
            <a:ext cx="10688975" cy="7559673"/>
          </a:xfrm>
          <a:prstGeom prst="rect">
            <a:avLst/>
          </a:prstGeom>
          <a:noFill/>
          <a:ln>
            <a:noFill/>
          </a:ln>
        </p:spPr>
      </p:pic>
      <p:sp>
        <p:nvSpPr>
          <p:cNvPr id="1092" name="Google Shape;1092;p129"/>
          <p:cNvSpPr txBox="1"/>
          <p:nvPr/>
        </p:nvSpPr>
        <p:spPr>
          <a:xfrm>
            <a:off x="589486" y="799210"/>
            <a:ext cx="9510000" cy="323161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Εργαλεία και τεχνικές για τον εντοπισμό κινδύνων</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1" i="0" sz="1700" u="none" cap="none" strike="noStrike">
              <a:solidFill>
                <a:schemeClr val="dk1"/>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700"/>
              <a:buFont typeface="Arial"/>
              <a:buChar char="•"/>
            </a:pPr>
            <a:r>
              <a:rPr b="1" i="1" lang="en-US" sz="1700" u="none" cap="none" strike="noStrike">
                <a:solidFill>
                  <a:schemeClr val="dk1"/>
                </a:solidFill>
                <a:latin typeface="Arial"/>
                <a:ea typeface="Arial"/>
                <a:cs typeface="Arial"/>
                <a:sym typeface="Arial"/>
              </a:rPr>
              <a:t>Ανάλυση SWOT </a:t>
            </a:r>
            <a:r>
              <a:rPr b="1" i="0" lang="en-US" sz="1700" u="none" cap="none" strike="noStrike">
                <a:solidFill>
                  <a:schemeClr val="dk1"/>
                </a:solidFill>
                <a:latin typeface="Arial"/>
                <a:ea typeface="Arial"/>
                <a:cs typeface="Arial"/>
                <a:sym typeface="Arial"/>
              </a:rPr>
              <a:t>(Δυνατά σημεία, Αδυναμίες, Ευκαιρίες, Απειλές): </a:t>
            </a:r>
            <a:r>
              <a:rPr b="0" i="0" lang="en-US" sz="1700" u="none" cap="none" strike="noStrike">
                <a:solidFill>
                  <a:schemeClr val="dk1"/>
                </a:solidFill>
                <a:latin typeface="Arial"/>
                <a:ea typeface="Arial"/>
                <a:cs typeface="Arial"/>
                <a:sym typeface="Arial"/>
              </a:rPr>
              <a:t>Ένα εργαλείο στρατηγικού σχεδιασμού για τον εντοπισμό εσωτερικών και εξωτερικών παραγόντων που επηρεάζουν την επιχείρηση.</a:t>
            </a:r>
            <a:endParaRPr b="0" i="0" sz="1400" u="none" cap="none" strike="noStrike">
              <a:solidFill>
                <a:srgbClr val="000000"/>
              </a:solidFill>
              <a:latin typeface="Arial"/>
              <a:ea typeface="Arial"/>
              <a:cs typeface="Arial"/>
              <a:sym typeface="Arial"/>
            </a:endParaRPr>
          </a:p>
          <a:p>
            <a:pPr indent="-177800" lvl="0" marL="285750" marR="0" rtl="0" algn="just">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700"/>
              <a:buFont typeface="Arial"/>
              <a:buChar char="•"/>
            </a:pPr>
            <a:r>
              <a:rPr b="1" i="1" lang="en-US" sz="1700" u="none" cap="none" strike="noStrike">
                <a:solidFill>
                  <a:schemeClr val="dk1"/>
                </a:solidFill>
                <a:latin typeface="Arial"/>
                <a:ea typeface="Arial"/>
                <a:cs typeface="Arial"/>
                <a:sym typeface="Arial"/>
              </a:rPr>
              <a:t>Λίστες ελέγχου</a:t>
            </a:r>
            <a:r>
              <a:rPr b="1" i="0" lang="en-US" sz="1700" u="none" cap="none" strike="noStrike">
                <a:solidFill>
                  <a:schemeClr val="dk1"/>
                </a:solidFill>
                <a:latin typeface="Arial"/>
                <a:ea typeface="Arial"/>
                <a:cs typeface="Arial"/>
                <a:sym typeface="Arial"/>
              </a:rPr>
              <a:t>: </a:t>
            </a:r>
            <a:r>
              <a:rPr b="0" i="0" lang="en-US" sz="1700" u="none" cap="none" strike="noStrike">
                <a:solidFill>
                  <a:schemeClr val="dk1"/>
                </a:solidFill>
                <a:latin typeface="Arial"/>
                <a:ea typeface="Arial"/>
                <a:cs typeface="Arial"/>
                <a:sym typeface="Arial"/>
              </a:rPr>
              <a:t>Ανάπτυξη ή χρήση υφιστάμενων καταλόγων ελέγχου προσαρμοσμένων στον κλάδο, ώστε να διασφαλίζεται ότι λαμβάνονται υπόψη όλοι οι πιθανοί κίνδυνοι.</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700"/>
              <a:buFont typeface="Arial"/>
              <a:buChar char="•"/>
            </a:pPr>
            <a:r>
              <a:rPr b="1" i="0" lang="en-US" sz="1700" u="none" cap="none" strike="noStrike">
                <a:solidFill>
                  <a:schemeClr val="dk1"/>
                </a:solidFill>
                <a:latin typeface="Arial"/>
                <a:ea typeface="Arial"/>
                <a:cs typeface="Arial"/>
                <a:sym typeface="Arial"/>
              </a:rPr>
              <a:t>Συνεδρίες καταιγισμού ιδεών: </a:t>
            </a:r>
            <a:r>
              <a:rPr b="0" i="0" lang="en-US" sz="1700" u="none" cap="none" strike="noStrike">
                <a:solidFill>
                  <a:schemeClr val="dk1"/>
                </a:solidFill>
                <a:latin typeface="Arial"/>
                <a:ea typeface="Arial"/>
                <a:cs typeface="Arial"/>
                <a:sym typeface="Arial"/>
              </a:rPr>
              <a:t>Οργάνωση ομαδικών συναντήσεων για τον καταιγισμό ιδεών σχετικά με πιθανούς κινδύνους σε διάφορους τομείς της επιχείρησης.</a:t>
            </a:r>
            <a:endParaRPr b="1"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0" i="0" sz="1700" u="sng" cap="none" strike="noStrike">
              <a:solidFill>
                <a:schemeClr val="dk1"/>
              </a:solidFill>
              <a:latin typeface="Arial"/>
              <a:ea typeface="Arial"/>
              <a:cs typeface="Arial"/>
              <a:sym typeface="Arial"/>
            </a:endParaRPr>
          </a:p>
        </p:txBody>
      </p:sp>
      <p:pic>
        <p:nvPicPr>
          <p:cNvPr id="1093" name="Google Shape;1093;p129"/>
          <p:cNvPicPr preferRelativeResize="0"/>
          <p:nvPr/>
        </p:nvPicPr>
        <p:blipFill rotWithShape="1">
          <a:blip r:embed="rId4">
            <a:alphaModFix/>
          </a:blip>
          <a:srcRect b="0" l="0" r="0" t="0"/>
          <a:stretch/>
        </p:blipFill>
        <p:spPr>
          <a:xfrm>
            <a:off x="2693268" y="4030837"/>
            <a:ext cx="5133975" cy="27051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pic>
        <p:nvPicPr>
          <p:cNvPr id="1098" name="Google Shape;1098;p130"/>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099" name="Google Shape;1099;p130"/>
          <p:cNvSpPr txBox="1"/>
          <p:nvPr/>
        </p:nvSpPr>
        <p:spPr>
          <a:xfrm>
            <a:off x="802888" y="755318"/>
            <a:ext cx="8642100" cy="286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Εκτίμηση κινδύνου </a:t>
            </a:r>
            <a:endParaRPr b="1"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1"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0" i="0" lang="en-US" sz="1600" u="none" cap="none" strike="noStrike">
                <a:solidFill>
                  <a:schemeClr val="dk1"/>
                </a:solidFill>
                <a:latin typeface="Arial"/>
                <a:ea typeface="Arial"/>
                <a:cs typeface="Arial"/>
                <a:sym typeface="Arial"/>
              </a:rPr>
              <a:t>Η αξιολόγηση κινδύνων είναι η διαδικασία προσδιορισμού της πιθανότητας και των συνεπειών των κινδύνων, η οποία αποτελεί κρίσιμο μέρος της στρατηγικής διαχείρισης κινδύνων.</a:t>
            </a:r>
            <a:endParaRPr b="0" i="0" sz="1600" u="none" cap="none" strike="noStrike">
              <a:solidFill>
                <a:srgbClr val="000000"/>
              </a:solidFill>
              <a:latin typeface="Arial"/>
              <a:ea typeface="Arial"/>
              <a:cs typeface="Arial"/>
              <a:sym typeface="Arial"/>
            </a:endParaRPr>
          </a:p>
          <a:p>
            <a:pPr indent="-177800" lvl="0" marL="285750" marR="0" rtl="0" algn="just">
              <a:lnSpc>
                <a:spcPct val="100000"/>
              </a:lnSpc>
              <a:spcBef>
                <a:spcPts val="0"/>
              </a:spcBef>
              <a:spcAft>
                <a:spcPts val="0"/>
              </a:spcAft>
              <a:buClr>
                <a:srgbClr val="000000"/>
              </a:buClr>
              <a:buSzPts val="1700"/>
              <a:buFont typeface="Noto Sans Symbols"/>
              <a:buNone/>
            </a:pPr>
            <a:r>
              <a:t/>
            </a:r>
            <a:endParaRPr b="1" i="0" sz="1600" u="none" cap="none" strike="noStrike">
              <a:solidFill>
                <a:schemeClr val="dk1"/>
              </a:solidFill>
              <a:latin typeface="Arial"/>
              <a:ea typeface="Arial"/>
              <a:cs typeface="Arial"/>
              <a:sym typeface="Arial"/>
            </a:endParaRPr>
          </a:p>
          <a:p>
            <a:pPr indent="-279400" lvl="0" marL="285750" marR="0" rtl="0" algn="just">
              <a:lnSpc>
                <a:spcPct val="100000"/>
              </a:lnSpc>
              <a:spcBef>
                <a:spcPts val="0"/>
              </a:spcBef>
              <a:spcAft>
                <a:spcPts val="0"/>
              </a:spcAft>
              <a:buClr>
                <a:srgbClr val="000000"/>
              </a:buClr>
              <a:buSzPts val="1600"/>
              <a:buFont typeface="Noto Sans Symbols"/>
              <a:buChar char="⮚"/>
            </a:pPr>
            <a:r>
              <a:rPr b="1" i="0" lang="en-US" sz="1600" u="none" cap="none" strike="noStrike">
                <a:solidFill>
                  <a:schemeClr val="dk1"/>
                </a:solidFill>
                <a:latin typeface="Arial"/>
                <a:ea typeface="Arial"/>
                <a:cs typeface="Arial"/>
                <a:sym typeface="Arial"/>
              </a:rPr>
              <a:t>Βασικές έννοιες στην αξιολόγηση κινδύνων</a:t>
            </a:r>
            <a:endParaRPr b="1" i="0" sz="1600" u="none" cap="none" strike="noStrike">
              <a:solidFill>
                <a:schemeClr val="dk1"/>
              </a:solidFill>
              <a:latin typeface="Arial"/>
              <a:ea typeface="Arial"/>
              <a:cs typeface="Arial"/>
              <a:sym typeface="Arial"/>
            </a:endParaRPr>
          </a:p>
          <a:p>
            <a:pPr indent="-279400" lvl="0" marL="285750" marR="0" rtl="0" algn="just">
              <a:lnSpc>
                <a:spcPct val="100000"/>
              </a:lnSpc>
              <a:spcBef>
                <a:spcPts val="0"/>
              </a:spcBef>
              <a:spcAft>
                <a:spcPts val="0"/>
              </a:spcAft>
              <a:buClr>
                <a:srgbClr val="000000"/>
              </a:buClr>
              <a:buSzPts val="1600"/>
              <a:buFont typeface="Arial"/>
              <a:buChar char="•"/>
            </a:pPr>
            <a:r>
              <a:rPr b="1" i="0" lang="en-US" sz="1600" u="none" cap="none" strike="noStrike">
                <a:solidFill>
                  <a:schemeClr val="dk1"/>
                </a:solidFill>
                <a:latin typeface="Arial"/>
                <a:ea typeface="Arial"/>
                <a:cs typeface="Arial"/>
                <a:sym typeface="Arial"/>
              </a:rPr>
              <a:t>Πιθανότητα κινδύνου: </a:t>
            </a:r>
            <a:r>
              <a:rPr b="0" i="0" lang="en-US" sz="1600" u="none" cap="none" strike="noStrike">
                <a:solidFill>
                  <a:schemeClr val="dk1"/>
                </a:solidFill>
                <a:latin typeface="Arial"/>
                <a:ea typeface="Arial"/>
                <a:cs typeface="Arial"/>
                <a:sym typeface="Arial"/>
              </a:rPr>
              <a:t>Πιθανότητα κινδύνου: Η πιθανότητα εμφάνισης ενός κινδύνου.</a:t>
            </a:r>
            <a:endParaRPr b="0" i="0" sz="1600" u="none" cap="none" strike="noStrike">
              <a:solidFill>
                <a:schemeClr val="dk1"/>
              </a:solidFill>
              <a:latin typeface="Arial"/>
              <a:ea typeface="Arial"/>
              <a:cs typeface="Arial"/>
              <a:sym typeface="Arial"/>
            </a:endParaRPr>
          </a:p>
          <a:p>
            <a:pPr indent="-279400" lvl="0" marL="285750" marR="0" rtl="0" algn="just">
              <a:lnSpc>
                <a:spcPct val="100000"/>
              </a:lnSpc>
              <a:spcBef>
                <a:spcPts val="0"/>
              </a:spcBef>
              <a:spcAft>
                <a:spcPts val="0"/>
              </a:spcAft>
              <a:buClr>
                <a:srgbClr val="000000"/>
              </a:buClr>
              <a:buSzPts val="1600"/>
              <a:buFont typeface="Arial"/>
              <a:buChar char="•"/>
            </a:pPr>
            <a:r>
              <a:rPr b="1" i="0" lang="en-US" sz="1600" u="none" cap="none" strike="noStrike">
                <a:solidFill>
                  <a:schemeClr val="dk1"/>
                </a:solidFill>
                <a:latin typeface="Arial"/>
                <a:ea typeface="Arial"/>
                <a:cs typeface="Arial"/>
                <a:sym typeface="Arial"/>
              </a:rPr>
              <a:t>Επίδραση κινδύνου: </a:t>
            </a:r>
            <a:r>
              <a:rPr b="0" i="0" lang="en-US" sz="1600" u="none" cap="none" strike="noStrike">
                <a:solidFill>
                  <a:schemeClr val="dk1"/>
                </a:solidFill>
                <a:latin typeface="Arial"/>
                <a:ea typeface="Arial"/>
                <a:cs typeface="Arial"/>
                <a:sym typeface="Arial"/>
              </a:rPr>
              <a:t>Οι πιθανές συνέπειες ή επιπτώσεις ενός κινδύνου, εάν αυτός συμβεί.</a:t>
            </a:r>
            <a:endParaRPr b="0" i="0" sz="1600" u="none" cap="none" strike="noStrike">
              <a:solidFill>
                <a:schemeClr val="dk1"/>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700"/>
              <a:buFont typeface="Arial"/>
              <a:buChar char="•"/>
            </a:pPr>
            <a:r>
              <a:rPr b="1" i="0" lang="en-US" sz="1600" u="none" cap="none" strike="noStrike">
                <a:solidFill>
                  <a:schemeClr val="dk1"/>
                </a:solidFill>
                <a:latin typeface="Arial"/>
                <a:ea typeface="Arial"/>
                <a:cs typeface="Arial"/>
                <a:sym typeface="Arial"/>
              </a:rPr>
              <a:t>Προτεραιότητα κινδύνου: </a:t>
            </a:r>
            <a:r>
              <a:rPr b="0" i="0" lang="en-US" sz="1600" u="none" cap="none" strike="noStrike">
                <a:solidFill>
                  <a:schemeClr val="dk1"/>
                </a:solidFill>
                <a:latin typeface="Arial"/>
                <a:ea typeface="Arial"/>
                <a:cs typeface="Arial"/>
                <a:sym typeface="Arial"/>
              </a:rPr>
              <a:t>Καθορισμός των κινδύνων που χρήζουν άμεσης προσοχής με βάση την πιθανότητα και τον αντίκτυπό τους</a:t>
            </a:r>
            <a:r>
              <a:rPr b="0" i="0" lang="en-US" sz="1700" u="none" cap="none" strike="noStrike">
                <a:solidFill>
                  <a:schemeClr val="dk1"/>
                </a:solidFill>
                <a:latin typeface="Arial"/>
                <a:ea typeface="Arial"/>
                <a:cs typeface="Arial"/>
                <a:sym typeface="Arial"/>
              </a:rPr>
              <a:t>.</a:t>
            </a:r>
            <a:endParaRPr b="0" i="0" sz="1700" u="none" cap="none" strike="noStrike">
              <a:solidFill>
                <a:schemeClr val="dk1"/>
              </a:solidFill>
              <a:latin typeface="Arial"/>
              <a:ea typeface="Arial"/>
              <a:cs typeface="Arial"/>
              <a:sym typeface="Arial"/>
            </a:endParaRPr>
          </a:p>
        </p:txBody>
      </p:sp>
      <p:pic>
        <p:nvPicPr>
          <p:cNvPr id="1100" name="Google Shape;1100;p130"/>
          <p:cNvPicPr preferRelativeResize="0"/>
          <p:nvPr/>
        </p:nvPicPr>
        <p:blipFill rotWithShape="1">
          <a:blip r:embed="rId4">
            <a:alphaModFix/>
          </a:blip>
          <a:srcRect b="0" l="0" r="0" t="0"/>
          <a:stretch/>
        </p:blipFill>
        <p:spPr>
          <a:xfrm>
            <a:off x="2790075" y="3779836"/>
            <a:ext cx="4588576" cy="2462525"/>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pic>
        <p:nvPicPr>
          <p:cNvPr id="1105" name="Google Shape;1105;p131"/>
          <p:cNvPicPr preferRelativeResize="0"/>
          <p:nvPr/>
        </p:nvPicPr>
        <p:blipFill rotWithShape="1">
          <a:blip r:embed="rId3">
            <a:alphaModFix/>
          </a:blip>
          <a:srcRect b="0" l="0" r="0" t="0"/>
          <a:stretch/>
        </p:blipFill>
        <p:spPr>
          <a:xfrm>
            <a:off x="-35526" y="0"/>
            <a:ext cx="10725921" cy="7559673"/>
          </a:xfrm>
          <a:prstGeom prst="rect">
            <a:avLst/>
          </a:prstGeom>
          <a:noFill/>
          <a:ln>
            <a:noFill/>
          </a:ln>
        </p:spPr>
      </p:pic>
      <p:sp>
        <p:nvSpPr>
          <p:cNvPr id="1106" name="Google Shape;1106;p131"/>
          <p:cNvSpPr txBox="1"/>
          <p:nvPr/>
        </p:nvSpPr>
        <p:spPr>
          <a:xfrm>
            <a:off x="457201" y="1086565"/>
            <a:ext cx="9032488" cy="5062884"/>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1700"/>
              <a:buFont typeface="Noto Sans Symbols"/>
              <a:buChar char="⮚"/>
            </a:pPr>
            <a:r>
              <a:rPr b="1" i="0" lang="en-US" sz="1700" u="none" cap="none" strike="noStrike">
                <a:solidFill>
                  <a:schemeClr val="dk1"/>
                </a:solidFill>
                <a:latin typeface="Arial"/>
                <a:ea typeface="Arial"/>
                <a:cs typeface="Arial"/>
                <a:sym typeface="Arial"/>
              </a:rPr>
              <a:t>Βήματα για τη διενέργεια εκτίμησης κινδύνου</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1" i="0" sz="1700" u="none" cap="none" strike="noStrike">
              <a:solidFill>
                <a:schemeClr val="dk1"/>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700"/>
              <a:buFont typeface="Arial"/>
              <a:buChar char="•"/>
            </a:pPr>
            <a:r>
              <a:rPr b="1" i="0" lang="en-US" sz="1700" u="none" cap="none" strike="noStrike">
                <a:solidFill>
                  <a:schemeClr val="dk1"/>
                </a:solidFill>
                <a:latin typeface="Arial"/>
                <a:ea typeface="Arial"/>
                <a:cs typeface="Arial"/>
                <a:sym typeface="Arial"/>
              </a:rPr>
              <a:t>Προσδιορισμός κινδύνων: </a:t>
            </a:r>
            <a:r>
              <a:rPr b="0" i="0" lang="en-US" sz="1700" u="none" cap="none" strike="noStrike">
                <a:solidFill>
                  <a:schemeClr val="dk1"/>
                </a:solidFill>
                <a:latin typeface="Arial"/>
                <a:ea typeface="Arial"/>
                <a:cs typeface="Arial"/>
                <a:sym typeface="Arial"/>
              </a:rPr>
              <a:t>Ξεκινήστε με έναν πλήρη κατάλογο των πιθανών κινδύνων που εντοπίστηκαν κατά τη φάση εντοπισμού κινδύνων.</a:t>
            </a:r>
            <a:endParaRPr b="0" i="0" sz="1700" u="none" cap="none" strike="noStrike">
              <a:solidFill>
                <a:schemeClr val="dk1"/>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700"/>
              <a:buFont typeface="Arial"/>
              <a:buChar char="•"/>
            </a:pPr>
            <a:r>
              <a:rPr b="1" i="0" lang="en-US" sz="1700" u="none" cap="none" strike="noStrike">
                <a:solidFill>
                  <a:schemeClr val="dk1"/>
                </a:solidFill>
                <a:latin typeface="Arial"/>
                <a:ea typeface="Arial"/>
                <a:cs typeface="Arial"/>
                <a:sym typeface="Arial"/>
              </a:rPr>
              <a:t>Αξιολογήστε την πιθανότητα: </a:t>
            </a:r>
            <a:r>
              <a:rPr b="0" i="0" lang="en-US" sz="1700" u="none" cap="none" strike="noStrike">
                <a:solidFill>
                  <a:schemeClr val="dk1"/>
                </a:solidFill>
                <a:latin typeface="Arial"/>
                <a:ea typeface="Arial"/>
                <a:cs typeface="Arial"/>
                <a:sym typeface="Arial"/>
              </a:rPr>
              <a:t>Αξιολογήστε πόσο πιθανό είναι να συμβεί κάθε κίνδυνος, λαμβάνοντας υπόψη παράγοντες όπως ιστορικά δεδομένα, τάσεις του κλάδου και γνώμες εμπειρογνωμόνων.</a:t>
            </a:r>
            <a:endParaRPr b="0" i="0" sz="1700" u="none" cap="none" strike="noStrike">
              <a:solidFill>
                <a:schemeClr val="dk1"/>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700"/>
              <a:buFont typeface="Arial"/>
              <a:buChar char="•"/>
            </a:pPr>
            <a:r>
              <a:rPr b="1" i="0" lang="en-US" sz="1700" u="none" cap="none" strike="noStrike">
                <a:solidFill>
                  <a:schemeClr val="dk1"/>
                </a:solidFill>
                <a:latin typeface="Arial"/>
                <a:ea typeface="Arial"/>
                <a:cs typeface="Arial"/>
                <a:sym typeface="Arial"/>
              </a:rPr>
              <a:t>Εκτίμηση των επιπτώσεων: </a:t>
            </a:r>
            <a:r>
              <a:rPr b="0" i="0" lang="en-US" sz="1700" u="none" cap="none" strike="noStrike">
                <a:solidFill>
                  <a:schemeClr val="dk1"/>
                </a:solidFill>
                <a:latin typeface="Arial"/>
                <a:ea typeface="Arial"/>
                <a:cs typeface="Arial"/>
                <a:sym typeface="Arial"/>
              </a:rPr>
              <a:t>Προσδιορίστε τη δυνητική σοβαρότητα των επιπτώσεων για κάθε κίνδυνο. Αυτό θα μπορούσε να περιλαμβάνει οικονομικές απώλειες, βλάβη της φήμης ή λειτουργική διαταραχή.</a:t>
            </a:r>
            <a:endParaRPr b="0" i="0" sz="1700" u="none" cap="none" strike="noStrike">
              <a:solidFill>
                <a:schemeClr val="dk1"/>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700"/>
              <a:buFont typeface="Arial"/>
              <a:buChar char="•"/>
            </a:pPr>
            <a:r>
              <a:rPr b="1" i="0" lang="en-US" sz="1700" u="none" cap="none" strike="noStrike">
                <a:solidFill>
                  <a:schemeClr val="dk1"/>
                </a:solidFill>
                <a:latin typeface="Arial"/>
                <a:ea typeface="Arial"/>
                <a:cs typeface="Arial"/>
                <a:sym typeface="Arial"/>
              </a:rPr>
              <a:t>Ιεράρχηση κινδύνων: </a:t>
            </a:r>
            <a:r>
              <a:rPr b="0" i="0" lang="en-US" sz="1700" u="none" cap="none" strike="noStrike">
                <a:solidFill>
                  <a:schemeClr val="dk1"/>
                </a:solidFill>
                <a:latin typeface="Arial"/>
                <a:ea typeface="Arial"/>
                <a:cs typeface="Arial"/>
                <a:sym typeface="Arial"/>
              </a:rPr>
              <a:t>Ιεραρχήστε τους κινδύνους με βάση την πιθανότητα και τον αντίκτυπό τους για να επικεντρωθείτε στους πιο σημαντικούς.</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177800" lvl="0" marL="285750" marR="0" rtl="0" algn="just">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700"/>
              <a:buFont typeface="Noto Sans Symbols"/>
              <a:buChar char="⮚"/>
            </a:pPr>
            <a:r>
              <a:rPr b="1" i="0" lang="en-US" sz="1700" u="none" cap="none" strike="noStrike">
                <a:solidFill>
                  <a:schemeClr val="dk1"/>
                </a:solidFill>
                <a:latin typeface="Arial"/>
                <a:ea typeface="Arial"/>
                <a:cs typeface="Arial"/>
                <a:sym typeface="Arial"/>
              </a:rPr>
              <a:t>Εργαλεία και τεχνικές για την αξιολόγηση κινδύνων</a:t>
            </a:r>
            <a:endParaRPr b="1" i="0" sz="1700" u="none" cap="none" strike="noStrike">
              <a:solidFill>
                <a:schemeClr val="dk1"/>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700"/>
              <a:buFont typeface="Arial"/>
              <a:buChar char="•"/>
            </a:pPr>
            <a:r>
              <a:rPr b="1" i="0" lang="en-US" sz="1700" u="none" cap="none" strike="noStrike">
                <a:solidFill>
                  <a:schemeClr val="dk1"/>
                </a:solidFill>
                <a:latin typeface="Arial"/>
                <a:ea typeface="Arial"/>
                <a:cs typeface="Arial"/>
                <a:sym typeface="Arial"/>
              </a:rPr>
              <a:t>Πίνακας κινδύνων: </a:t>
            </a:r>
            <a:r>
              <a:rPr b="0" i="0" lang="en-US" sz="1700" u="none" cap="none" strike="noStrike">
                <a:solidFill>
                  <a:schemeClr val="dk1"/>
                </a:solidFill>
                <a:latin typeface="Arial"/>
                <a:ea typeface="Arial"/>
                <a:cs typeface="Arial"/>
                <a:sym typeface="Arial"/>
              </a:rPr>
              <a:t>Ένα εργαλείο για την οπτικοποίηση και ιεράρχηση των κινδύνων με βάση την πιθανότητα και τον αντίκτυπό τους.</a:t>
            </a:r>
            <a:endParaRPr b="0" i="0" sz="1700" u="none" cap="none" strike="noStrike">
              <a:solidFill>
                <a:schemeClr val="dk1"/>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700"/>
              <a:buFont typeface="Arial"/>
              <a:buChar char="•"/>
            </a:pPr>
            <a:r>
              <a:rPr b="1" i="0" lang="en-US" sz="1700" u="none" cap="none" strike="noStrike">
                <a:solidFill>
                  <a:schemeClr val="dk1"/>
                </a:solidFill>
                <a:latin typeface="Arial"/>
                <a:ea typeface="Arial"/>
                <a:cs typeface="Arial"/>
                <a:sym typeface="Arial"/>
              </a:rPr>
              <a:t>Ποιοτική ανάλυση: </a:t>
            </a:r>
            <a:r>
              <a:rPr b="0" i="0" lang="en-US" sz="1700" u="none" cap="none" strike="noStrike">
                <a:solidFill>
                  <a:schemeClr val="dk1"/>
                </a:solidFill>
                <a:latin typeface="Arial"/>
                <a:ea typeface="Arial"/>
                <a:cs typeface="Arial"/>
                <a:sym typeface="Arial"/>
              </a:rPr>
              <a:t>Χρήση περιγραφικών όρων για την αξιολόγηση του μεγέθους και της πιθανότητας των κινδύνων.</a:t>
            </a:r>
            <a:endParaRPr b="0" i="0" sz="1700" u="none" cap="none" strike="noStrike">
              <a:solidFill>
                <a:schemeClr val="dk1"/>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700"/>
              <a:buFont typeface="Arial"/>
              <a:buChar char="•"/>
            </a:pPr>
            <a:r>
              <a:rPr b="1" i="0" lang="en-US" sz="1700" u="none" cap="none" strike="noStrike">
                <a:solidFill>
                  <a:schemeClr val="dk1"/>
                </a:solidFill>
                <a:latin typeface="Arial"/>
                <a:ea typeface="Arial"/>
                <a:cs typeface="Arial"/>
                <a:sym typeface="Arial"/>
              </a:rPr>
              <a:t>Ποσοτική ανάλυση: </a:t>
            </a:r>
            <a:r>
              <a:rPr b="0" i="0" lang="en-US" sz="1700" u="none" cap="none" strike="noStrike">
                <a:solidFill>
                  <a:schemeClr val="dk1"/>
                </a:solidFill>
                <a:latin typeface="Arial"/>
                <a:ea typeface="Arial"/>
                <a:cs typeface="Arial"/>
                <a:sym typeface="Arial"/>
              </a:rPr>
              <a:t>Εφαρμογή αριθμητικών τιμών ή στατιστικών στοιχείων για τη μέτρηση και τη σύγκριση κινδύνων.</a:t>
            </a:r>
            <a:endParaRPr b="0" i="0" sz="1700" u="none" cap="none" strike="noStrike">
              <a:solidFill>
                <a:schemeClr val="dk1"/>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pic>
        <p:nvPicPr>
          <p:cNvPr id="1111" name="Google Shape;1111;p132"/>
          <p:cNvPicPr preferRelativeResize="0"/>
          <p:nvPr/>
        </p:nvPicPr>
        <p:blipFill rotWithShape="1">
          <a:blip r:embed="rId3">
            <a:alphaModFix/>
          </a:blip>
          <a:srcRect b="0" l="0" r="0" t="0"/>
          <a:stretch/>
        </p:blipFill>
        <p:spPr>
          <a:xfrm>
            <a:off x="2838" y="2"/>
            <a:ext cx="10688975" cy="7559673"/>
          </a:xfrm>
          <a:prstGeom prst="rect">
            <a:avLst/>
          </a:prstGeom>
          <a:noFill/>
          <a:ln>
            <a:noFill/>
          </a:ln>
        </p:spPr>
      </p:pic>
      <p:sp>
        <p:nvSpPr>
          <p:cNvPr id="1112" name="Google Shape;1112;p132"/>
          <p:cNvSpPr txBox="1"/>
          <p:nvPr/>
        </p:nvSpPr>
        <p:spPr>
          <a:xfrm>
            <a:off x="812288" y="760344"/>
            <a:ext cx="8732700" cy="113873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Παρακολούθηση κινδύνων</a:t>
            </a:r>
            <a:endParaRPr b="1"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Η παρακολούθηση κινδύνων είναι η συνεχής διαδικασία παρακολούθησης και αξιολόγησης των επιπέδων κινδύνου σε ένα επιχειρηματικό περιβάλλον. Περιλαμβάνει την τακτική επανεξέταση και επικαιροποίηση των στρατηγικών διαχείρισης κινδύνων, ώστε να διασφαλίζεται ότι παραμένουν αποτελεσματικές.</a:t>
            </a:r>
            <a:endParaRPr b="0" i="0" sz="1700" u="none" cap="none" strike="noStrike">
              <a:solidFill>
                <a:schemeClr val="dk1"/>
              </a:solidFill>
              <a:latin typeface="Arial"/>
              <a:ea typeface="Arial"/>
              <a:cs typeface="Arial"/>
              <a:sym typeface="Arial"/>
            </a:endParaRPr>
          </a:p>
        </p:txBody>
      </p:sp>
      <p:sp>
        <p:nvSpPr>
          <p:cNvPr id="1113" name="Google Shape;1113;p132"/>
          <p:cNvSpPr txBox="1"/>
          <p:nvPr/>
        </p:nvSpPr>
        <p:spPr>
          <a:xfrm>
            <a:off x="812288" y="2174489"/>
            <a:ext cx="8732700" cy="5017800"/>
          </a:xfrm>
          <a:prstGeom prst="rect">
            <a:avLst/>
          </a:prstGeom>
          <a:noFill/>
          <a:ln>
            <a:noFill/>
          </a:ln>
        </p:spPr>
        <p:txBody>
          <a:bodyPr anchorCtr="0" anchor="t" bIns="45700" lIns="91425" spcFirstLastPara="1" rIns="91425" wrap="square" tIns="45700">
            <a:spAutoFit/>
          </a:bodyPr>
          <a:lstStyle/>
          <a:p>
            <a:pPr indent="-279400" lvl="0" marL="285750" marR="0" rtl="0" algn="just">
              <a:lnSpc>
                <a:spcPct val="100000"/>
              </a:lnSpc>
              <a:spcBef>
                <a:spcPts val="0"/>
              </a:spcBef>
              <a:spcAft>
                <a:spcPts val="0"/>
              </a:spcAft>
              <a:buClr>
                <a:srgbClr val="000000"/>
              </a:buClr>
              <a:buSzPts val="1600"/>
              <a:buFont typeface="Noto Sans Symbols"/>
              <a:buChar char="⮚"/>
            </a:pPr>
            <a:r>
              <a:rPr b="1" i="0" lang="en-US" sz="1600" u="none" cap="none" strike="noStrike">
                <a:solidFill>
                  <a:schemeClr val="dk1"/>
                </a:solidFill>
                <a:latin typeface="Arial"/>
                <a:ea typeface="Arial"/>
                <a:cs typeface="Arial"/>
                <a:sym typeface="Arial"/>
              </a:rPr>
              <a:t>Εφαρμογή ενός σχεδίου παρακολούθησης κινδύνων</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1" i="0" sz="1600" u="none" cap="none" strike="noStrike">
              <a:solidFill>
                <a:schemeClr val="dk1"/>
              </a:solidFill>
              <a:latin typeface="Arial"/>
              <a:ea typeface="Arial"/>
              <a:cs typeface="Arial"/>
              <a:sym typeface="Arial"/>
            </a:endParaRPr>
          </a:p>
          <a:p>
            <a:pPr indent="-279400" lvl="0" marL="285750" marR="0" rtl="0" algn="just">
              <a:lnSpc>
                <a:spcPct val="100000"/>
              </a:lnSpc>
              <a:spcBef>
                <a:spcPts val="0"/>
              </a:spcBef>
              <a:spcAft>
                <a:spcPts val="0"/>
              </a:spcAft>
              <a:buClr>
                <a:srgbClr val="000000"/>
              </a:buClr>
              <a:buSzPts val="1600"/>
              <a:buFont typeface="Arial"/>
              <a:buChar char="•"/>
            </a:pPr>
            <a:r>
              <a:rPr b="1" i="0" lang="en-US" sz="1600" u="none" cap="none" strike="noStrike">
                <a:solidFill>
                  <a:schemeClr val="dk1"/>
                </a:solidFill>
                <a:latin typeface="Arial"/>
                <a:ea typeface="Arial"/>
                <a:cs typeface="Arial"/>
                <a:sym typeface="Arial"/>
              </a:rPr>
              <a:t>Καθιέρωση διαδικασιών παρακολούθησης: </a:t>
            </a:r>
            <a:r>
              <a:rPr b="0" i="0" lang="en-US" sz="1600" u="none" cap="none" strike="noStrike">
                <a:solidFill>
                  <a:schemeClr val="dk1"/>
                </a:solidFill>
                <a:latin typeface="Arial"/>
                <a:ea typeface="Arial"/>
                <a:cs typeface="Arial"/>
                <a:sym typeface="Arial"/>
              </a:rPr>
              <a:t>Θέσπιση διαδικασιών για την τακτική επανεξέταση των κινδύνων και της αποτελεσματικότητας των στρατηγικών διαχείρισης κινδύνων.</a:t>
            </a:r>
            <a:endParaRPr b="0" i="0" sz="1600" u="none" cap="none" strike="noStrike">
              <a:solidFill>
                <a:srgbClr val="000000"/>
              </a:solidFill>
              <a:latin typeface="Arial"/>
              <a:ea typeface="Arial"/>
              <a:cs typeface="Arial"/>
              <a:sym typeface="Arial"/>
            </a:endParaRPr>
          </a:p>
          <a:p>
            <a:pPr indent="-279400" lvl="0" marL="285750" marR="0" rtl="0" algn="just">
              <a:lnSpc>
                <a:spcPct val="100000"/>
              </a:lnSpc>
              <a:spcBef>
                <a:spcPts val="0"/>
              </a:spcBef>
              <a:spcAft>
                <a:spcPts val="0"/>
              </a:spcAft>
              <a:buClr>
                <a:srgbClr val="000000"/>
              </a:buClr>
              <a:buSzPts val="1600"/>
              <a:buFont typeface="Arial"/>
              <a:buChar char="•"/>
            </a:pPr>
            <a:r>
              <a:rPr b="1" i="0" lang="en-US" sz="1600" u="none" cap="none" strike="noStrike">
                <a:solidFill>
                  <a:schemeClr val="dk1"/>
                </a:solidFill>
                <a:latin typeface="Arial"/>
                <a:ea typeface="Arial"/>
                <a:cs typeface="Arial"/>
                <a:sym typeface="Arial"/>
              </a:rPr>
              <a:t>Επιλογή βασικών δεικτών κινδύνου (KRI): </a:t>
            </a:r>
            <a:r>
              <a:rPr b="0" i="0" lang="en-US" sz="1600" u="none" cap="none" strike="noStrike">
                <a:solidFill>
                  <a:schemeClr val="dk1"/>
                </a:solidFill>
                <a:latin typeface="Arial"/>
                <a:ea typeface="Arial"/>
                <a:cs typeface="Arial"/>
                <a:sym typeface="Arial"/>
              </a:rPr>
              <a:t>Προσδιορισμός και χρήση συγκεκριμένων μετρήσεων που σηματοδοτούν αλλαγές στην έκθεση σε κίνδυνο.</a:t>
            </a:r>
            <a:endParaRPr b="0" i="0" sz="1600" u="none" cap="none" strike="noStrike">
              <a:solidFill>
                <a:srgbClr val="000000"/>
              </a:solidFill>
              <a:latin typeface="Arial"/>
              <a:ea typeface="Arial"/>
              <a:cs typeface="Arial"/>
              <a:sym typeface="Arial"/>
            </a:endParaRPr>
          </a:p>
          <a:p>
            <a:pPr indent="-279400" lvl="0" marL="285750" marR="0" rtl="0" algn="just">
              <a:lnSpc>
                <a:spcPct val="100000"/>
              </a:lnSpc>
              <a:spcBef>
                <a:spcPts val="0"/>
              </a:spcBef>
              <a:spcAft>
                <a:spcPts val="0"/>
              </a:spcAft>
              <a:buClr>
                <a:srgbClr val="000000"/>
              </a:buClr>
              <a:buSzPts val="1600"/>
              <a:buFont typeface="Arial"/>
              <a:buChar char="•"/>
            </a:pPr>
            <a:r>
              <a:rPr b="1" i="0" lang="en-US" sz="1600" u="none" cap="none" strike="noStrike">
                <a:solidFill>
                  <a:schemeClr val="dk1"/>
                </a:solidFill>
                <a:latin typeface="Arial"/>
                <a:ea typeface="Arial"/>
                <a:cs typeface="Arial"/>
                <a:sym typeface="Arial"/>
              </a:rPr>
              <a:t>Ενσωμάτωση στις επιχειρηματικές διαδικασίες: </a:t>
            </a:r>
            <a:r>
              <a:rPr b="0" i="0" lang="en-US" sz="1600" u="none" cap="none" strike="noStrike">
                <a:solidFill>
                  <a:schemeClr val="dk1"/>
                </a:solidFill>
                <a:latin typeface="Arial"/>
                <a:ea typeface="Arial"/>
                <a:cs typeface="Arial"/>
                <a:sym typeface="Arial"/>
              </a:rPr>
              <a:t>Διασφαλίστε ότι η παρακολούθηση των κινδύνων αποτελεί μέρος των καθημερινών επιχειρηματικών δραστηριοτήτων και όχι μια ξεχωριστή ή απομονωμένη εργασία.</a:t>
            </a:r>
            <a:endParaRPr b="0" i="0" sz="1600" u="none" cap="none" strike="noStrike">
              <a:solidFill>
                <a:srgbClr val="000000"/>
              </a:solidFill>
              <a:latin typeface="Arial"/>
              <a:ea typeface="Arial"/>
              <a:cs typeface="Arial"/>
              <a:sym typeface="Arial"/>
            </a:endParaRPr>
          </a:p>
          <a:p>
            <a:pPr indent="-279400" lvl="0" marL="285750" marR="0" rtl="0" algn="just">
              <a:lnSpc>
                <a:spcPct val="100000"/>
              </a:lnSpc>
              <a:spcBef>
                <a:spcPts val="0"/>
              </a:spcBef>
              <a:spcAft>
                <a:spcPts val="0"/>
              </a:spcAft>
              <a:buClr>
                <a:srgbClr val="000000"/>
              </a:buClr>
              <a:buSzPts val="1600"/>
              <a:buFont typeface="Arial"/>
              <a:buChar char="•"/>
            </a:pPr>
            <a:r>
              <a:rPr b="1" i="0" lang="en-US" sz="1600" u="none" cap="none" strike="noStrike">
                <a:solidFill>
                  <a:schemeClr val="dk1"/>
                </a:solidFill>
                <a:latin typeface="Arial"/>
                <a:ea typeface="Arial"/>
                <a:cs typeface="Arial"/>
                <a:sym typeface="Arial"/>
              </a:rPr>
              <a:t>Τακτική υποβολή εκθέσεων: </a:t>
            </a:r>
            <a:r>
              <a:rPr b="0" i="0" lang="en-US" sz="1600" u="none" cap="none" strike="noStrike">
                <a:solidFill>
                  <a:schemeClr val="dk1"/>
                </a:solidFill>
                <a:latin typeface="Arial"/>
                <a:ea typeface="Arial"/>
                <a:cs typeface="Arial"/>
                <a:sym typeface="Arial"/>
              </a:rPr>
              <a:t>Ανάπτυξη μιας ρουτίνας για την αναφορά και τη συζήτηση των ευρημάτων που σχετίζονται με τους κινδύνους με τους ενδιαφερόμενους φορείς.</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0" i="0" sz="1600" u="none" cap="none" strike="noStrike">
              <a:solidFill>
                <a:schemeClr val="dk1"/>
              </a:solidFill>
              <a:latin typeface="Arial"/>
              <a:ea typeface="Arial"/>
              <a:cs typeface="Arial"/>
              <a:sym typeface="Arial"/>
            </a:endParaRPr>
          </a:p>
          <a:p>
            <a:pPr indent="-279400" lvl="0" marL="285750" marR="0" rtl="0" algn="just">
              <a:lnSpc>
                <a:spcPct val="100000"/>
              </a:lnSpc>
              <a:spcBef>
                <a:spcPts val="0"/>
              </a:spcBef>
              <a:spcAft>
                <a:spcPts val="0"/>
              </a:spcAft>
              <a:buClr>
                <a:srgbClr val="000000"/>
              </a:buClr>
              <a:buSzPts val="1600"/>
              <a:buFont typeface="Noto Sans Symbols"/>
              <a:buChar char="⮚"/>
            </a:pPr>
            <a:r>
              <a:rPr b="1" i="0" lang="en-US" sz="1600" u="none" cap="none" strike="noStrike">
                <a:solidFill>
                  <a:schemeClr val="dk1"/>
                </a:solidFill>
                <a:latin typeface="Arial"/>
                <a:ea typeface="Arial"/>
                <a:cs typeface="Arial"/>
                <a:sym typeface="Arial"/>
              </a:rPr>
              <a:t>Εργαλεία και τεχνικές για αποτελεσματική παρακολούθηση κινδύνων</a:t>
            </a:r>
            <a:endParaRPr b="0" i="0" sz="16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1" i="0" sz="1600" u="none" cap="none" strike="noStrike">
              <a:solidFill>
                <a:schemeClr val="dk1"/>
              </a:solidFill>
              <a:latin typeface="Arial"/>
              <a:ea typeface="Arial"/>
              <a:cs typeface="Arial"/>
              <a:sym typeface="Arial"/>
            </a:endParaRPr>
          </a:p>
          <a:p>
            <a:pPr indent="-279400" lvl="0" marL="285750" marR="0" rtl="0" algn="just">
              <a:lnSpc>
                <a:spcPct val="100000"/>
              </a:lnSpc>
              <a:spcBef>
                <a:spcPts val="0"/>
              </a:spcBef>
              <a:spcAft>
                <a:spcPts val="0"/>
              </a:spcAft>
              <a:buClr>
                <a:srgbClr val="000000"/>
              </a:buClr>
              <a:buSzPts val="1600"/>
              <a:buFont typeface="Arial"/>
              <a:buChar char="•"/>
            </a:pPr>
            <a:r>
              <a:rPr b="1" i="0" lang="en-US" sz="1600" u="none" cap="none" strike="noStrike">
                <a:solidFill>
                  <a:schemeClr val="dk1"/>
                </a:solidFill>
                <a:latin typeface="Arial"/>
                <a:ea typeface="Arial"/>
                <a:cs typeface="Arial"/>
                <a:sym typeface="Arial"/>
              </a:rPr>
              <a:t>Πίνακες κινδύνου: </a:t>
            </a:r>
            <a:r>
              <a:rPr b="0" i="0" lang="en-US" sz="1600" u="none" cap="none" strike="noStrike">
                <a:solidFill>
                  <a:schemeClr val="dk1"/>
                </a:solidFill>
                <a:latin typeface="Arial"/>
                <a:ea typeface="Arial"/>
                <a:cs typeface="Arial"/>
                <a:sym typeface="Arial"/>
              </a:rPr>
              <a:t>Χρήση ψηφιακών ταμπλό για την εμφάνιση βασικών δεικτών κινδύνου και τάσεων.</a:t>
            </a:r>
            <a:endParaRPr b="0" i="0" sz="1600" u="none" cap="none" strike="noStrike">
              <a:solidFill>
                <a:srgbClr val="000000"/>
              </a:solidFill>
              <a:latin typeface="Arial"/>
              <a:ea typeface="Arial"/>
              <a:cs typeface="Arial"/>
              <a:sym typeface="Arial"/>
            </a:endParaRPr>
          </a:p>
          <a:p>
            <a:pPr indent="-279400" lvl="0" marL="285750" marR="0" rtl="0" algn="just">
              <a:lnSpc>
                <a:spcPct val="100000"/>
              </a:lnSpc>
              <a:spcBef>
                <a:spcPts val="0"/>
              </a:spcBef>
              <a:spcAft>
                <a:spcPts val="0"/>
              </a:spcAft>
              <a:buClr>
                <a:srgbClr val="000000"/>
              </a:buClr>
              <a:buSzPts val="1600"/>
              <a:buFont typeface="Arial"/>
              <a:buChar char="•"/>
            </a:pPr>
            <a:r>
              <a:rPr b="1" i="0" lang="en-US" sz="1600" u="none" cap="none" strike="noStrike">
                <a:solidFill>
                  <a:schemeClr val="dk1"/>
                </a:solidFill>
                <a:latin typeface="Arial"/>
                <a:ea typeface="Arial"/>
                <a:cs typeface="Arial"/>
                <a:sym typeface="Arial"/>
              </a:rPr>
              <a:t>Συναντήσεις ανασκόπησης: </a:t>
            </a:r>
            <a:r>
              <a:rPr b="0" i="0" lang="en-US" sz="1600" u="none" cap="none" strike="noStrike">
                <a:solidFill>
                  <a:schemeClr val="dk1"/>
                </a:solidFill>
                <a:latin typeface="Arial"/>
                <a:ea typeface="Arial"/>
                <a:cs typeface="Arial"/>
                <a:sym typeface="Arial"/>
              </a:rPr>
              <a:t>Τακτικά προγραμματισμένες συναντήσεις για τη συζήτηση της κατάστασης των κινδύνων και των στρατηγικών διαχείρισης.</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pic>
        <p:nvPicPr>
          <p:cNvPr id="1118" name="Google Shape;1118;p133"/>
          <p:cNvPicPr preferRelativeResize="0"/>
          <p:nvPr/>
        </p:nvPicPr>
        <p:blipFill rotWithShape="1">
          <a:blip r:embed="rId3">
            <a:alphaModFix/>
          </a:blip>
          <a:srcRect b="0" l="0" r="0" t="0"/>
          <a:stretch/>
        </p:blipFill>
        <p:spPr>
          <a:xfrm>
            <a:off x="2838" y="0"/>
            <a:ext cx="10688975" cy="7559673"/>
          </a:xfrm>
          <a:prstGeom prst="rect">
            <a:avLst/>
          </a:prstGeom>
          <a:noFill/>
          <a:ln>
            <a:noFill/>
          </a:ln>
        </p:spPr>
      </p:pic>
      <p:sp>
        <p:nvSpPr>
          <p:cNvPr id="1119" name="Google Shape;1119;p133"/>
          <p:cNvSpPr txBox="1"/>
          <p:nvPr/>
        </p:nvSpPr>
        <p:spPr>
          <a:xfrm>
            <a:off x="815269" y="1149500"/>
            <a:ext cx="8353800" cy="24598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Το Ευρωπαϊκό Πλαίσιο Επιχειρηματικών Ικανοτήτων (EntreComp) </a:t>
            </a:r>
            <a:endParaRPr b="1" i="0" sz="17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700"/>
              <a:buFont typeface="Arial"/>
              <a:buNone/>
            </a:pPr>
            <a:r>
              <a:t/>
            </a:r>
            <a:endParaRPr b="1" i="0" sz="1700" u="none" cap="none" strike="noStrike">
              <a:solidFill>
                <a:schemeClr val="dk1"/>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Για να κατανοήσουμε καλύτερα τις ικανότητες που σχετίζονται με την επιχειρηματική ικανότητα, το 2018, η ΕΕ δημιούργησε το Ευρωπαϊκό Πλαίσιο Επιχειρηματικών Ικανοτήτων (EntreComp) ως σημείο αναφοράς για να εξηγήσει τι σημαίνει να έχεις επιχειρηματική νοοτροπία. </a:t>
            </a:r>
            <a:endParaRPr b="0" i="0" sz="1700" u="none" cap="none" strike="noStrike">
              <a:solidFill>
                <a:schemeClr val="dk1"/>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 </a:t>
            </a:r>
            <a:endParaRPr b="1" i="0" sz="1700" u="none" cap="none" strike="noStrike">
              <a:solidFill>
                <a:schemeClr val="dk1"/>
              </a:solidFill>
              <a:latin typeface="Arial"/>
              <a:ea typeface="Arial"/>
              <a:cs typeface="Arial"/>
              <a:sym typeface="Arial"/>
            </a:endParaRPr>
          </a:p>
        </p:txBody>
      </p:sp>
      <p:sp>
        <p:nvSpPr>
          <p:cNvPr id="1120" name="Google Shape;1120;p133"/>
          <p:cNvSpPr txBox="1"/>
          <p:nvPr/>
        </p:nvSpPr>
        <p:spPr>
          <a:xfrm>
            <a:off x="878618" y="684450"/>
            <a:ext cx="9263100" cy="3539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Μια εισαγωγή στην επιχειρηματική ικανότητα  </a:t>
            </a:r>
            <a:endParaRPr b="0" i="1" sz="1700" u="none" cap="none" strike="noStrike">
              <a:solidFill>
                <a:schemeClr val="dk1"/>
              </a:solidFill>
              <a:latin typeface="Arial"/>
              <a:ea typeface="Arial"/>
              <a:cs typeface="Arial"/>
              <a:sym typeface="Arial"/>
            </a:endParaRPr>
          </a:p>
        </p:txBody>
      </p:sp>
      <p:pic>
        <p:nvPicPr>
          <p:cNvPr id="1121" name="Google Shape;1121;p133"/>
          <p:cNvPicPr preferRelativeResize="0"/>
          <p:nvPr/>
        </p:nvPicPr>
        <p:blipFill rotWithShape="1">
          <a:blip r:embed="rId4">
            <a:alphaModFix/>
          </a:blip>
          <a:srcRect b="0" l="0" r="0" t="0"/>
          <a:stretch/>
        </p:blipFill>
        <p:spPr>
          <a:xfrm>
            <a:off x="2649943" y="3950311"/>
            <a:ext cx="5391925" cy="295716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26"/>
          <p:cNvPicPr preferRelativeResize="0"/>
          <p:nvPr/>
        </p:nvPicPr>
        <p:blipFill rotWithShape="1">
          <a:blip r:embed="rId3">
            <a:alphaModFix/>
          </a:blip>
          <a:srcRect b="0" l="0" r="0" t="0"/>
          <a:stretch/>
        </p:blipFill>
        <p:spPr>
          <a:xfrm>
            <a:off x="0" y="-1"/>
            <a:ext cx="10688973" cy="7559675"/>
          </a:xfrm>
          <a:prstGeom prst="rect">
            <a:avLst/>
          </a:prstGeom>
          <a:noFill/>
          <a:ln>
            <a:noFill/>
          </a:ln>
        </p:spPr>
      </p:pic>
      <p:sp>
        <p:nvSpPr>
          <p:cNvPr id="188" name="Google Shape;188;p26"/>
          <p:cNvSpPr txBox="1"/>
          <p:nvPr/>
        </p:nvSpPr>
        <p:spPr>
          <a:xfrm>
            <a:off x="1074277" y="769058"/>
            <a:ext cx="8543258"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Συνιστώσες της ανάλυσης τάσεων</a:t>
            </a:r>
            <a:endParaRPr b="1"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C000"/>
              </a:solidFill>
              <a:latin typeface="Arial"/>
              <a:ea typeface="Arial"/>
              <a:cs typeface="Arial"/>
              <a:sym typeface="Arial"/>
            </a:endParaRPr>
          </a:p>
        </p:txBody>
      </p:sp>
      <p:sp>
        <p:nvSpPr>
          <p:cNvPr id="189" name="Google Shape;189;p26"/>
          <p:cNvSpPr txBox="1"/>
          <p:nvPr/>
        </p:nvSpPr>
        <p:spPr>
          <a:xfrm>
            <a:off x="1074277" y="1704954"/>
            <a:ext cx="8964900" cy="3694200"/>
          </a:xfrm>
          <a:prstGeom prst="rect">
            <a:avLst/>
          </a:prstGeom>
          <a:noFill/>
          <a:ln>
            <a:noFill/>
          </a:ln>
        </p:spPr>
        <p:txBody>
          <a:bodyPr anchorCtr="0" anchor="t" bIns="45700" lIns="91425" spcFirstLastPara="1" rIns="91425" wrap="square" tIns="45700">
            <a:spAutoFit/>
          </a:bodyPr>
          <a:lstStyle/>
          <a:p>
            <a:pPr indent="0" lvl="0" marL="0" marR="0" rtl="0" algn="l">
              <a:lnSpc>
                <a:spcPct val="250000"/>
              </a:lnSpc>
              <a:spcBef>
                <a:spcPts val="0"/>
              </a:spcBef>
              <a:spcAft>
                <a:spcPts val="0"/>
              </a:spcAft>
              <a:buClr>
                <a:srgbClr val="000000"/>
              </a:buClr>
              <a:buSzPts val="1800"/>
              <a:buFont typeface="Arial"/>
              <a:buNone/>
            </a:pPr>
            <a:r>
              <a:rPr b="1" i="0" lang="en-US" sz="1800" u="none" cap="none" strike="noStrike">
                <a:solidFill>
                  <a:srgbClr val="177373"/>
                </a:solidFill>
                <a:latin typeface="Arial"/>
                <a:ea typeface="Arial"/>
                <a:cs typeface="Arial"/>
                <a:sym typeface="Arial"/>
              </a:rPr>
              <a:t>1. </a:t>
            </a:r>
            <a:r>
              <a:rPr b="1" i="0" lang="en-US" sz="1800" u="none" cap="none" strike="noStrike">
                <a:solidFill>
                  <a:schemeClr val="dk1"/>
                </a:solidFill>
                <a:latin typeface="Arial"/>
                <a:ea typeface="Arial"/>
                <a:cs typeface="Arial"/>
                <a:sym typeface="Arial"/>
              </a:rPr>
              <a:t> Τάσεις του κλάδου</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Παρακολούθηση των τάσεων του κλάδου σε μακροοικονομικό επίπεδο, όπως η ανάπτυξη της αγοράς, η ενοποίηση ή η αναστάτωση. Κατανοήστε πώς εξωτερικοί παράγοντες, όπως οικονομικές μεταβολές ή γεωπολιτικά γεγονότα, επηρεάζουν τον κλάδο.</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25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2. Τεχνολογικές εξελίξεις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Παρακολουθήστε τις τεχνολογικές εξελίξεις που μπορούν να μετασχηματίσουν τις επιχειρηματικές διαδικασίες ή να δημιουργήσουν εντελώς νέες αγορές. Αξιολογήστε τον πιθανό αντίκτυπο τεχνολογιών όπως η τεχνητή νοημοσύνη, το blockchain ή το 5G στον κλάδο σας.</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5" name="Shape 1125"/>
        <p:cNvGrpSpPr/>
        <p:nvPr/>
      </p:nvGrpSpPr>
      <p:grpSpPr>
        <a:xfrm>
          <a:off x="0" y="0"/>
          <a:ext cx="0" cy="0"/>
          <a:chOff x="0" y="0"/>
          <a:chExt cx="0" cy="0"/>
        </a:xfrm>
      </p:grpSpPr>
      <p:pic>
        <p:nvPicPr>
          <p:cNvPr id="1126" name="Google Shape;1126;p134"/>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127" name="Google Shape;1127;p134"/>
          <p:cNvSpPr txBox="1"/>
          <p:nvPr/>
        </p:nvSpPr>
        <p:spPr>
          <a:xfrm>
            <a:off x="813851" y="1149500"/>
            <a:ext cx="8353800" cy="57375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Εισαγωγή</a:t>
            </a:r>
            <a:endParaRPr b="1" i="0" sz="1700" u="none" cap="none" strike="noStrike">
              <a:solidFill>
                <a:schemeClr val="dk1"/>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700"/>
              <a:buFont typeface="Arial"/>
              <a:buNone/>
            </a:pPr>
            <a:r>
              <a:rPr b="0" i="0" lang="en-US" sz="1600" u="none" cap="none" strike="noStrike">
                <a:solidFill>
                  <a:schemeClr val="dk1"/>
                </a:solidFill>
                <a:latin typeface="Arial"/>
                <a:ea typeface="Arial"/>
                <a:cs typeface="Arial"/>
                <a:sym typeface="Arial"/>
              </a:rPr>
              <a:t>Η ΕΕ αναγνώρισε τη σημασία της δικτύωσης και τις δυσκολίες που σχετίζονται με την πρόσβαση στις αγορές και για το λόγο αυτό δημιούργησε το πρόγραμμα COSME και το δίκτυο Enterprise Europe Network παρέχει πόρους σε όλες τις επιχειρήσεις που επιθυμούν να επεκταθούν σε νέες αγορές. Οι ΜΜΕ μπορούν να απευθυνθούν στον τοπικό εταίρο στην περιοχή τους για συμβουλές και πληροφορίες. Πάνω από 600 οργανισμοί-εταίροι σε 54 χώρες έχουν τη δυνατότητα να προσεγγίσουν περισσότερες από 2 εκατομμύρια ΜΜΕ.</a:t>
            </a:r>
            <a:endParaRPr b="0" i="0" sz="1600" u="none" cap="none" strike="noStrike">
              <a:solidFill>
                <a:schemeClr val="dk1"/>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700"/>
              <a:buFont typeface="Arial"/>
              <a:buNone/>
            </a:pPr>
            <a:r>
              <a:rPr b="0" i="0" lang="en-US" sz="1600" u="none" cap="none" strike="noStrike">
                <a:solidFill>
                  <a:schemeClr val="dk1"/>
                </a:solidFill>
                <a:latin typeface="Arial"/>
                <a:ea typeface="Arial"/>
                <a:cs typeface="Arial"/>
                <a:sym typeface="Arial"/>
              </a:rPr>
              <a:t>Εάν ενδιαφέρεστε να ανοίξετε μια νέα επιχείρηση σε όλο τον κόσμο, το δίκτυο Enterprise προσφέρει επίσης τοπικά σημεία επαφής σε διάφορα κράτη της ΕΕ και εκτός ΕΕ: </a:t>
            </a:r>
            <a:r>
              <a:rPr b="0" i="0" lang="en-US" sz="1600" u="sng" cap="none" strike="noStrike">
                <a:solidFill>
                  <a:schemeClr val="hlink"/>
                </a:solidFill>
                <a:latin typeface="Arial"/>
                <a:ea typeface="Arial"/>
                <a:cs typeface="Arial"/>
                <a:sym typeface="Arial"/>
                <a:hlinkClick r:id="rId4"/>
              </a:rPr>
              <a:t>https:</a:t>
            </a:r>
            <a:r>
              <a:rPr b="0" i="0" lang="en-US" sz="1600" u="none" cap="none" strike="noStrike">
                <a:solidFill>
                  <a:schemeClr val="dk1"/>
                </a:solidFill>
                <a:latin typeface="Arial"/>
                <a:ea typeface="Arial"/>
                <a:cs typeface="Arial"/>
                <a:sym typeface="Arial"/>
              </a:rPr>
              <a:t>//een.ec.europa.eu/local-contact-points </a:t>
            </a:r>
            <a:endParaRPr b="0" i="0" sz="1600" u="none" cap="none" strike="noStrike">
              <a:solidFill>
                <a:schemeClr val="dk1"/>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700"/>
              <a:buFont typeface="Arial"/>
              <a:buNone/>
            </a:pPr>
            <a:r>
              <a:t/>
            </a:r>
            <a:endParaRPr b="0" i="0" sz="1600" u="none" cap="none" strike="noStrike">
              <a:solidFill>
                <a:schemeClr val="dk1"/>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700"/>
              <a:buFont typeface="Arial"/>
              <a:buNone/>
            </a:pPr>
            <a:r>
              <a:rPr b="0" i="0" lang="en-US" sz="1600" u="none" cap="none" strike="noStrike">
                <a:solidFill>
                  <a:schemeClr val="dk1"/>
                </a:solidFill>
                <a:latin typeface="Arial"/>
                <a:ea typeface="Arial"/>
                <a:cs typeface="Arial"/>
                <a:sym typeface="Arial"/>
              </a:rPr>
              <a:t>Ένας άλλος δικτυακός τόπος που προσφέρεται από την ΕΕ υποστηρίζει επίσης τις γυναίκες επιχειρηματίες και διάφορους αγγέλους που μπορούν να σας υποστηρίξουν κατά τη διάρκεια του σχεδίου σας: </a:t>
            </a:r>
            <a:r>
              <a:rPr b="0" i="0" lang="en-US" sz="1600" u="sng" cap="none" strike="noStrike">
                <a:solidFill>
                  <a:schemeClr val="hlink"/>
                </a:solidFill>
                <a:latin typeface="Arial"/>
                <a:ea typeface="Arial"/>
                <a:cs typeface="Arial"/>
                <a:sym typeface="Arial"/>
                <a:hlinkClick r:id="rId5"/>
              </a:rPr>
              <a:t>https://single-market-economy.ec.europa.eu/smes/supporting-entrepreneurship/women-entrepreneurs/support-tools-and-networks-women_en</a:t>
            </a:r>
            <a:endParaRPr b="0" i="0" sz="1600" u="none" cap="none" strike="noStrike">
              <a:solidFill>
                <a:schemeClr val="dk1"/>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700"/>
              <a:buFont typeface="Arial"/>
              <a:buNone/>
            </a:pPr>
            <a:r>
              <a:t/>
            </a:r>
            <a:endParaRPr b="0" i="0" sz="16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700"/>
              <a:buFont typeface="Arial"/>
              <a:buNone/>
            </a:pPr>
            <a:r>
              <a:rPr b="1" i="0" lang="en-US" sz="1600" u="none" cap="none" strike="noStrike">
                <a:solidFill>
                  <a:schemeClr val="dk1"/>
                </a:solidFill>
                <a:latin typeface="Arial"/>
                <a:ea typeface="Arial"/>
                <a:cs typeface="Arial"/>
                <a:sym typeface="Arial"/>
              </a:rPr>
              <a:t>Η ΕΕ προσφέρει επίσης κονδύλια και οικονομική στήριξη για την έναρξη μιας επιχείρησης.</a:t>
            </a:r>
            <a:endParaRPr b="1" i="0" sz="1600" u="none" cap="none" strike="noStrike">
              <a:solidFill>
                <a:schemeClr val="dk1"/>
              </a:solidFill>
              <a:latin typeface="Arial"/>
              <a:ea typeface="Arial"/>
              <a:cs typeface="Arial"/>
              <a:sym typeface="Arial"/>
            </a:endParaRPr>
          </a:p>
        </p:txBody>
      </p:sp>
      <p:sp>
        <p:nvSpPr>
          <p:cNvPr id="1128" name="Google Shape;1128;p134"/>
          <p:cNvSpPr txBox="1"/>
          <p:nvPr/>
        </p:nvSpPr>
        <p:spPr>
          <a:xfrm>
            <a:off x="877200" y="684450"/>
            <a:ext cx="9263100" cy="3539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 Επιλογές χρηματοδότησης για επιχειρηματίες</a:t>
            </a:r>
            <a:endParaRPr b="0" i="1" sz="1700" u="none" cap="none" strike="noStrike">
              <a:solidFill>
                <a:schemeClr val="dk1"/>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pic>
        <p:nvPicPr>
          <p:cNvPr id="1133" name="Google Shape;1133;p135"/>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134" name="Google Shape;1134;p135"/>
          <p:cNvSpPr txBox="1"/>
          <p:nvPr/>
        </p:nvSpPr>
        <p:spPr>
          <a:xfrm>
            <a:off x="813851" y="1149500"/>
            <a:ext cx="8353800" cy="202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500"/>
              <a:buFont typeface="Arial"/>
              <a:buNone/>
            </a:pPr>
            <a:r>
              <a:rPr b="1" i="0" lang="en-US" sz="1500" u="none" cap="none" strike="noStrike">
                <a:solidFill>
                  <a:schemeClr val="dk1"/>
                </a:solidFill>
                <a:latin typeface="Arial"/>
                <a:ea typeface="Arial"/>
                <a:cs typeface="Arial"/>
                <a:sym typeface="Arial"/>
              </a:rPr>
              <a:t>Επισκόπηση των πηγών χρηματοδότησης στο πλαίσιο των Ευρωπαϊκών Ταμείων (2021 - 2027)</a:t>
            </a:r>
            <a:endParaRPr b="1" i="0" sz="15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500"/>
              <a:buFont typeface="Arial"/>
              <a:buNone/>
            </a:pPr>
            <a:r>
              <a:t/>
            </a:r>
            <a:endParaRPr b="1" i="0" sz="15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500"/>
              <a:buFont typeface="Arial"/>
              <a:buNone/>
            </a:pPr>
            <a:r>
              <a:t/>
            </a:r>
            <a:endParaRPr b="1" i="0" sz="1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dk1"/>
              </a:solidFill>
              <a:latin typeface="Arial"/>
              <a:ea typeface="Arial"/>
              <a:cs typeface="Arial"/>
              <a:sym typeface="Arial"/>
            </a:endParaRPr>
          </a:p>
        </p:txBody>
      </p:sp>
      <p:sp>
        <p:nvSpPr>
          <p:cNvPr id="1135" name="Google Shape;1135;p135"/>
          <p:cNvSpPr txBox="1"/>
          <p:nvPr/>
        </p:nvSpPr>
        <p:spPr>
          <a:xfrm>
            <a:off x="877200" y="684450"/>
            <a:ext cx="92631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 Επιλογές χρηματοδότησης για επιχειρηματίες</a:t>
            </a:r>
            <a:endParaRPr b="0" i="1" sz="1500" u="none" cap="none" strike="noStrike">
              <a:solidFill>
                <a:schemeClr val="dk1"/>
              </a:solidFill>
              <a:latin typeface="Arial"/>
              <a:ea typeface="Arial"/>
              <a:cs typeface="Arial"/>
              <a:sym typeface="Arial"/>
            </a:endParaRPr>
          </a:p>
        </p:txBody>
      </p:sp>
      <p:pic>
        <p:nvPicPr>
          <p:cNvPr id="1136" name="Google Shape;1136;p135"/>
          <p:cNvPicPr preferRelativeResize="0"/>
          <p:nvPr/>
        </p:nvPicPr>
        <p:blipFill rotWithShape="1">
          <a:blip r:embed="rId4">
            <a:alphaModFix/>
          </a:blip>
          <a:srcRect b="0" l="0" r="0" t="0"/>
          <a:stretch/>
        </p:blipFill>
        <p:spPr>
          <a:xfrm>
            <a:off x="1493848" y="1981823"/>
            <a:ext cx="7704126" cy="3980349"/>
          </a:xfrm>
          <a:prstGeom prst="rect">
            <a:avLst/>
          </a:prstGeom>
          <a:noFill/>
          <a:ln>
            <a:noFill/>
          </a:ln>
        </p:spPr>
      </p:pic>
      <p:sp>
        <p:nvSpPr>
          <p:cNvPr id="1137" name="Google Shape;1137;p135"/>
          <p:cNvSpPr/>
          <p:nvPr/>
        </p:nvSpPr>
        <p:spPr>
          <a:xfrm>
            <a:off x="8670600" y="2209200"/>
            <a:ext cx="1469700" cy="762300"/>
          </a:xfrm>
          <a:prstGeom prst="rect">
            <a:avLst/>
          </a:prstGeom>
          <a:solidFill>
            <a:srgbClr val="F7894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Προσωρινό όργανο για την τροφοδοσία της ανάκτησης</a:t>
            </a:r>
            <a:endParaRPr b="0" i="0" sz="1200" u="none" cap="none" strike="noStrike">
              <a:solidFill>
                <a:schemeClr val="dk1"/>
              </a:solidFill>
              <a:latin typeface="Arial"/>
              <a:ea typeface="Arial"/>
              <a:cs typeface="Arial"/>
              <a:sym typeface="Arial"/>
            </a:endParaRPr>
          </a:p>
        </p:txBody>
      </p:sp>
      <p:sp>
        <p:nvSpPr>
          <p:cNvPr id="1138" name="Google Shape;1138;p135"/>
          <p:cNvSpPr/>
          <p:nvPr/>
        </p:nvSpPr>
        <p:spPr>
          <a:xfrm>
            <a:off x="554325" y="2209200"/>
            <a:ext cx="1469700" cy="762300"/>
          </a:xfrm>
          <a:prstGeom prst="rect">
            <a:avLst/>
          </a:prstGeom>
          <a:solidFill>
            <a:srgbClr val="2FA7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Ο μακροπρόθεσμος προϋπολογισμός της ΕΕ για την περίοδο 2021-2027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pic>
        <p:nvPicPr>
          <p:cNvPr id="1143" name="Google Shape;1143;p136"/>
          <p:cNvPicPr preferRelativeResize="0"/>
          <p:nvPr/>
        </p:nvPicPr>
        <p:blipFill rotWithShape="1">
          <a:blip r:embed="rId3">
            <a:alphaModFix/>
          </a:blip>
          <a:srcRect b="0" l="0" r="0" t="0"/>
          <a:stretch/>
        </p:blipFill>
        <p:spPr>
          <a:xfrm>
            <a:off x="1420" y="0"/>
            <a:ext cx="10701518" cy="7559673"/>
          </a:xfrm>
          <a:prstGeom prst="rect">
            <a:avLst/>
          </a:prstGeom>
          <a:noFill/>
          <a:ln>
            <a:noFill/>
          </a:ln>
        </p:spPr>
      </p:pic>
      <p:sp>
        <p:nvSpPr>
          <p:cNvPr id="1144" name="Google Shape;1144;p136"/>
          <p:cNvSpPr txBox="1"/>
          <p:nvPr/>
        </p:nvSpPr>
        <p:spPr>
          <a:xfrm>
            <a:off x="813850" y="1759100"/>
            <a:ext cx="9337320" cy="21590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Τα 2 σημαντικότερα ταμεία που προσφέρονται από τα Ευρωπαϊκά Ταμεία για την περίοδο 2021 - 2027 είναι: </a:t>
            </a:r>
            <a:endParaRPr b="1"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0200" lvl="0" marL="457200" marR="0" rtl="0" algn="l">
              <a:lnSpc>
                <a:spcPct val="115000"/>
              </a:lnSpc>
              <a:spcBef>
                <a:spcPts val="0"/>
              </a:spcBef>
              <a:spcAft>
                <a:spcPts val="0"/>
              </a:spcAft>
              <a:buClr>
                <a:srgbClr val="404040"/>
              </a:buClr>
              <a:buSzPts val="1600"/>
              <a:buFont typeface="Arial"/>
              <a:buChar char="●"/>
            </a:pPr>
            <a:r>
              <a:rPr b="0" i="0" lang="en-US" sz="1700" u="none" cap="none" strike="noStrike">
                <a:solidFill>
                  <a:schemeClr val="dk1"/>
                </a:solidFill>
                <a:latin typeface="Arial"/>
                <a:ea typeface="Arial"/>
                <a:cs typeface="Arial"/>
                <a:sym typeface="Arial"/>
              </a:rPr>
              <a:t>Πρόγραμμα ενιαίας αγοράς </a:t>
            </a:r>
            <a:endParaRPr b="0" i="0" sz="1700" u="none" cap="none" strike="noStrike">
              <a:solidFill>
                <a:schemeClr val="dk1"/>
              </a:solidFill>
              <a:latin typeface="Arial"/>
              <a:ea typeface="Arial"/>
              <a:cs typeface="Arial"/>
              <a:sym typeface="Arial"/>
            </a:endParaRPr>
          </a:p>
          <a:p>
            <a:pPr indent="-330200" lvl="0" marL="457200" marR="0" rtl="0" algn="l">
              <a:lnSpc>
                <a:spcPct val="115000"/>
              </a:lnSpc>
              <a:spcBef>
                <a:spcPts val="0"/>
              </a:spcBef>
              <a:spcAft>
                <a:spcPts val="0"/>
              </a:spcAft>
              <a:buClr>
                <a:srgbClr val="404040"/>
              </a:buClr>
              <a:buSzPts val="1600"/>
              <a:buFont typeface="Arial"/>
              <a:buChar char="●"/>
            </a:pPr>
            <a:r>
              <a:rPr b="0" i="0" lang="en-US" sz="1700" u="none" cap="none" strike="noStrike">
                <a:solidFill>
                  <a:schemeClr val="dk1"/>
                </a:solidFill>
                <a:latin typeface="Arial"/>
                <a:ea typeface="Arial"/>
                <a:cs typeface="Arial"/>
                <a:sym typeface="Arial"/>
              </a:rPr>
              <a:t>Erasmus για νέους επιχειρηματίες</a:t>
            </a:r>
            <a:endParaRPr b="1" i="0" sz="1700" u="none" cap="none" strike="noStrike">
              <a:solidFill>
                <a:schemeClr val="dk1"/>
              </a:solidFill>
              <a:latin typeface="Arial"/>
              <a:ea typeface="Arial"/>
              <a:cs typeface="Arial"/>
              <a:sym typeface="Arial"/>
            </a:endParaRPr>
          </a:p>
        </p:txBody>
      </p:sp>
      <p:sp>
        <p:nvSpPr>
          <p:cNvPr id="1145" name="Google Shape;1145;p136"/>
          <p:cNvSpPr txBox="1"/>
          <p:nvPr/>
        </p:nvSpPr>
        <p:spPr>
          <a:xfrm>
            <a:off x="877200" y="684450"/>
            <a:ext cx="9273970" cy="6155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 Επιλογές χρηματοδότησης για επιχειρηματίες</a:t>
            </a:r>
            <a:endParaRPr b="1" i="0" sz="17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2021 - 2027</a:t>
            </a:r>
            <a:endParaRPr b="1" i="0" sz="1700" u="none" cap="none" strike="noStrike">
              <a:solidFill>
                <a:schemeClr val="dk1"/>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pic>
        <p:nvPicPr>
          <p:cNvPr id="1150" name="Google Shape;1150;p137"/>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151" name="Google Shape;1151;p137"/>
          <p:cNvSpPr txBox="1"/>
          <p:nvPr/>
        </p:nvSpPr>
        <p:spPr>
          <a:xfrm>
            <a:off x="813850" y="997100"/>
            <a:ext cx="8645100" cy="58737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0000"/>
              </a:buClr>
              <a:buSzPts val="1700"/>
              <a:buFont typeface="Arial"/>
              <a:buNone/>
            </a:pPr>
            <a:r>
              <a:rPr b="1" i="0" lang="en-US" sz="1600" u="none" cap="none" strike="noStrike">
                <a:solidFill>
                  <a:schemeClr val="dk1"/>
                </a:solidFill>
                <a:latin typeface="Arial"/>
                <a:ea typeface="Arial"/>
                <a:cs typeface="Arial"/>
                <a:sym typeface="Arial"/>
              </a:rPr>
              <a:t>Επισκόπηση των πηγών χρηματοδότησης στο πλαίσιο των Ευρωπαϊκών Ταμείων (2021 - 2027)</a:t>
            </a:r>
            <a:endParaRPr b="1"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700"/>
              <a:buFont typeface="Arial"/>
              <a:buNone/>
            </a:pPr>
            <a:r>
              <a:rPr b="1" i="0" lang="en-US" sz="1600" u="none" cap="none" strike="noStrike">
                <a:solidFill>
                  <a:schemeClr val="dk1"/>
                </a:solidFill>
                <a:latin typeface="Arial"/>
                <a:ea typeface="Arial"/>
                <a:cs typeface="Arial"/>
                <a:sym typeface="Arial"/>
              </a:rPr>
              <a:t>Πρόγραμμα ενιαίας αγοράς (SMP) από τον EISMEA (Ευρωπαϊκό Συμβούλιο Καινοτομίας και Εκτελεστικός Οργανισμός για τις ΜΜΕ)</a:t>
            </a:r>
            <a:endParaRPr b="1"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700"/>
              <a:buFont typeface="Arial"/>
              <a:buNone/>
            </a:pPr>
            <a:r>
              <a:t/>
            </a:r>
            <a:endParaRPr b="1"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0" i="0" lang="en-US" sz="1600" u="none" cap="none" strike="noStrike">
                <a:solidFill>
                  <a:schemeClr val="dk1"/>
                </a:solidFill>
                <a:latin typeface="Arial"/>
                <a:ea typeface="Arial"/>
                <a:cs typeface="Arial"/>
                <a:sym typeface="Arial"/>
              </a:rPr>
              <a:t>Το πρόγραμμα για την ενιαία αγορά είναι το χρηματοδοτικό πρόγραμμα της ΕΕ για τη χρηματοδότηση δραστηριοτήτων που υποστηρίζουν μια εύρυθμη και βιώσιμη εσωτερική αγορά.</a:t>
            </a:r>
            <a:endParaRPr b="0" i="0" sz="16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0" i="0" lang="en-US" sz="1600" u="none" cap="none" strike="noStrike">
                <a:solidFill>
                  <a:schemeClr val="dk1"/>
                </a:solidFill>
                <a:latin typeface="Arial"/>
                <a:ea typeface="Arial"/>
                <a:cs typeface="Arial"/>
                <a:sym typeface="Arial"/>
              </a:rPr>
              <a:t>Το πρόγραμμα για την ενιαία αγορά ύψους 4,2 δισεκατομμυρίων ευρώ θα ενισχύσει τη διακυβέρνηση της ενιαίας αγοράς της ΕΕ. Θα συμβάλει:</a:t>
            </a:r>
            <a:endParaRPr b="0" i="0" sz="1600" u="none" cap="none" strike="noStrike">
              <a:solidFill>
                <a:schemeClr val="dk1"/>
              </a:solidFill>
              <a:latin typeface="Arial"/>
              <a:ea typeface="Arial"/>
              <a:cs typeface="Arial"/>
              <a:sym typeface="Arial"/>
            </a:endParaRPr>
          </a:p>
          <a:p>
            <a:pPr indent="-292100" lvl="0" marL="457200" marR="0" rtl="0" algn="just">
              <a:lnSpc>
                <a:spcPct val="115000"/>
              </a:lnSpc>
              <a:spcBef>
                <a:spcPts val="1200"/>
              </a:spcBef>
              <a:spcAft>
                <a:spcPts val="0"/>
              </a:spcAft>
              <a:buClr>
                <a:srgbClr val="404040"/>
              </a:buClr>
              <a:buSzPts val="1000"/>
              <a:buFont typeface="Arial"/>
              <a:buChar char="●"/>
            </a:pPr>
            <a:r>
              <a:rPr b="0" i="0" lang="en-US" sz="1600" u="none" cap="none" strike="noStrike">
                <a:solidFill>
                  <a:schemeClr val="dk1"/>
                </a:solidFill>
                <a:latin typeface="Arial"/>
                <a:ea typeface="Arial"/>
                <a:cs typeface="Arial"/>
                <a:sym typeface="Arial"/>
              </a:rPr>
              <a:t>να βελτιωθεί η λειτουργία της εσωτερικής αγοράς με μέτρα που περιλαμβάνουν τη βελτίωση της εποπτείας της αγοράς, την υποστήριξη των πολιτών και των επιχειρήσεων για την επίλυση προβλημάτων και την ενίσχυση της πολιτικής ανταγωνισμού</a:t>
            </a:r>
            <a:endParaRPr b="0" i="0" sz="1600" u="none" cap="none" strike="noStrike">
              <a:solidFill>
                <a:schemeClr val="dk1"/>
              </a:solidFill>
              <a:latin typeface="Arial"/>
              <a:ea typeface="Arial"/>
              <a:cs typeface="Arial"/>
              <a:sym typeface="Arial"/>
            </a:endParaRPr>
          </a:p>
          <a:p>
            <a:pPr indent="-292100" lvl="0" marL="457200" marR="0" rtl="0" algn="just">
              <a:lnSpc>
                <a:spcPct val="115000"/>
              </a:lnSpc>
              <a:spcBef>
                <a:spcPts val="0"/>
              </a:spcBef>
              <a:spcAft>
                <a:spcPts val="0"/>
              </a:spcAft>
              <a:buClr>
                <a:srgbClr val="404040"/>
              </a:buClr>
              <a:buSzPts val="1000"/>
              <a:buFont typeface="Arial"/>
              <a:buChar char="●"/>
            </a:pPr>
            <a:r>
              <a:rPr b="1" i="0" lang="en-US" sz="1600" u="none" cap="none" strike="noStrike">
                <a:solidFill>
                  <a:schemeClr val="dk1"/>
                </a:solidFill>
                <a:latin typeface="Arial"/>
                <a:ea typeface="Arial"/>
                <a:cs typeface="Arial"/>
                <a:sym typeface="Arial"/>
              </a:rPr>
              <a:t>ενίσχυση της ανταγωνιστικότητας των επιχειρήσεων, ιδίως των μικρομεσαίων επιχειρήσεων (ΜΜΕ), </a:t>
            </a:r>
            <a:endParaRPr b="1" i="0" sz="1600" u="none" cap="none" strike="noStrike">
              <a:solidFill>
                <a:schemeClr val="dk1"/>
              </a:solidFill>
              <a:latin typeface="Arial"/>
              <a:ea typeface="Arial"/>
              <a:cs typeface="Arial"/>
              <a:sym typeface="Arial"/>
            </a:endParaRPr>
          </a:p>
          <a:p>
            <a:pPr indent="-292100" lvl="0" marL="457200" marR="0" rtl="0" algn="just">
              <a:lnSpc>
                <a:spcPct val="115000"/>
              </a:lnSpc>
              <a:spcBef>
                <a:spcPts val="0"/>
              </a:spcBef>
              <a:spcAft>
                <a:spcPts val="0"/>
              </a:spcAft>
              <a:buClr>
                <a:srgbClr val="404040"/>
              </a:buClr>
              <a:buSzPts val="1000"/>
              <a:buFont typeface="Arial"/>
              <a:buChar char="●"/>
            </a:pPr>
            <a:r>
              <a:rPr b="0" i="0" lang="en-US" sz="1600" u="none" cap="none" strike="noStrike">
                <a:solidFill>
                  <a:schemeClr val="dk1"/>
                </a:solidFill>
                <a:latin typeface="Arial"/>
                <a:ea typeface="Arial"/>
                <a:cs typeface="Arial"/>
                <a:sym typeface="Arial"/>
              </a:rPr>
              <a:t>να αναπτύξει αποτελεσματικά ευρωπαϊκά πρότυπα και διεθνή πρότυπα χρηματοοικονομικής και μη χρηματοοικονομικής πληροφόρησης και ελέγχου</a:t>
            </a:r>
            <a:endParaRPr b="0" i="0" sz="1600" u="none" cap="none" strike="noStrike">
              <a:solidFill>
                <a:schemeClr val="dk1"/>
              </a:solidFill>
              <a:latin typeface="Arial"/>
              <a:ea typeface="Arial"/>
              <a:cs typeface="Arial"/>
              <a:sym typeface="Arial"/>
            </a:endParaRPr>
          </a:p>
          <a:p>
            <a:pPr indent="-292100" lvl="0" marL="457200" marR="0" rtl="0" algn="just">
              <a:lnSpc>
                <a:spcPct val="115000"/>
              </a:lnSpc>
              <a:spcBef>
                <a:spcPts val="0"/>
              </a:spcBef>
              <a:spcAft>
                <a:spcPts val="0"/>
              </a:spcAft>
              <a:buClr>
                <a:srgbClr val="404040"/>
              </a:buClr>
              <a:buSzPts val="1000"/>
              <a:buFont typeface="Arial"/>
              <a:buChar char="●"/>
            </a:pPr>
            <a:r>
              <a:rPr b="0" i="0" lang="en-US" sz="1600" u="none" cap="none" strike="noStrike">
                <a:solidFill>
                  <a:schemeClr val="dk1"/>
                </a:solidFill>
                <a:latin typeface="Arial"/>
                <a:ea typeface="Arial"/>
                <a:cs typeface="Arial"/>
                <a:sym typeface="Arial"/>
              </a:rPr>
              <a:t>να παρέχει ακόμη μεγαλύτερη προστασία στους καταναλωτές</a:t>
            </a:r>
            <a:endParaRPr b="0" i="0" sz="1600" u="none" cap="none" strike="noStrike">
              <a:solidFill>
                <a:schemeClr val="dk1"/>
              </a:solidFill>
              <a:latin typeface="Arial"/>
              <a:ea typeface="Arial"/>
              <a:cs typeface="Arial"/>
              <a:sym typeface="Arial"/>
            </a:endParaRPr>
          </a:p>
          <a:p>
            <a:pPr indent="-292100" lvl="0" marL="457200" marR="0" rtl="0" algn="just">
              <a:lnSpc>
                <a:spcPct val="115000"/>
              </a:lnSpc>
              <a:spcBef>
                <a:spcPts val="0"/>
              </a:spcBef>
              <a:spcAft>
                <a:spcPts val="0"/>
              </a:spcAft>
              <a:buClr>
                <a:srgbClr val="404040"/>
              </a:buClr>
              <a:buSzPts val="1000"/>
              <a:buFont typeface="Arial"/>
              <a:buChar char="●"/>
            </a:pPr>
            <a:r>
              <a:rPr b="0" i="0" lang="en-US" sz="1600" u="none" cap="none" strike="noStrike">
                <a:solidFill>
                  <a:schemeClr val="dk1"/>
                </a:solidFill>
                <a:latin typeface="Arial"/>
                <a:ea typeface="Arial"/>
                <a:cs typeface="Arial"/>
                <a:sym typeface="Arial"/>
              </a:rPr>
              <a:t>να διατηρεί υψηλό επίπεδο ασφάλειας τροφίμων</a:t>
            </a:r>
            <a:endParaRPr b="0" i="0" sz="1600" u="none" cap="none" strike="noStrike">
              <a:solidFill>
                <a:schemeClr val="dk1"/>
              </a:solidFill>
              <a:latin typeface="Arial"/>
              <a:ea typeface="Arial"/>
              <a:cs typeface="Arial"/>
              <a:sym typeface="Arial"/>
            </a:endParaRPr>
          </a:p>
          <a:p>
            <a:pPr indent="-292100" lvl="0" marL="457200" marR="0" rtl="0" algn="just">
              <a:lnSpc>
                <a:spcPct val="115000"/>
              </a:lnSpc>
              <a:spcBef>
                <a:spcPts val="0"/>
              </a:spcBef>
              <a:spcAft>
                <a:spcPts val="0"/>
              </a:spcAft>
              <a:buClr>
                <a:srgbClr val="404040"/>
              </a:buClr>
              <a:buSzPts val="1000"/>
              <a:buFont typeface="Arial"/>
              <a:buChar char="●"/>
            </a:pPr>
            <a:r>
              <a:rPr b="0" i="0" lang="en-US" sz="1600" u="none" cap="none" strike="noStrike">
                <a:solidFill>
                  <a:schemeClr val="dk1"/>
                </a:solidFill>
                <a:latin typeface="Arial"/>
                <a:ea typeface="Arial"/>
                <a:cs typeface="Arial"/>
                <a:sym typeface="Arial"/>
              </a:rPr>
              <a:t>να παράγει και να διαδίδει στατιστικές υψηλής ποιότητας.</a:t>
            </a:r>
            <a:endParaRPr b="0" i="0" sz="1600" u="none" cap="none" strike="noStrike">
              <a:solidFill>
                <a:schemeClr val="dk1"/>
              </a:solidFill>
              <a:latin typeface="Arial"/>
              <a:ea typeface="Arial"/>
              <a:cs typeface="Arial"/>
              <a:sym typeface="Arial"/>
            </a:endParaRPr>
          </a:p>
        </p:txBody>
      </p:sp>
      <p:sp>
        <p:nvSpPr>
          <p:cNvPr id="1152" name="Google Shape;1152;p137"/>
          <p:cNvSpPr txBox="1"/>
          <p:nvPr/>
        </p:nvSpPr>
        <p:spPr>
          <a:xfrm>
            <a:off x="877200" y="532050"/>
            <a:ext cx="8645100" cy="3539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 Επιλογές χρηματοδότησης για επιχειρηματίες</a:t>
            </a:r>
            <a:endParaRPr b="0" i="1" sz="1700" u="none" cap="none" strike="noStrike">
              <a:solidFill>
                <a:schemeClr val="dk1"/>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pic>
        <p:nvPicPr>
          <p:cNvPr id="1157" name="Google Shape;1157;p138"/>
          <p:cNvPicPr preferRelativeResize="0"/>
          <p:nvPr/>
        </p:nvPicPr>
        <p:blipFill rotWithShape="1">
          <a:blip r:embed="rId3">
            <a:alphaModFix/>
          </a:blip>
          <a:srcRect b="0" l="0" r="0" t="0"/>
          <a:stretch/>
        </p:blipFill>
        <p:spPr>
          <a:xfrm>
            <a:off x="2838" y="2"/>
            <a:ext cx="10688975" cy="7559673"/>
          </a:xfrm>
          <a:prstGeom prst="rect">
            <a:avLst/>
          </a:prstGeom>
          <a:noFill/>
          <a:ln>
            <a:noFill/>
          </a:ln>
        </p:spPr>
      </p:pic>
      <p:sp>
        <p:nvSpPr>
          <p:cNvPr id="1158" name="Google Shape;1158;p138"/>
          <p:cNvSpPr txBox="1"/>
          <p:nvPr/>
        </p:nvSpPr>
        <p:spPr>
          <a:xfrm>
            <a:off x="373710" y="935304"/>
            <a:ext cx="9623503" cy="520677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Δικαιούχοι:</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Μικρές και μεσαίες επιχειρήσεις και νεοσύστατες επιχειρήσεις</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Πεδία δράσης:</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Γεωργία, ενέργεια και περιβάλλον, έρευνα, καινοτομία, υγεία, ασφάλεια, μεταφορές, τουρισμός και διακυβέρνηση.</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Οι προσκλήσεις υποβολής προτάσεων για δράσεις υποστήριξης των επιχειρήσεων της ΕΕ στο πλαίσιο του προγράμματος για την ενιαία αγορά θα δημοσιευθούν στον </a:t>
            </a:r>
            <a:r>
              <a:rPr b="0" i="0" lang="en-US" sz="1700" u="sng" cap="none" strike="noStrike">
                <a:solidFill>
                  <a:schemeClr val="hlink"/>
                </a:solidFill>
                <a:latin typeface="Arial"/>
                <a:ea typeface="Arial"/>
                <a:cs typeface="Arial"/>
                <a:sym typeface="Arial"/>
                <a:hlinkClick r:id="rId4"/>
              </a:rPr>
              <a:t>ιστότοπο του Ευρωπαϊκού Συμβουλίου Καινοτομίας και του Εκτελεστικού Οργανισμού για τις ΜΜΕ </a:t>
            </a:r>
            <a:r>
              <a:rPr b="0" i="0" lang="en-US" sz="1700" u="none" cap="none" strike="noStrike">
                <a:solidFill>
                  <a:schemeClr val="dk1"/>
                </a:solidFill>
                <a:latin typeface="Arial"/>
                <a:ea typeface="Arial"/>
                <a:cs typeface="Arial"/>
                <a:sym typeface="Arial"/>
              </a:rPr>
              <a:t>και θα δημοσιευθούν στην </a:t>
            </a:r>
            <a:r>
              <a:rPr b="0" i="0" lang="en-US" sz="1700" u="sng" cap="none" strike="noStrike">
                <a:solidFill>
                  <a:schemeClr val="hlink"/>
                </a:solidFill>
                <a:latin typeface="Arial"/>
                <a:ea typeface="Arial"/>
                <a:cs typeface="Arial"/>
                <a:sym typeface="Arial"/>
                <a:hlinkClick r:id="rId5"/>
              </a:rPr>
              <a:t>πύλη χρηματοδότησης και υποβολής προσφορών </a:t>
            </a:r>
            <a:r>
              <a:rPr b="0" i="0" lang="en-US" sz="1700" u="none" cap="none" strike="noStrike">
                <a:solidFill>
                  <a:schemeClr val="dk1"/>
                </a:solidFill>
                <a:latin typeface="Arial"/>
                <a:ea typeface="Arial"/>
                <a:cs typeface="Arial"/>
                <a:sym typeface="Arial"/>
              </a:rPr>
              <a:t>της Ευρωπαϊκής Επιτροπής.</a:t>
            </a:r>
            <a:endParaRPr b="0" i="0" sz="1400" u="none" cap="none" strike="noStrike">
              <a:solidFill>
                <a:srgbClr val="000000"/>
              </a:solidFill>
              <a:latin typeface="Arial"/>
              <a:ea typeface="Arial"/>
              <a:cs typeface="Arial"/>
              <a:sym typeface="Arial"/>
            </a:endParaRPr>
          </a:p>
        </p:txBody>
      </p:sp>
      <p:pic>
        <p:nvPicPr>
          <p:cNvPr id="1159" name="Google Shape;1159;p138"/>
          <p:cNvPicPr preferRelativeResize="0"/>
          <p:nvPr/>
        </p:nvPicPr>
        <p:blipFill rotWithShape="1">
          <a:blip r:embed="rId6">
            <a:alphaModFix/>
          </a:blip>
          <a:srcRect b="0" l="0" r="0" t="0"/>
          <a:stretch/>
        </p:blipFill>
        <p:spPr>
          <a:xfrm>
            <a:off x="3691052" y="2986819"/>
            <a:ext cx="2988817" cy="1921382"/>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3" name="Shape 1163"/>
        <p:cNvGrpSpPr/>
        <p:nvPr/>
      </p:nvGrpSpPr>
      <p:grpSpPr>
        <a:xfrm>
          <a:off x="0" y="0"/>
          <a:ext cx="0" cy="0"/>
          <a:chOff x="0" y="0"/>
          <a:chExt cx="0" cy="0"/>
        </a:xfrm>
      </p:grpSpPr>
      <p:pic>
        <p:nvPicPr>
          <p:cNvPr id="1164" name="Google Shape;1164;p139"/>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165" name="Google Shape;1165;p139"/>
          <p:cNvSpPr txBox="1"/>
          <p:nvPr/>
        </p:nvSpPr>
        <p:spPr>
          <a:xfrm>
            <a:off x="638075" y="805828"/>
            <a:ext cx="5160559" cy="520677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Επισκόπηση των πηγών χρηματοδότησης στο πλαίσιο των Ευρωπαϊκών Ταμείων (2021 - 2027)</a:t>
            </a:r>
            <a:endParaRPr b="1" i="0" sz="17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Erasmus για νέους επιχειρηματίες</a:t>
            </a:r>
            <a:endParaRPr b="1" i="0" sz="17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0" i="0" lang="en-US" sz="1700" u="none" cap="none" strike="noStrike">
                <a:solidFill>
                  <a:schemeClr val="dk1"/>
                </a:solidFill>
                <a:latin typeface="Arial"/>
                <a:ea typeface="Arial"/>
                <a:cs typeface="Arial"/>
                <a:sym typeface="Arial"/>
              </a:rPr>
              <a:t>Το Erasmus για νέους επιχειρηματίες είναι ένα διασυνοριακό πρόγραμμα ανταλλαγής που δίνει σε νέους ή επίδοξους επιχειρηματίες την ευκαιρία να μάθουν από έμπειρους επιχειρηματίες που διευθύνουν μικρές επιχειρήσεις σε άλλες συμμετέχουσες χώρες.</a:t>
            </a:r>
            <a:endParaRPr b="0" i="0" sz="17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t/>
            </a:r>
            <a:endParaRPr b="0" i="0" sz="17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0" i="0" lang="en-US" sz="1700" u="none" cap="none" strike="noStrike">
                <a:solidFill>
                  <a:schemeClr val="dk1"/>
                </a:solidFill>
                <a:latin typeface="Arial"/>
                <a:ea typeface="Arial"/>
                <a:cs typeface="Arial"/>
                <a:sym typeface="Arial"/>
              </a:rPr>
              <a:t>Η ανταλλαγή εμπειριών πραγματοποιείται κατά τη διάρκεια της διαμονής με τον έμπειρο επιχειρηματία, η οποία βοηθά τον νέο επιχειρηματία να αποκτήσει τις δεξιότητες που απαιτούνται για τη διαχείριση μιας μικρής επιχείρησης. Ο οικοδεσπότης επωφελείται από νέες προοπτικές για την επιχείρησή του/της και αποκτά τις ευκαιρίες να συνεργαστεί με ξένους εταίρους ή να μάθει για νέες αγορές.</a:t>
            </a:r>
            <a:endParaRPr b="0" i="0" sz="1700" u="none" cap="none" strike="noStrike">
              <a:solidFill>
                <a:schemeClr val="dk1"/>
              </a:solidFill>
              <a:latin typeface="Arial"/>
              <a:ea typeface="Arial"/>
              <a:cs typeface="Arial"/>
              <a:sym typeface="Arial"/>
            </a:endParaRPr>
          </a:p>
        </p:txBody>
      </p:sp>
      <p:sp>
        <p:nvSpPr>
          <p:cNvPr id="1166" name="Google Shape;1166;p139"/>
          <p:cNvSpPr txBox="1"/>
          <p:nvPr/>
        </p:nvSpPr>
        <p:spPr>
          <a:xfrm>
            <a:off x="877200" y="451925"/>
            <a:ext cx="8645100" cy="3539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 Επιλογές χρηματοδότησης για επιχειρηματίες</a:t>
            </a:r>
            <a:endParaRPr b="0" i="1" sz="1700" u="none" cap="none" strike="noStrike">
              <a:solidFill>
                <a:schemeClr val="dk1"/>
              </a:solidFill>
              <a:latin typeface="Arial"/>
              <a:ea typeface="Arial"/>
              <a:cs typeface="Arial"/>
              <a:sym typeface="Arial"/>
            </a:endParaRPr>
          </a:p>
        </p:txBody>
      </p:sp>
      <p:pic>
        <p:nvPicPr>
          <p:cNvPr id="1167" name="Google Shape;1167;p139"/>
          <p:cNvPicPr preferRelativeResize="0"/>
          <p:nvPr/>
        </p:nvPicPr>
        <p:blipFill rotWithShape="1">
          <a:blip r:embed="rId4">
            <a:alphaModFix/>
          </a:blip>
          <a:srcRect b="0" l="0" r="0" t="0"/>
          <a:stretch/>
        </p:blipFill>
        <p:spPr>
          <a:xfrm>
            <a:off x="6076551" y="2001163"/>
            <a:ext cx="3445749" cy="1408050"/>
          </a:xfrm>
          <a:prstGeom prst="rect">
            <a:avLst/>
          </a:prstGeom>
          <a:noFill/>
          <a:ln>
            <a:noFill/>
          </a:ln>
        </p:spPr>
      </p:pic>
      <p:sp>
        <p:nvSpPr>
          <p:cNvPr id="1168" name="Google Shape;1168;p139"/>
          <p:cNvSpPr txBox="1"/>
          <p:nvPr/>
        </p:nvSpPr>
        <p:spPr>
          <a:xfrm>
            <a:off x="6012038" y="3564631"/>
            <a:ext cx="4360127" cy="2701509"/>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Ποιος μπορεί να συμμετάσχει;</a:t>
            </a:r>
            <a:endParaRPr b="0" i="0" sz="1400" u="none" cap="none" strike="noStrike">
              <a:solidFill>
                <a:srgbClr val="000000"/>
              </a:solidFill>
              <a:latin typeface="Arial"/>
              <a:ea typeface="Arial"/>
              <a:cs typeface="Arial"/>
              <a:sym typeface="Arial"/>
            </a:endParaRPr>
          </a:p>
          <a:p>
            <a:pPr indent="-285750" lvl="0" marL="438150" marR="0" rtl="0" algn="just">
              <a:lnSpc>
                <a:spcPct val="100000"/>
              </a:lnSpc>
              <a:spcBef>
                <a:spcPts val="0"/>
              </a:spcBef>
              <a:spcAft>
                <a:spcPts val="0"/>
              </a:spcAft>
              <a:buClr>
                <a:srgbClr val="374151"/>
              </a:buClr>
              <a:buSzPts val="1200"/>
              <a:buFont typeface="Arial"/>
              <a:buChar char="•"/>
            </a:pPr>
            <a:r>
              <a:rPr b="0" i="0" lang="en-US" sz="1700" u="none" cap="none" strike="noStrike">
                <a:solidFill>
                  <a:schemeClr val="dk1"/>
                </a:solidFill>
                <a:latin typeface="Arial"/>
                <a:ea typeface="Arial"/>
                <a:cs typeface="Arial"/>
                <a:sym typeface="Arial"/>
              </a:rPr>
              <a:t>Νέοι επιχειρηματίες, οι οποίοι σχεδιάζουν σταθερά να ιδρύσουν τη δική τους επιχείρηση ή έχουν ήδη ξεκινήσει μια επιχείρηση τα τελευταία τρία χρόνια.</a:t>
            </a:r>
            <a:endParaRPr b="0" i="0" sz="1400" u="none" cap="none" strike="noStrike">
              <a:solidFill>
                <a:srgbClr val="000000"/>
              </a:solidFill>
              <a:latin typeface="Arial"/>
              <a:ea typeface="Arial"/>
              <a:cs typeface="Arial"/>
              <a:sym typeface="Arial"/>
            </a:endParaRPr>
          </a:p>
          <a:p>
            <a:pPr indent="-285750" lvl="0" marL="438150" marR="0" rtl="0" algn="just">
              <a:lnSpc>
                <a:spcPct val="100000"/>
              </a:lnSpc>
              <a:spcBef>
                <a:spcPts val="0"/>
              </a:spcBef>
              <a:spcAft>
                <a:spcPts val="0"/>
              </a:spcAft>
              <a:buClr>
                <a:srgbClr val="374151"/>
              </a:buClr>
              <a:buSzPts val="1200"/>
              <a:buFont typeface="Arial"/>
              <a:buChar char="•"/>
            </a:pPr>
            <a:r>
              <a:rPr b="0" i="0" lang="en-US" sz="1700" u="none" cap="none" strike="noStrike">
                <a:solidFill>
                  <a:schemeClr val="dk1"/>
                </a:solidFill>
                <a:latin typeface="Arial"/>
                <a:ea typeface="Arial"/>
                <a:cs typeface="Arial"/>
                <a:sym typeface="Arial"/>
              </a:rPr>
              <a:t>Φιλοξενεί έμπειρους επιχειρηματίες που είναι ιδιοκτήτες ή διαχειριστές μιας Μικρής ή Μεσαίας Επιχείρησης σε μία από τις συμμετέχουσες χώρες.</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2" name="Shape 1172"/>
        <p:cNvGrpSpPr/>
        <p:nvPr/>
      </p:nvGrpSpPr>
      <p:grpSpPr>
        <a:xfrm>
          <a:off x="0" y="0"/>
          <a:ext cx="0" cy="0"/>
          <a:chOff x="0" y="0"/>
          <a:chExt cx="0" cy="0"/>
        </a:xfrm>
      </p:grpSpPr>
      <p:pic>
        <p:nvPicPr>
          <p:cNvPr id="1173" name="Google Shape;1173;p140"/>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174" name="Google Shape;1174;p140"/>
          <p:cNvSpPr txBox="1"/>
          <p:nvPr/>
        </p:nvSpPr>
        <p:spPr>
          <a:xfrm>
            <a:off x="638075" y="1149500"/>
            <a:ext cx="9375300" cy="630861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Επισκόπηση των πηγών χρηματοδότησης στο πλαίσιο των Ευρωπαϊκών Ταμείων (2021 - 2027)</a:t>
            </a:r>
            <a:endParaRPr b="1" i="0" sz="17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Erasmus για νέους επιχειρηματίες</a:t>
            </a:r>
            <a:endParaRPr b="1" i="0" sz="1700" u="none" cap="none" strike="noStrike">
              <a:solidFill>
                <a:schemeClr val="dk1"/>
              </a:solidFill>
              <a:latin typeface="Arial"/>
              <a:ea typeface="Arial"/>
              <a:cs typeface="Arial"/>
              <a:sym typeface="Arial"/>
            </a:endParaRPr>
          </a:p>
          <a:p>
            <a:pPr indent="0" lvl="0" marL="0" marR="0" rtl="0" algn="just">
              <a:lnSpc>
                <a:spcPct val="100000"/>
              </a:lnSpc>
              <a:spcBef>
                <a:spcPts val="1800"/>
              </a:spcBef>
              <a:spcAft>
                <a:spcPts val="0"/>
              </a:spcAft>
              <a:buClr>
                <a:schemeClr val="dk1"/>
              </a:buClr>
              <a:buSzPts val="1100"/>
              <a:buFont typeface="Arial"/>
              <a:buNone/>
            </a:pPr>
            <a:r>
              <a:rPr b="1" i="0" lang="en-US" sz="1700" u="none" cap="none" strike="noStrike">
                <a:solidFill>
                  <a:schemeClr val="dk1"/>
                </a:solidFill>
                <a:latin typeface="Arial"/>
                <a:ea typeface="Arial"/>
                <a:cs typeface="Arial"/>
                <a:sym typeface="Arial"/>
              </a:rPr>
              <a:t>Πώς να λάβετε μέρος</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1800"/>
              </a:spcBef>
              <a:spcAft>
                <a:spcPts val="0"/>
              </a:spcAft>
              <a:buClr>
                <a:schemeClr val="dk1"/>
              </a:buClr>
              <a:buSzPts val="1100"/>
              <a:buFont typeface="Arial"/>
              <a:buNone/>
            </a:pPr>
            <a:r>
              <a:rPr b="0" i="0" lang="en-US" sz="1700" u="none" cap="none" strike="noStrike">
                <a:solidFill>
                  <a:schemeClr val="dk1"/>
                </a:solidFill>
                <a:latin typeface="Arial"/>
                <a:ea typeface="Arial"/>
                <a:cs typeface="Arial"/>
                <a:sym typeface="Arial"/>
              </a:rPr>
              <a:t>Οι νέοι και έμπειροι επιχειρηματίες που επιθυμούν να συμμετάσχουν στο πρόγραμμα ανταλλαγής επιχειρηματιών μπορούν να υποβάλουν αίτηση μέσω του </a:t>
            </a:r>
            <a:r>
              <a:rPr b="0" i="0" lang="en-US" sz="1700" u="none" cap="none" strike="noStrike">
                <a:solidFill>
                  <a:schemeClr val="hlink"/>
                </a:solidFill>
                <a:uFill>
                  <a:noFill/>
                </a:uFill>
                <a:latin typeface="Arial"/>
                <a:ea typeface="Arial"/>
                <a:cs typeface="Arial"/>
                <a:sym typeface="Arial"/>
                <a:hlinkClick r:id="rId4"/>
              </a:rPr>
              <a:t>δικτυακού τόπου του προγράμματος </a:t>
            </a:r>
            <a:r>
              <a:rPr b="0" i="0" lang="en-US" sz="1700" u="none" cap="none" strike="noStrike">
                <a:solidFill>
                  <a:schemeClr val="dk1"/>
                </a:solidFill>
                <a:latin typeface="Arial"/>
                <a:ea typeface="Arial"/>
                <a:cs typeface="Arial"/>
                <a:sym typeface="Arial"/>
              </a:rPr>
              <a:t>και να επιλέξουν το τοπικό σημείο επαφής της προτίμησής τους στις αντίστοιχες χώρες διαμονής τους. Η αίτησή σας θα πρέπει να περιλαμβάνει βιογραφικό σημείωμα, επιστολή κινήτρων και, εάν είστε νέος επιχειρηματίας, επιχειρηματικό σχέδιο. Αφού γίνετε δεκτοί, μπορείτε να αναζητήσετε στη βάση δεδομένων του προγράμματος έναν επιχειρηματία με τον οποίο θα ταιριάξετε. Σας συνιστούμε να διαβάσετε προσεκτικά τον </a:t>
            </a:r>
            <a:r>
              <a:rPr b="0" i="0" lang="en-US" sz="1700" u="none" cap="none" strike="noStrike">
                <a:solidFill>
                  <a:schemeClr val="hlink"/>
                </a:solidFill>
                <a:uFill>
                  <a:noFill/>
                </a:uFill>
                <a:latin typeface="Arial"/>
                <a:ea typeface="Arial"/>
                <a:cs typeface="Arial"/>
                <a:sym typeface="Arial"/>
                <a:hlinkClick r:id="rId5"/>
              </a:rPr>
              <a:t>οδηγό εγγραφής</a:t>
            </a:r>
            <a:r>
              <a:rPr b="0" i="0" lang="en-US" sz="1700" u="none" cap="none" strike="noStrike">
                <a:solidFill>
                  <a:schemeClr val="dk1"/>
                </a:solidFill>
                <a:latin typeface="Arial"/>
                <a:ea typeface="Arial"/>
                <a:cs typeface="Arial"/>
                <a:sym typeface="Arial"/>
              </a:rPr>
              <a:t>, ώστε να έχετε όλες τις απαιτούμενες πληροφορίες στη διάθεσή σας πριν ξεκινήσετε τη διαδικασία εγγραφής.</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1800"/>
              </a:spcBef>
              <a:spcAft>
                <a:spcPts val="0"/>
              </a:spcAft>
              <a:buClr>
                <a:srgbClr val="000000"/>
              </a:buClr>
              <a:buSzPts val="1100"/>
              <a:buFont typeface="Arial"/>
              <a:buNone/>
            </a:pPr>
            <a:r>
              <a:rPr b="1" i="0" lang="en-US" sz="1700" u="none" cap="none" strike="noStrike">
                <a:solidFill>
                  <a:schemeClr val="dk1"/>
                </a:solidFill>
                <a:latin typeface="Arial"/>
                <a:ea typeface="Arial"/>
                <a:cs typeface="Arial"/>
                <a:sym typeface="Arial"/>
              </a:rPr>
              <a:t>Παγκόσμιο έργο EYE</a:t>
            </a:r>
            <a:endParaRPr b="1" i="0" sz="1700" u="none" cap="none" strike="noStrike">
              <a:solidFill>
                <a:schemeClr val="dk1"/>
              </a:solidFill>
              <a:latin typeface="Arial"/>
              <a:ea typeface="Arial"/>
              <a:cs typeface="Arial"/>
              <a:sym typeface="Arial"/>
            </a:endParaRPr>
          </a:p>
          <a:p>
            <a:pPr indent="0" lvl="0" marL="0" marR="0" rtl="0" algn="just">
              <a:lnSpc>
                <a:spcPct val="100000"/>
              </a:lnSpc>
              <a:spcBef>
                <a:spcPts val="1200"/>
              </a:spcBef>
              <a:spcAft>
                <a:spcPts val="0"/>
              </a:spcAft>
              <a:buClr>
                <a:srgbClr val="000000"/>
              </a:buClr>
              <a:buSzPts val="1100"/>
              <a:buFont typeface="Arial"/>
              <a:buNone/>
            </a:pPr>
            <a:r>
              <a:rPr b="0" i="0" lang="en-US" sz="1700" u="none" cap="none" strike="noStrike">
                <a:solidFill>
                  <a:schemeClr val="dk1"/>
                </a:solidFill>
                <a:latin typeface="Arial"/>
                <a:ea typeface="Arial"/>
                <a:cs typeface="Arial"/>
                <a:sym typeface="Arial"/>
              </a:rPr>
              <a:t>Χάρη σε επιπλέον οικονομικούς πόρους, επεκτείναμε προσωρινά το πρόγραμμα σε χώρες εκτός Ευρώπης μέσω του EYE Global. Μέσω του EYE Global, νέοι επιχειρηματίες από χώρες της ΕΕ και το Ηνωμένο Βασίλειο μπορούν επίσης να ανταλλάξουν με επιχειρηματίες υποδοχής από τον Καναδά (Βρετανική Κολομβία, Οντάριο, Κεμπέκ), το Ισραήλ, τη Σιγκαπούρη, τη Νότια Κορέα, την Ταϊβάν και τις ΗΠΑ (Πολιτεία της Νέας Υόρκης και Καλιφόρνια).</a:t>
            </a:r>
            <a:endParaRPr b="0" i="0" sz="1700" u="none" cap="none" strike="noStrike">
              <a:solidFill>
                <a:schemeClr val="dk1"/>
              </a:solidFill>
              <a:latin typeface="Arial"/>
              <a:ea typeface="Arial"/>
              <a:cs typeface="Arial"/>
              <a:sym typeface="Arial"/>
            </a:endParaRPr>
          </a:p>
          <a:p>
            <a:pPr indent="0" lvl="0" marL="0" marR="0" rtl="0" algn="just">
              <a:lnSpc>
                <a:spcPct val="115000"/>
              </a:lnSpc>
              <a:spcBef>
                <a:spcPts val="1200"/>
              </a:spcBef>
              <a:spcAft>
                <a:spcPts val="0"/>
              </a:spcAft>
              <a:buClr>
                <a:schemeClr val="dk1"/>
              </a:buClr>
              <a:buSzPts val="1100"/>
              <a:buFont typeface="Arial"/>
              <a:buNone/>
            </a:pPr>
            <a:r>
              <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1200"/>
              </a:spcBef>
              <a:spcAft>
                <a:spcPts val="0"/>
              </a:spcAft>
              <a:buClr>
                <a:srgbClr val="000000"/>
              </a:buClr>
              <a:buSzPts val="1700"/>
              <a:buFont typeface="Arial"/>
              <a:buNone/>
            </a:pPr>
            <a:r>
              <a:t/>
            </a:r>
            <a:endParaRPr b="1" i="0" sz="1700" u="none" cap="none" strike="noStrike">
              <a:solidFill>
                <a:schemeClr val="dk1"/>
              </a:solidFill>
              <a:latin typeface="Arial"/>
              <a:ea typeface="Arial"/>
              <a:cs typeface="Arial"/>
              <a:sym typeface="Arial"/>
            </a:endParaRPr>
          </a:p>
        </p:txBody>
      </p:sp>
      <p:sp>
        <p:nvSpPr>
          <p:cNvPr id="1175" name="Google Shape;1175;p140"/>
          <p:cNvSpPr txBox="1"/>
          <p:nvPr/>
        </p:nvSpPr>
        <p:spPr>
          <a:xfrm>
            <a:off x="877200" y="684450"/>
            <a:ext cx="8645100" cy="35390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 Επιλογές χρηματοδότησης για επιχειρηματίες</a:t>
            </a:r>
            <a:endParaRPr b="0" i="1" sz="1700" u="none" cap="none" strike="noStrike">
              <a:solidFill>
                <a:schemeClr val="dk1"/>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pic>
        <p:nvPicPr>
          <p:cNvPr id="1180" name="Google Shape;1180;p141"/>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181" name="Google Shape;1181;p141"/>
          <p:cNvSpPr txBox="1"/>
          <p:nvPr/>
        </p:nvSpPr>
        <p:spPr>
          <a:xfrm>
            <a:off x="638075" y="1149500"/>
            <a:ext cx="9375300" cy="48274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700"/>
              <a:buFont typeface="Arial"/>
              <a:buNone/>
            </a:pPr>
            <a:r>
              <a:t/>
            </a:r>
            <a:endParaRPr b="1" i="0" sz="17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Εκτός από τις ευκαιρίες χρηματοδότησης, υπάρχουν και άλλες δυνατότητες για την έναρξη μιας επιχείρησης:</a:t>
            </a:r>
            <a:endParaRPr b="1" i="0" sz="17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700"/>
              <a:buFont typeface="Arial"/>
              <a:buNone/>
            </a:pPr>
            <a:r>
              <a:t/>
            </a:r>
            <a:endParaRPr b="1" i="0" sz="17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rgbClr val="374151"/>
              </a:buClr>
              <a:buSzPts val="1500"/>
              <a:buFont typeface="Arial"/>
              <a:buChar char="●"/>
            </a:pPr>
            <a:r>
              <a:rPr b="0" i="0" lang="en-US" sz="1700" u="none" cap="none" strike="noStrike">
                <a:solidFill>
                  <a:schemeClr val="dk1"/>
                </a:solidFill>
                <a:latin typeface="Arial"/>
                <a:ea typeface="Arial"/>
                <a:cs typeface="Arial"/>
                <a:sym typeface="Arial"/>
              </a:rPr>
              <a:t>Συνεργάτες</a:t>
            </a:r>
            <a:endParaRPr b="0" i="0" sz="17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rgbClr val="374151"/>
              </a:buClr>
              <a:buSzPts val="1500"/>
              <a:buFont typeface="Arial"/>
              <a:buChar char="●"/>
            </a:pPr>
            <a:r>
              <a:rPr b="0" i="0" lang="en-US" sz="1700" u="none" cap="none" strike="noStrike">
                <a:solidFill>
                  <a:schemeClr val="dk1"/>
                </a:solidFill>
                <a:latin typeface="Arial"/>
                <a:ea typeface="Arial"/>
                <a:cs typeface="Arial"/>
                <a:sym typeface="Arial"/>
              </a:rPr>
              <a:t>Προσωπικοί επενδυτές</a:t>
            </a:r>
            <a:endParaRPr b="0" i="0" sz="17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rgbClr val="374151"/>
              </a:buClr>
              <a:buSzPts val="1500"/>
              <a:buFont typeface="Arial"/>
              <a:buChar char="●"/>
            </a:pPr>
            <a:r>
              <a:rPr b="0" i="0" lang="en-US" sz="1700" u="none" cap="none" strike="noStrike">
                <a:solidFill>
                  <a:schemeClr val="dk1"/>
                </a:solidFill>
                <a:latin typeface="Arial"/>
                <a:ea typeface="Arial"/>
                <a:cs typeface="Arial"/>
                <a:sym typeface="Arial"/>
              </a:rPr>
              <a:t>Τράπεζες</a:t>
            </a:r>
            <a:endParaRPr b="0" i="0" sz="17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rgbClr val="374151"/>
              </a:buClr>
              <a:buSzPts val="1500"/>
              <a:buFont typeface="Arial"/>
              <a:buChar char="●"/>
            </a:pPr>
            <a:r>
              <a:rPr b="0" i="0" lang="en-US" sz="1700" u="none" cap="none" strike="noStrike">
                <a:solidFill>
                  <a:schemeClr val="dk1"/>
                </a:solidFill>
                <a:latin typeface="Arial"/>
                <a:ea typeface="Arial"/>
                <a:cs typeface="Arial"/>
                <a:sym typeface="Arial"/>
              </a:rPr>
              <a:t>Οι επενδυτές-άγγελοι, είναι συχνά πλούσια άτομα που επενδύουν στο πολύ πρώιμο στάδιο των νέων επιχειρήσεων. </a:t>
            </a:r>
            <a:endParaRPr b="0" i="0" sz="17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rgbClr val="374151"/>
              </a:buClr>
              <a:buSzPts val="1500"/>
              <a:buFont typeface="Arial"/>
              <a:buChar char="●"/>
            </a:pPr>
            <a:r>
              <a:rPr b="0" i="0" lang="en-US" sz="1700" u="none" cap="none" strike="noStrike">
                <a:solidFill>
                  <a:schemeClr val="dk1"/>
                </a:solidFill>
                <a:latin typeface="Arial"/>
                <a:ea typeface="Arial"/>
                <a:cs typeface="Arial"/>
                <a:sym typeface="Arial"/>
              </a:rPr>
              <a:t>Οι venture capitalist, είναι θεσμικοί επενδυτές που ανήκουν σε εταιρείες επιχειρηματικών κεφαλαίων.</a:t>
            </a:r>
            <a:endParaRPr b="0" i="0" sz="1700" u="none" cap="none" strike="noStrike">
              <a:solidFill>
                <a:schemeClr val="dk1"/>
              </a:solidFill>
              <a:latin typeface="Arial"/>
              <a:ea typeface="Arial"/>
              <a:cs typeface="Arial"/>
              <a:sym typeface="Arial"/>
            </a:endParaRPr>
          </a:p>
          <a:p>
            <a:pPr indent="-323850" lvl="0" marL="457200" marR="0" rtl="0" algn="l">
              <a:lnSpc>
                <a:spcPct val="115000"/>
              </a:lnSpc>
              <a:spcBef>
                <a:spcPts val="0"/>
              </a:spcBef>
              <a:spcAft>
                <a:spcPts val="0"/>
              </a:spcAft>
              <a:buClr>
                <a:srgbClr val="374151"/>
              </a:buClr>
              <a:buSzPts val="1500"/>
              <a:buFont typeface="Arial"/>
              <a:buChar char="●"/>
            </a:pPr>
            <a:r>
              <a:rPr b="0" i="0" lang="en-US" sz="1700" u="none" cap="none" strike="noStrike">
                <a:solidFill>
                  <a:schemeClr val="dk1"/>
                </a:solidFill>
                <a:latin typeface="Arial"/>
                <a:ea typeface="Arial"/>
                <a:cs typeface="Arial"/>
                <a:sym typeface="Arial"/>
              </a:rPr>
              <a:t>Crowdfunding όπως μας το Peer to peer δανεισμού. </a:t>
            </a:r>
            <a:endParaRPr b="0" i="0" sz="1700" u="none" cap="none" strike="noStrike">
              <a:solidFill>
                <a:schemeClr val="dk1"/>
              </a:solidFill>
              <a:latin typeface="Arial"/>
              <a:ea typeface="Arial"/>
              <a:cs typeface="Arial"/>
              <a:sym typeface="Arial"/>
            </a:endParaRPr>
          </a:p>
          <a:p>
            <a:pPr indent="0" lvl="0" marL="457200" marR="0" rtl="0" algn="ctr">
              <a:lnSpc>
                <a:spcPct val="115000"/>
              </a:lnSpc>
              <a:spcBef>
                <a:spcPts val="0"/>
              </a:spcBef>
              <a:spcAft>
                <a:spcPts val="0"/>
              </a:spcAft>
              <a:buClr>
                <a:srgbClr val="000000"/>
              </a:buClr>
              <a:buSzPts val="1700"/>
              <a:buFont typeface="Arial"/>
              <a:buNone/>
            </a:pPr>
            <a:r>
              <a:t/>
            </a:r>
            <a:endParaRPr b="1"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700"/>
              <a:buFont typeface="Arial"/>
              <a:buNone/>
            </a:pPr>
            <a:r>
              <a:t/>
            </a:r>
            <a:endParaRPr b="1"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700"/>
              <a:buFont typeface="Arial"/>
              <a:buNone/>
            </a:pPr>
            <a:r>
              <a:t/>
            </a:r>
            <a:endParaRPr b="1"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chemeClr val="dk1"/>
              </a:solidFill>
              <a:latin typeface="Arial"/>
              <a:ea typeface="Arial"/>
              <a:cs typeface="Arial"/>
              <a:sym typeface="Arial"/>
            </a:endParaRPr>
          </a:p>
        </p:txBody>
      </p:sp>
      <p:sp>
        <p:nvSpPr>
          <p:cNvPr id="1182" name="Google Shape;1182;p141"/>
          <p:cNvSpPr txBox="1"/>
          <p:nvPr/>
        </p:nvSpPr>
        <p:spPr>
          <a:xfrm>
            <a:off x="877200" y="684450"/>
            <a:ext cx="8645100" cy="3539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 Επιλογές χρηματοδότησης για επιχειρηματίες</a:t>
            </a:r>
            <a:endParaRPr b="0" i="1" sz="1700" u="none" cap="none" strike="noStrike">
              <a:solidFill>
                <a:schemeClr val="dk1"/>
              </a:solidFill>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pic>
        <p:nvPicPr>
          <p:cNvPr id="1187" name="Google Shape;1187;p142"/>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188" name="Google Shape;1188;p142"/>
          <p:cNvSpPr txBox="1"/>
          <p:nvPr/>
        </p:nvSpPr>
        <p:spPr>
          <a:xfrm>
            <a:off x="638075" y="1261013"/>
            <a:ext cx="9375300" cy="4905918"/>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rgbClr val="000000"/>
              </a:buClr>
              <a:buSzPts val="1700"/>
              <a:buFont typeface="Arial"/>
              <a:buNone/>
            </a:pPr>
            <a:r>
              <a:t/>
            </a:r>
            <a:endParaRPr b="1" i="0" sz="17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Πώς να μιλήσετε στους επενδυτές</a:t>
            </a:r>
            <a:endParaRPr b="1" i="0" sz="17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Οι επιχειρηματικές παρουσιάσεις pitch είναι ομιλίες με στόχο να πείσουν τους επενδυτές να χρηματοδοτήσουν μια επιχείρηση απευθυνόμενοι τόσο στα συναισθήματα όσο και στη λογική. Οι επιχειρηματίες πρέπει να παρουσιάσουν μια σαφή επιχειρηματική ιδέα, εξηγώντας ποιοι είναι, το πρόβλημα που στοχεύουν να λύσουν, τα προϊόντα ή τις υπηρεσίες τους, τον τρόπο με τον οποίο παράγουν έσοδα και κέρδη, τον λόγο για τον οποίο είναι απαραίτητη η επένδυση και το ποσό της απαιτούμενης χρηματοδότησης. Ο κύριος στόχος είναι να εξασφαλίσουν μια ευκαιρία χρηματοδότησης, περνώντας το αρχικό στάδιο διαλογής στη διαδικασία λήψης αποφάσεων ενός επενδυτή. Μια πειστική παρουσίαση πείθει τους επενδυτές να δεσμεύσουν τα χρήματά τους, να αναλάβουν τον οικονομικό κίνδυνο και να επενδύσουν το χρόνο τους.</a:t>
            </a:r>
            <a:endParaRPr b="0" i="0" sz="1400" u="none" cap="none" strike="noStrike">
              <a:solidFill>
                <a:srgbClr val="000000"/>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700"/>
              <a:buFont typeface="Arial"/>
              <a:buNone/>
            </a:pPr>
            <a:r>
              <a:t/>
            </a:r>
            <a:endParaRPr b="1" i="0" sz="170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Συμβουλές:</a:t>
            </a:r>
            <a:endParaRPr b="1" i="0" sz="1700" u="none" cap="none" strike="noStrike">
              <a:solidFill>
                <a:schemeClr val="dk1"/>
              </a:solidFill>
              <a:latin typeface="Arial"/>
              <a:ea typeface="Arial"/>
              <a:cs typeface="Arial"/>
              <a:sym typeface="Arial"/>
            </a:endParaRPr>
          </a:p>
          <a:p>
            <a:pPr indent="-323850" lvl="0" marL="457200" marR="0" rtl="0" algn="just">
              <a:lnSpc>
                <a:spcPct val="115000"/>
              </a:lnSpc>
              <a:spcBef>
                <a:spcPts val="0"/>
              </a:spcBef>
              <a:spcAft>
                <a:spcPts val="0"/>
              </a:spcAft>
              <a:buClr>
                <a:srgbClr val="374151"/>
              </a:buClr>
              <a:buSzPts val="1500"/>
              <a:buFont typeface="Arial"/>
              <a:buChar char="●"/>
            </a:pPr>
            <a:r>
              <a:rPr b="0" i="0" lang="en-US" sz="1700" u="none" cap="none" strike="noStrike">
                <a:solidFill>
                  <a:schemeClr val="dk1"/>
                </a:solidFill>
                <a:latin typeface="Arial"/>
                <a:ea typeface="Arial"/>
                <a:cs typeface="Arial"/>
                <a:sym typeface="Arial"/>
              </a:rPr>
              <a:t>Κρατήστε το σύντομο και γλυκό (συναισθηματικό μέρος)</a:t>
            </a:r>
            <a:endParaRPr b="0" i="0" sz="1700" u="none" cap="none" strike="noStrike">
              <a:solidFill>
                <a:schemeClr val="dk1"/>
              </a:solidFill>
              <a:latin typeface="Arial"/>
              <a:ea typeface="Arial"/>
              <a:cs typeface="Arial"/>
              <a:sym typeface="Arial"/>
            </a:endParaRPr>
          </a:p>
          <a:p>
            <a:pPr indent="-323850" lvl="0" marL="457200" marR="0" rtl="0" algn="just">
              <a:lnSpc>
                <a:spcPct val="115000"/>
              </a:lnSpc>
              <a:spcBef>
                <a:spcPts val="0"/>
              </a:spcBef>
              <a:spcAft>
                <a:spcPts val="0"/>
              </a:spcAft>
              <a:buClr>
                <a:srgbClr val="374151"/>
              </a:buClr>
              <a:buSzPts val="1500"/>
              <a:buFont typeface="Arial"/>
              <a:buChar char="●"/>
            </a:pPr>
            <a:r>
              <a:rPr b="0" i="0" lang="en-US" sz="1700" u="none" cap="none" strike="noStrike">
                <a:solidFill>
                  <a:schemeClr val="dk1"/>
                </a:solidFill>
                <a:latin typeface="Arial"/>
                <a:ea typeface="Arial"/>
                <a:cs typeface="Arial"/>
                <a:sym typeface="Arial"/>
              </a:rPr>
              <a:t>Παρουσιάστε το πρόβλημα που πρόκειται να λύσετε</a:t>
            </a:r>
            <a:endParaRPr b="0" i="0" sz="1700" u="none" cap="none" strike="noStrike">
              <a:solidFill>
                <a:schemeClr val="dk1"/>
              </a:solidFill>
              <a:latin typeface="Arial"/>
              <a:ea typeface="Arial"/>
              <a:cs typeface="Arial"/>
              <a:sym typeface="Arial"/>
            </a:endParaRPr>
          </a:p>
          <a:p>
            <a:pPr indent="-323850" lvl="0" marL="457200" marR="0" rtl="0" algn="just">
              <a:lnSpc>
                <a:spcPct val="115000"/>
              </a:lnSpc>
              <a:spcBef>
                <a:spcPts val="0"/>
              </a:spcBef>
              <a:spcAft>
                <a:spcPts val="0"/>
              </a:spcAft>
              <a:buClr>
                <a:srgbClr val="374151"/>
              </a:buClr>
              <a:buSzPts val="1500"/>
              <a:buFont typeface="Arial"/>
              <a:buChar char="●"/>
            </a:pPr>
            <a:r>
              <a:rPr b="0" i="0" lang="en-US" sz="1700" u="none" cap="none" strike="noStrike">
                <a:solidFill>
                  <a:schemeClr val="dk1"/>
                </a:solidFill>
                <a:latin typeface="Arial"/>
                <a:ea typeface="Arial"/>
                <a:cs typeface="Arial"/>
                <a:sym typeface="Arial"/>
              </a:rPr>
              <a:t>Να είστε ξεκάθαροι και περιεκτικοί (βρίσκεστε σε ένα ασανσέρ και πρέπει να ανθίσετε και να τραβήξετε την προσοχή σε 1 λεπτό)</a:t>
            </a:r>
            <a:endParaRPr b="0" i="0" sz="1700" u="none" cap="none" strike="noStrike">
              <a:solidFill>
                <a:schemeClr val="dk1"/>
              </a:solidFill>
              <a:latin typeface="Arial"/>
              <a:ea typeface="Arial"/>
              <a:cs typeface="Arial"/>
              <a:sym typeface="Arial"/>
            </a:endParaRPr>
          </a:p>
          <a:p>
            <a:pPr indent="-323850" lvl="0" marL="457200" marR="0" rtl="0" algn="just">
              <a:lnSpc>
                <a:spcPct val="115000"/>
              </a:lnSpc>
              <a:spcBef>
                <a:spcPts val="0"/>
              </a:spcBef>
              <a:spcAft>
                <a:spcPts val="0"/>
              </a:spcAft>
              <a:buClr>
                <a:srgbClr val="374151"/>
              </a:buClr>
              <a:buSzPts val="1500"/>
              <a:buFont typeface="Arial"/>
              <a:buChar char="●"/>
            </a:pPr>
            <a:r>
              <a:rPr b="0" i="0" lang="en-US" sz="1700" u="none" cap="none" strike="noStrike">
                <a:solidFill>
                  <a:schemeClr val="dk1"/>
                </a:solidFill>
                <a:latin typeface="Arial"/>
                <a:ea typeface="Arial"/>
                <a:cs typeface="Arial"/>
                <a:sym typeface="Arial"/>
              </a:rPr>
              <a:t>Εξασκηθείτε στην ομιλία σας!!!</a:t>
            </a:r>
            <a:endParaRPr b="0" i="0" sz="1700" u="none" cap="none" strike="noStrike">
              <a:solidFill>
                <a:schemeClr val="dk1"/>
              </a:solidFill>
              <a:latin typeface="Arial"/>
              <a:ea typeface="Arial"/>
              <a:cs typeface="Arial"/>
              <a:sym typeface="Arial"/>
            </a:endParaRPr>
          </a:p>
        </p:txBody>
      </p:sp>
      <p:sp>
        <p:nvSpPr>
          <p:cNvPr id="1189" name="Google Shape;1189;p142"/>
          <p:cNvSpPr txBox="1"/>
          <p:nvPr/>
        </p:nvSpPr>
        <p:spPr>
          <a:xfrm>
            <a:off x="638075" y="907110"/>
            <a:ext cx="8645100" cy="35390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 Επιλογές χρηματοδότησης για επιχειρηματίες</a:t>
            </a:r>
            <a:endParaRPr b="0" i="1" sz="1700" u="none" cap="none" strike="noStrike">
              <a:solidFill>
                <a:schemeClr val="dk1"/>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3" name="Shape 1193"/>
        <p:cNvGrpSpPr/>
        <p:nvPr/>
      </p:nvGrpSpPr>
      <p:grpSpPr>
        <a:xfrm>
          <a:off x="0" y="0"/>
          <a:ext cx="0" cy="0"/>
          <a:chOff x="0" y="0"/>
          <a:chExt cx="0" cy="0"/>
        </a:xfrm>
      </p:grpSpPr>
      <p:pic>
        <p:nvPicPr>
          <p:cNvPr id="1194" name="Google Shape;1194;p143"/>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195" name="Google Shape;1195;p143"/>
          <p:cNvSpPr txBox="1"/>
          <p:nvPr>
            <p:ph type="title"/>
          </p:nvPr>
        </p:nvSpPr>
        <p:spPr>
          <a:xfrm>
            <a:off x="1148799" y="1417319"/>
            <a:ext cx="8396645" cy="857921"/>
          </a:xfrm>
          <a:prstGeom prst="rect">
            <a:avLst/>
          </a:prstGeom>
          <a:noFill/>
          <a:ln>
            <a:noFill/>
          </a:ln>
        </p:spPr>
        <p:txBody>
          <a:bodyPr anchorCtr="0" anchor="ctr" bIns="0" lIns="0" spcFirstLastPara="1" rIns="0" wrap="square" tIns="13950">
            <a:spAutoFit/>
          </a:bodyPr>
          <a:lstStyle/>
          <a:p>
            <a:pPr indent="-2533271" lvl="0" marL="2545331" marR="5078" rtl="0" algn="l">
              <a:lnSpc>
                <a:spcPct val="100000"/>
              </a:lnSpc>
              <a:spcBef>
                <a:spcPts val="110"/>
              </a:spcBef>
              <a:spcAft>
                <a:spcPts val="0"/>
              </a:spcAft>
              <a:buSzPts val="4850"/>
              <a:buNone/>
            </a:pPr>
            <a:r>
              <a:rPr lang="en-US" sz="2700"/>
              <a:t>Ενότητα 7: Ενσωμάτωση της τεχνολογίας και ψηφιακά εργαλεία στον κλάδο σας</a:t>
            </a:r>
            <a:endParaRPr/>
          </a:p>
        </p:txBody>
      </p:sp>
      <p:pic>
        <p:nvPicPr>
          <p:cNvPr id="1196" name="Google Shape;1196;p143"/>
          <p:cNvPicPr preferRelativeResize="0"/>
          <p:nvPr/>
        </p:nvPicPr>
        <p:blipFill rotWithShape="1">
          <a:blip r:embed="rId4">
            <a:alphaModFix/>
          </a:blip>
          <a:srcRect b="0" l="0" r="0" t="0"/>
          <a:stretch/>
        </p:blipFill>
        <p:spPr>
          <a:xfrm>
            <a:off x="2709746" y="2776654"/>
            <a:ext cx="5492425" cy="33657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27"/>
          <p:cNvPicPr preferRelativeResize="0"/>
          <p:nvPr/>
        </p:nvPicPr>
        <p:blipFill rotWithShape="1">
          <a:blip r:embed="rId3">
            <a:alphaModFix/>
          </a:blip>
          <a:srcRect b="0" l="0" r="0" t="0"/>
          <a:stretch/>
        </p:blipFill>
        <p:spPr>
          <a:xfrm>
            <a:off x="0" y="-1"/>
            <a:ext cx="10688973" cy="7559675"/>
          </a:xfrm>
          <a:prstGeom prst="rect">
            <a:avLst/>
          </a:prstGeom>
          <a:noFill/>
          <a:ln>
            <a:noFill/>
          </a:ln>
        </p:spPr>
      </p:pic>
      <p:sp>
        <p:nvSpPr>
          <p:cNvPr id="195" name="Google Shape;195;p27"/>
          <p:cNvSpPr txBox="1"/>
          <p:nvPr/>
        </p:nvSpPr>
        <p:spPr>
          <a:xfrm>
            <a:off x="1074277" y="769058"/>
            <a:ext cx="8543258"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Συνιστώσες της ανάλυσης τάσεων</a:t>
            </a:r>
            <a:endParaRPr b="1"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C000"/>
              </a:solidFill>
              <a:latin typeface="Arial"/>
              <a:ea typeface="Arial"/>
              <a:cs typeface="Arial"/>
              <a:sym typeface="Arial"/>
            </a:endParaRPr>
          </a:p>
        </p:txBody>
      </p:sp>
      <p:sp>
        <p:nvSpPr>
          <p:cNvPr id="196" name="Google Shape;196;p27"/>
          <p:cNvSpPr txBox="1"/>
          <p:nvPr/>
        </p:nvSpPr>
        <p:spPr>
          <a:xfrm>
            <a:off x="1074277" y="1687150"/>
            <a:ext cx="8964900" cy="4248300"/>
          </a:xfrm>
          <a:prstGeom prst="rect">
            <a:avLst/>
          </a:prstGeom>
          <a:noFill/>
          <a:ln>
            <a:noFill/>
          </a:ln>
        </p:spPr>
        <p:txBody>
          <a:bodyPr anchorCtr="0" anchor="t" bIns="45700" lIns="91425" spcFirstLastPara="1" rIns="91425" wrap="square" tIns="45700">
            <a:spAutoFit/>
          </a:bodyPr>
          <a:lstStyle/>
          <a:p>
            <a:pPr indent="0" lvl="0" marL="0" marR="0" rtl="0" algn="l">
              <a:lnSpc>
                <a:spcPct val="25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3</a:t>
            </a:r>
            <a:r>
              <a:rPr b="1" i="0" lang="en-US" sz="1800" u="none" cap="none" strike="noStrike">
                <a:solidFill>
                  <a:srgbClr val="177373"/>
                </a:solidFill>
                <a:latin typeface="Arial"/>
                <a:ea typeface="Arial"/>
                <a:cs typeface="Arial"/>
                <a:sym typeface="Arial"/>
              </a:rPr>
              <a:t>.</a:t>
            </a:r>
            <a:r>
              <a:rPr b="1" i="0" lang="en-US" sz="1800" u="none" cap="none" strike="noStrike">
                <a:solidFill>
                  <a:schemeClr val="dk1"/>
                </a:solidFill>
                <a:latin typeface="Arial"/>
                <a:ea typeface="Arial"/>
                <a:cs typeface="Arial"/>
                <a:sym typeface="Arial"/>
              </a:rPr>
              <a:t> Συμπεριφορά του καταναλωτή</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Αναλύστε τις αλλαγές στις προτιμήσεις και τις συμπεριφορές των καταναλωτών, συμπεριλαμβανομένων των αλλαγών στις αγοραστικές συνήθειες, τις επιλογές τρόπου ζωής και τις αξίες. Χρησιμοποιήστε αναλύσεις δεδομένων για να κατανοήσετε την ανατροφοδότηση και το συναίσθημα των πελατών.</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25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4. Ρυθμιστικές αλλαγές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Ενημερωθείτε για τις ρυθμιστικές εξελίξεις που ενδέχεται να επηρεάσουν τον κλάδο σας. Η συμμόρφωση είναι απαραίτητη- η κατανόηση και η προσαρμογή στις κανονιστικές αλλαγές μπορεί να μειώσει τους κινδύνους και να ενισχύσει τη θετική φήμη.</a:t>
            </a:r>
            <a:endParaRPr b="0" i="0" sz="1400" u="none" cap="none" strike="noStrike">
              <a:solidFill>
                <a:schemeClr val="dk1"/>
              </a:solidFill>
              <a:latin typeface="Arial"/>
              <a:ea typeface="Arial"/>
              <a:cs typeface="Arial"/>
              <a:sym typeface="Arial"/>
            </a:endParaRPr>
          </a:p>
          <a:p>
            <a:pPr indent="0" lvl="0" marL="0" marR="0" rtl="0" algn="l">
              <a:lnSpc>
                <a:spcPct val="25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pic>
        <p:nvPicPr>
          <p:cNvPr id="1201" name="Google Shape;1201;p144"/>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202" name="Google Shape;1202;p144"/>
          <p:cNvSpPr txBox="1"/>
          <p:nvPr/>
        </p:nvSpPr>
        <p:spPr>
          <a:xfrm>
            <a:off x="1048402" y="2209438"/>
            <a:ext cx="4297504" cy="3427472"/>
          </a:xfrm>
          <a:prstGeom prst="rect">
            <a:avLst/>
          </a:prstGeom>
          <a:noFill/>
          <a:ln>
            <a:noFill/>
          </a:ln>
        </p:spPr>
        <p:txBody>
          <a:bodyPr anchorCtr="0" anchor="t" bIns="0" lIns="0" spcFirstLastPara="1" rIns="0" wrap="square" tIns="12675">
            <a:sp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12695" marR="5078" rtl="0" algn="just">
              <a:lnSpc>
                <a:spcPct val="99900"/>
              </a:lnSpc>
              <a:spcBef>
                <a:spcPts val="5"/>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Στον σημερινό ταχέως εξελισσόμενο και καθοδηγούμενο από την τεχνολογία κόσμο, οι Τεχνολογίες Πληροφορικής και Επικοινωνιών (ΤΠΕ) και η ηλεκτρονική μάθηση έχουν γίνει απαραίτητα εργαλεία σε διάφορους κλάδους.  Προσφέρουν πολυάριθμα οφέλη, συμπεριλαμβανομένης της βελτιωμένης αποδοτικότητας, της πρόσβασης σε πληθώρα γνώσεων και της δυνατότητας παρακολούθησης των τελευταίων τάσεων και πρακτικών του κλάδου. Οι ΤΠΕ διευκολύνουν την απρόσκοπτη επικοινωνία και τη διαχείριση δεδομένων, ενώ η ηλεκτρονική μάθηση παρέχει ευέλικτες και επεκτάσιμες εκπαιδευτικές ευκαιρίες.</a:t>
            </a:r>
            <a:endParaRPr b="0" i="0" sz="1700" u="none" cap="none" strike="noStrike">
              <a:solidFill>
                <a:srgbClr val="000000"/>
              </a:solidFill>
              <a:latin typeface="Arial"/>
              <a:ea typeface="Arial"/>
              <a:cs typeface="Arial"/>
              <a:sym typeface="Arial"/>
            </a:endParaRPr>
          </a:p>
        </p:txBody>
      </p:sp>
      <p:pic>
        <p:nvPicPr>
          <p:cNvPr id="1203" name="Google Shape;1203;p144"/>
          <p:cNvPicPr preferRelativeResize="0"/>
          <p:nvPr/>
        </p:nvPicPr>
        <p:blipFill rotWithShape="1">
          <a:blip r:embed="rId4">
            <a:alphaModFix/>
          </a:blip>
          <a:srcRect b="0" l="0" r="0" t="0"/>
          <a:stretch/>
        </p:blipFill>
        <p:spPr>
          <a:xfrm>
            <a:off x="5597913" y="2704104"/>
            <a:ext cx="4653725" cy="2438139"/>
          </a:xfrm>
          <a:prstGeom prst="rect">
            <a:avLst/>
          </a:prstGeom>
          <a:noFill/>
          <a:ln>
            <a:noFill/>
          </a:ln>
        </p:spPr>
      </p:pic>
      <p:sp>
        <p:nvSpPr>
          <p:cNvPr id="1204" name="Google Shape;1204;p144"/>
          <p:cNvSpPr txBox="1"/>
          <p:nvPr/>
        </p:nvSpPr>
        <p:spPr>
          <a:xfrm>
            <a:off x="2225771" y="1237785"/>
            <a:ext cx="6588165" cy="61555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Κεφάλαιο 1: Ενσωμάτωση των ΤΠΕ και της ηλεκτρονικής μάθησης στον κλάδο</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pic>
        <p:nvPicPr>
          <p:cNvPr id="1209" name="Google Shape;1209;p145"/>
          <p:cNvPicPr preferRelativeResize="0"/>
          <p:nvPr/>
        </p:nvPicPr>
        <p:blipFill rotWithShape="1">
          <a:blip r:embed="rId3">
            <a:alphaModFix/>
          </a:blip>
          <a:srcRect b="0" l="0" r="0" t="0"/>
          <a:stretch/>
        </p:blipFill>
        <p:spPr>
          <a:xfrm>
            <a:off x="1420" y="2"/>
            <a:ext cx="10688975" cy="7559673"/>
          </a:xfrm>
          <a:prstGeom prst="rect">
            <a:avLst/>
          </a:prstGeom>
          <a:noFill/>
          <a:ln>
            <a:noFill/>
          </a:ln>
        </p:spPr>
      </p:pic>
      <p:sp>
        <p:nvSpPr>
          <p:cNvPr id="1210" name="Google Shape;1210;p145"/>
          <p:cNvSpPr txBox="1"/>
          <p:nvPr/>
        </p:nvSpPr>
        <p:spPr>
          <a:xfrm>
            <a:off x="1260274" y="1262278"/>
            <a:ext cx="8595560" cy="2355169"/>
          </a:xfrm>
          <a:prstGeom prst="rect">
            <a:avLst/>
          </a:prstGeom>
          <a:noFill/>
          <a:ln>
            <a:noFill/>
          </a:ln>
        </p:spPr>
        <p:txBody>
          <a:bodyPr anchorCtr="0" anchor="t" bIns="0" lIns="0" spcFirstLastPara="1" rIns="0" wrap="square" tIns="12675">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Κεφάλαιο 1: Ενσωμάτωση των ΤΠΕ και της ηλεκτρονικής μάθησης στον κλάδο</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12695" marR="0" rtl="0" algn="l">
              <a:lnSpc>
                <a:spcPct val="100000"/>
              </a:lnSpc>
              <a:spcBef>
                <a:spcPts val="1314"/>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Παραδείγματα εταιρειών που αξιοποιούν τις ΤΠΕ και την ηλεκτρονική μάθηση</a:t>
            </a:r>
            <a:endParaRPr b="0" i="0" sz="1700" u="none" cap="none" strike="noStrike">
              <a:solidFill>
                <a:srgbClr val="000000"/>
              </a:solidFill>
              <a:latin typeface="Arial"/>
              <a:ea typeface="Arial"/>
              <a:cs typeface="Arial"/>
              <a:sym typeface="Arial"/>
            </a:endParaRPr>
          </a:p>
          <a:p>
            <a:pPr indent="-342763" lvl="0" marL="354823" marR="0" rtl="0" algn="l">
              <a:lnSpc>
                <a:spcPct val="100000"/>
              </a:lnSpc>
              <a:spcBef>
                <a:spcPts val="1564"/>
              </a:spcBef>
              <a:spcAft>
                <a:spcPts val="0"/>
              </a:spcAft>
              <a:buClr>
                <a:srgbClr val="000000"/>
              </a:buClr>
              <a:buSzPts val="1700"/>
              <a:buFont typeface="Noto Sans Symbols"/>
              <a:buChar char="∙"/>
            </a:pPr>
            <a:r>
              <a:rPr b="0" i="0" lang="en-US" sz="1700" u="none" cap="none" strike="noStrike">
                <a:solidFill>
                  <a:srgbClr val="000000"/>
                </a:solidFill>
                <a:latin typeface="Arial"/>
                <a:ea typeface="Arial"/>
                <a:cs typeface="Arial"/>
                <a:sym typeface="Arial"/>
              </a:rPr>
              <a:t>Google: Χρησιμοποιεί προηγμένα εργαλεία ΤΠΕ για ανάλυση δεδομένων και υπολογιστικό νέφος και</a:t>
            </a:r>
            <a:endParaRPr b="0" i="0" sz="1400" u="none" cap="none" strike="noStrike">
              <a:solidFill>
                <a:srgbClr val="000000"/>
              </a:solidFill>
              <a:latin typeface="Arial"/>
              <a:ea typeface="Arial"/>
              <a:cs typeface="Arial"/>
              <a:sym typeface="Arial"/>
            </a:endParaRPr>
          </a:p>
          <a:p>
            <a:pPr indent="0" lvl="0" marL="354823" marR="0" rtl="0" algn="l">
              <a:lnSpc>
                <a:spcPct val="100000"/>
              </a:lnSpc>
              <a:spcBef>
                <a:spcPts val="155"/>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προσφέρει διάφορους πόρους ηλεκτρονικής μάθησης μέσω πλατφορμών όπως το Google Digital Garage.</a:t>
            </a:r>
            <a:endParaRPr b="0" i="0" sz="1700" u="none" cap="none" strike="noStrike">
              <a:solidFill>
                <a:srgbClr val="000000"/>
              </a:solidFill>
              <a:latin typeface="Arial"/>
              <a:ea typeface="Arial"/>
              <a:cs typeface="Arial"/>
              <a:sym typeface="Arial"/>
            </a:endParaRPr>
          </a:p>
          <a:p>
            <a:pPr indent="-342763" lvl="0" marL="354823" marR="0" rtl="0" algn="l">
              <a:lnSpc>
                <a:spcPct val="100000"/>
              </a:lnSpc>
              <a:spcBef>
                <a:spcPts val="155"/>
              </a:spcBef>
              <a:spcAft>
                <a:spcPts val="0"/>
              </a:spcAft>
              <a:buClr>
                <a:srgbClr val="000000"/>
              </a:buClr>
              <a:buSzPts val="1700"/>
              <a:buFont typeface="Noto Sans Symbols"/>
              <a:buChar char="∙"/>
            </a:pPr>
            <a:r>
              <a:rPr b="0" i="0" lang="en-US" sz="1700" u="none" cap="none" strike="noStrike">
                <a:solidFill>
                  <a:srgbClr val="000000"/>
                </a:solidFill>
                <a:latin typeface="Arial"/>
                <a:ea typeface="Arial"/>
                <a:cs typeface="Arial"/>
                <a:sym typeface="Arial"/>
              </a:rPr>
              <a:t>Siemens: χρησιμοποιεί την ηλεκτρονική μάθηση για την εκπαίδευση και την ανάπτυξη των εργαζομένων, χρησιμοποιώντας την εικονική</a:t>
            </a:r>
            <a:endParaRPr b="0" i="0" sz="1700" u="none" cap="none" strike="noStrike">
              <a:solidFill>
                <a:srgbClr val="000000"/>
              </a:solidFill>
              <a:latin typeface="Arial"/>
              <a:ea typeface="Arial"/>
              <a:cs typeface="Arial"/>
              <a:sym typeface="Arial"/>
            </a:endParaRPr>
          </a:p>
          <a:p>
            <a:pPr indent="0" lvl="0" marL="354823" marR="0" rtl="0" algn="l">
              <a:lnSpc>
                <a:spcPct val="100000"/>
              </a:lnSpc>
              <a:spcBef>
                <a:spcPts val="12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προσομοιώσεις για την ενίσχυση των τεχνικών δεξιοτήτων.</a:t>
            </a:r>
            <a:endParaRPr b="0" i="0" sz="1700" u="none" cap="none" strike="noStrike">
              <a:solidFill>
                <a:srgbClr val="000000"/>
              </a:solidFill>
              <a:latin typeface="Arial"/>
              <a:ea typeface="Arial"/>
              <a:cs typeface="Arial"/>
              <a:sym typeface="Arial"/>
            </a:endParaRPr>
          </a:p>
        </p:txBody>
      </p:sp>
      <p:pic>
        <p:nvPicPr>
          <p:cNvPr id="1211" name="Google Shape;1211;p145"/>
          <p:cNvPicPr preferRelativeResize="0"/>
          <p:nvPr/>
        </p:nvPicPr>
        <p:blipFill rotWithShape="1">
          <a:blip r:embed="rId4">
            <a:alphaModFix/>
          </a:blip>
          <a:srcRect b="0" l="0" r="0" t="0"/>
          <a:stretch/>
        </p:blipFill>
        <p:spPr>
          <a:xfrm>
            <a:off x="3530274" y="4464101"/>
            <a:ext cx="4526148" cy="2077601"/>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pic>
        <p:nvPicPr>
          <p:cNvPr id="1216" name="Google Shape;1216;p146"/>
          <p:cNvPicPr preferRelativeResize="0"/>
          <p:nvPr/>
        </p:nvPicPr>
        <p:blipFill rotWithShape="1">
          <a:blip r:embed="rId3">
            <a:alphaModFix/>
          </a:blip>
          <a:srcRect b="0" l="0" r="0" t="0"/>
          <a:stretch/>
        </p:blipFill>
        <p:spPr>
          <a:xfrm>
            <a:off x="0" y="2"/>
            <a:ext cx="10688975" cy="7559673"/>
          </a:xfrm>
          <a:prstGeom prst="rect">
            <a:avLst/>
          </a:prstGeom>
          <a:noFill/>
          <a:ln>
            <a:noFill/>
          </a:ln>
        </p:spPr>
      </p:pic>
      <p:sp>
        <p:nvSpPr>
          <p:cNvPr id="1217" name="Google Shape;1217;p146"/>
          <p:cNvSpPr txBox="1"/>
          <p:nvPr/>
        </p:nvSpPr>
        <p:spPr>
          <a:xfrm>
            <a:off x="902301" y="433649"/>
            <a:ext cx="8598600" cy="6280200"/>
          </a:xfrm>
          <a:prstGeom prst="rect">
            <a:avLst/>
          </a:prstGeom>
          <a:noFill/>
          <a:ln>
            <a:noFill/>
          </a:ln>
        </p:spPr>
        <p:txBody>
          <a:bodyPr anchorCtr="0" anchor="t" bIns="0" lIns="0" spcFirstLastPara="1" rIns="0" wrap="square" tIns="12675">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Κεφάλαιο 1: Ενσωμάτωση των ΤΠΕ και της ηλεκτρονικής μάθησης στον κλάδο</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12695" marR="0" rtl="0" algn="just">
              <a:lnSpc>
                <a:spcPct val="100000"/>
              </a:lnSpc>
              <a:spcBef>
                <a:spcPts val="1414"/>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Γιατί οι νέοι επιχειρηματίες πρέπει να χρησιμοποιούν τις ΤΠΕ και την ηλεκτρονική μάθηση</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2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12695" marR="5078" rtl="0" algn="just">
              <a:lnSpc>
                <a:spcPct val="996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Για τους νέους επιχειρηματίες, η αξιοποίηση των ΤΠΕ και της ηλεκτρονικής μάθησης δεν είναι απλώς μια ευκολία αλλά μια αναγκαιότητα. Τα εργαλεία αυτά παρέχουν στις νεοσύστατες επιχειρήσεις τα μέσα για να ανταγωνιστούν στην παγκόσμια αγορά, επιτρέποντας την αποτελεσματική λειτουργία, μειώνοντας το κόστος και παρέχοντας πρόσβαση στις τελευταίες επιχειρηματικές γνώσεις και την εκπαίδευση. Ειδικότερα, η ηλεκτρονική μάθηση προσφέρει έναν οικονομικά αποδοτικό τρόπο απόκτησης νέων δεξιοτήτων και γνώσεων, κάτι που είναι ζωτικής σημασίας για τους επιχειρηματίες που συχνά διαθέτουν περιορισμένους πόρους.</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3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12695" marR="0" rtl="0" algn="just">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Πώς οι ΤΠΕ και η ηλεκτρονική μάθηση βοηθούν τους επιχειρηματίες</a:t>
            </a:r>
            <a:endParaRPr b="0" i="0" sz="1700" u="none" cap="none" strike="noStrike">
              <a:solidFill>
                <a:srgbClr val="000000"/>
              </a:solidFill>
              <a:latin typeface="Arial"/>
              <a:ea typeface="Arial"/>
              <a:cs typeface="Arial"/>
              <a:sym typeface="Arial"/>
            </a:endParaRPr>
          </a:p>
          <a:p>
            <a:pPr indent="0" lvl="0" marL="12695" marR="6982" rtl="0" algn="just">
              <a:lnSpc>
                <a:spcPct val="107300"/>
              </a:lnSpc>
              <a:spcBef>
                <a:spcPts val="1688"/>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Τα εργαλεία ΤΠΕ, όπως τα συστήματα CRM, το cloud computing και οι πλατφόρμες κοινωνικής δικτύωσης, βοηθούν τους επιχειρηματίες να εξορθολογίσουν τις δραστηριότητές τους, να προσεγγίσουν ευρύτερο κοινό και να διαχειριστούν αποτελεσματικότερα τις σχέσεις με τους πελάτες. Οι πλατφόρμες ηλεκτρονικής μάθησης προσφέρουν στους επιχειρηματίες την ευελιξία να μαθαίνουν με τον δικό τους ρυθμό και να έχουν πρόσβαση σε ένα ευρύ φάσμα μαθημάτων σχετικών με τον κλάδο τους, από το ψηφιακό μάρκετινγκ έως τη χρηματοοικονομική διαχείριση.</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1" name="Shape 1221"/>
        <p:cNvGrpSpPr/>
        <p:nvPr/>
      </p:nvGrpSpPr>
      <p:grpSpPr>
        <a:xfrm>
          <a:off x="0" y="0"/>
          <a:ext cx="0" cy="0"/>
          <a:chOff x="0" y="0"/>
          <a:chExt cx="0" cy="0"/>
        </a:xfrm>
      </p:grpSpPr>
      <p:pic>
        <p:nvPicPr>
          <p:cNvPr id="1222" name="Google Shape;1222;p147"/>
          <p:cNvPicPr preferRelativeResize="0"/>
          <p:nvPr/>
        </p:nvPicPr>
        <p:blipFill rotWithShape="1">
          <a:blip r:embed="rId3">
            <a:alphaModFix/>
          </a:blip>
          <a:srcRect b="0" l="0" r="0" t="0"/>
          <a:stretch/>
        </p:blipFill>
        <p:spPr>
          <a:xfrm>
            <a:off x="1420" y="-10376"/>
            <a:ext cx="10689687" cy="7570049"/>
          </a:xfrm>
          <a:prstGeom prst="rect">
            <a:avLst/>
          </a:prstGeom>
          <a:noFill/>
          <a:ln>
            <a:noFill/>
          </a:ln>
        </p:spPr>
      </p:pic>
      <p:sp>
        <p:nvSpPr>
          <p:cNvPr id="1223" name="Google Shape;1223;p147"/>
          <p:cNvSpPr txBox="1"/>
          <p:nvPr/>
        </p:nvSpPr>
        <p:spPr>
          <a:xfrm>
            <a:off x="1037063" y="1604487"/>
            <a:ext cx="4905193" cy="3049035"/>
          </a:xfrm>
          <a:prstGeom prst="rect">
            <a:avLst/>
          </a:prstGeom>
          <a:noFill/>
          <a:ln>
            <a:noFill/>
          </a:ln>
        </p:spPr>
        <p:txBody>
          <a:bodyPr anchorCtr="0" anchor="t" bIns="0" lIns="0" spcFirstLastPara="1" rIns="0" wrap="square" tIns="12675">
            <a:sp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12695" marR="0" rtl="0" algn="just">
              <a:lnSpc>
                <a:spcPct val="100000"/>
              </a:lnSpc>
              <a:spcBef>
                <a:spcPts val="1414"/>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Καινοτόμες πτυχές των ΤΠΕ και της ηλεκτρονικής μάθησης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25"/>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12695" marR="5078" rtl="0" algn="just">
              <a:lnSpc>
                <a:spcPct val="993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Οι ΤΠΕ και η ηλεκτρονική μάθηση βρίσκονται στο προσκήνιο της καινοτομίας στην εκπαίδευση και τις επιχειρηματικές δραστηριότητες. Εξελίσσονται συνεχώς, ενσωματώνοντας τις τελευταίες τεχνολογίες, όπως η τεχνητή νοημοσύνη, η εικονική πραγματικότητα και η AR, για να παρέχουν καθηλωτικές και διαδραστικές μαθησιακές εμπειρίες και αποτελεσματικές επιχειρηματικές λύσεις. Αυτή η συνεχής καινοτομία διασφαλίζει ότι οι επιχειρηματίες που χρησιμοποιούν αυτά τα εργαλεία παραμένουν μπροστά από την καμπύλη.</a:t>
            </a:r>
            <a:endParaRPr b="0" i="0" sz="1700" u="none" cap="none" strike="noStrike">
              <a:solidFill>
                <a:srgbClr val="000000"/>
              </a:solidFill>
              <a:latin typeface="Arial"/>
              <a:ea typeface="Arial"/>
              <a:cs typeface="Arial"/>
              <a:sym typeface="Arial"/>
            </a:endParaRPr>
          </a:p>
        </p:txBody>
      </p:sp>
      <p:pic>
        <p:nvPicPr>
          <p:cNvPr id="1224" name="Google Shape;1224;p147"/>
          <p:cNvPicPr preferRelativeResize="0"/>
          <p:nvPr/>
        </p:nvPicPr>
        <p:blipFill rotWithShape="1">
          <a:blip r:embed="rId4">
            <a:alphaModFix/>
          </a:blip>
          <a:srcRect b="0" l="0" r="0" t="0"/>
          <a:stretch/>
        </p:blipFill>
        <p:spPr>
          <a:xfrm>
            <a:off x="6977899" y="2960809"/>
            <a:ext cx="2670958" cy="2537180"/>
          </a:xfrm>
          <a:prstGeom prst="rect">
            <a:avLst/>
          </a:prstGeom>
          <a:noFill/>
          <a:ln>
            <a:noFill/>
          </a:ln>
        </p:spPr>
      </p:pic>
      <p:sp>
        <p:nvSpPr>
          <p:cNvPr id="1225" name="Google Shape;1225;p147"/>
          <p:cNvSpPr txBox="1"/>
          <p:nvPr/>
        </p:nvSpPr>
        <p:spPr>
          <a:xfrm>
            <a:off x="1037063" y="1070517"/>
            <a:ext cx="8062332" cy="61555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Κεφάλαιο 1: Ενσωμάτωση των ΤΠΕ και της ηλεκτρονικής μάθησης στον κλάδο</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pic>
        <p:nvPicPr>
          <p:cNvPr id="1230" name="Google Shape;1230;p148"/>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231" name="Google Shape;1231;p148"/>
          <p:cNvSpPr txBox="1"/>
          <p:nvPr/>
        </p:nvSpPr>
        <p:spPr>
          <a:xfrm>
            <a:off x="1048401" y="1005798"/>
            <a:ext cx="8594290" cy="2407898"/>
          </a:xfrm>
          <a:prstGeom prst="rect">
            <a:avLst/>
          </a:prstGeom>
          <a:noFill/>
          <a:ln>
            <a:noFill/>
          </a:ln>
        </p:spPr>
        <p:txBody>
          <a:bodyPr anchorCtr="0" anchor="t" bIns="0" lIns="0" spcFirstLastPara="1" rIns="0" wrap="square" tIns="12675">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Κεφάλαιο 1: Ενσωμάτωση των ΤΠΕ και της ηλεκτρονικής μάθησης στον κλάδο</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4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12695" marR="0" rtl="0" algn="just">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Καλλιέργεια επιχειρηματικής νοοτροπίας μέσω των ΤΠΕ και της ηλεκτρονικής μάθησης</a:t>
            </a:r>
            <a:endParaRPr b="0" i="0" sz="1700" u="none" cap="none" strike="noStrike">
              <a:solidFill>
                <a:srgbClr val="000000"/>
              </a:solidFill>
              <a:latin typeface="Arial"/>
              <a:ea typeface="Arial"/>
              <a:cs typeface="Arial"/>
              <a:sym typeface="Arial"/>
            </a:endParaRPr>
          </a:p>
          <a:p>
            <a:pPr indent="0" lvl="0" marL="12695" marR="5078" rtl="0" algn="just">
              <a:lnSpc>
                <a:spcPct val="107300"/>
              </a:lnSpc>
              <a:spcBef>
                <a:spcPts val="1774"/>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Με την ενσωμάτωση των ΤΠΕ και της ηλεκτρονικής μάθησης, οι επιχειρηματίες μπορούν να καλλιεργήσουν μια νοοτροπία προσαρμοστική, δημιουργική και προοδευτική. Τα εργαλεία αυτά ενθαρρύνουν τη συνεχή μάθηση, τον πειραματισμό και την υιοθέτηση νέων τεχνολογιών, τα οποία αποτελούν βασικά στοιχεία της επιχειρηματικής νοοτροπίας. Προωθούν επίσης μια κουλτούρα καινοτομίας και συνεχούς βελτίωσης, απαραίτητη για την επιχειρηματική επιτυχία.</a:t>
            </a:r>
            <a:endParaRPr b="0" i="0" sz="1700" u="none" cap="none" strike="noStrike">
              <a:solidFill>
                <a:srgbClr val="000000"/>
              </a:solidFill>
              <a:latin typeface="Arial"/>
              <a:ea typeface="Arial"/>
              <a:cs typeface="Arial"/>
              <a:sym typeface="Arial"/>
            </a:endParaRPr>
          </a:p>
        </p:txBody>
      </p:sp>
      <p:pic>
        <p:nvPicPr>
          <p:cNvPr id="1232" name="Google Shape;1232;p148"/>
          <p:cNvPicPr preferRelativeResize="0"/>
          <p:nvPr/>
        </p:nvPicPr>
        <p:blipFill rotWithShape="1">
          <a:blip r:embed="rId4">
            <a:alphaModFix/>
          </a:blip>
          <a:srcRect b="0" l="0" r="0" t="0"/>
          <a:stretch/>
        </p:blipFill>
        <p:spPr>
          <a:xfrm>
            <a:off x="3111605" y="4142360"/>
            <a:ext cx="4614651" cy="261317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pic>
        <p:nvPicPr>
          <p:cNvPr id="1237" name="Google Shape;1237;p149"/>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238" name="Google Shape;1238;p149"/>
          <p:cNvSpPr txBox="1"/>
          <p:nvPr/>
        </p:nvSpPr>
        <p:spPr>
          <a:xfrm>
            <a:off x="1047808" y="1920198"/>
            <a:ext cx="8596195" cy="2795312"/>
          </a:xfrm>
          <a:prstGeom prst="rect">
            <a:avLst/>
          </a:prstGeom>
          <a:noFill/>
          <a:ln>
            <a:noFill/>
          </a:ln>
        </p:spPr>
        <p:txBody>
          <a:bodyPr anchorCtr="0" anchor="t" bIns="0" lIns="0" spcFirstLastPara="1" rIns="0" wrap="square" tIns="12675">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Κεφάλαιο 1: Ενσωμάτωση των ΤΠΕ και της ηλεκτρονικής μάθησης στον κλάδο</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12695" marR="0" rtl="0" algn="just">
              <a:lnSpc>
                <a:spcPct val="100000"/>
              </a:lnSpc>
              <a:spcBef>
                <a:spcPts val="1414"/>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Επιτάχυνση της επιχειρηματικής ανάπτυξης με ΤΠΕ και ηλεκτρονική μάθηση</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25"/>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12695" marR="5078" rtl="0" algn="just">
              <a:lnSpc>
                <a:spcPct val="993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Οι ΤΠΕ και η ηλεκτρονική μάθηση μπορούν να επιταχύνουν σημαντικά το ρυθμό ανάπτυξης των επιχειρήσεων. Παρέχουν στους επιχειρηματίες τα εργαλεία για την ταχεία υλοποίηση επιχειρηματικών ιδεών, τη δοκιμή των αγορών, τη συλλογή ανατροφοδότησης από τους πελάτες και την ανάλογη προσαρμογή των στρατηγικών. Η ηλεκτρονική μάθηση, ειδικότερα, επιτρέπει στους επιχειρηματίες να αναβαθμίζουν γρήγορα τις γνώσεις τους, εξασφαλίζοντας ότι οι επιχειρήσεις τους μπορούν να προσαρμόζονται και να αναπτύσσονται σε συνεχώς μεταβαλλόμενες συνθήκες της αγοράς.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pic>
        <p:nvPicPr>
          <p:cNvPr id="1243" name="Google Shape;1243;p150"/>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244" name="Google Shape;1244;p150"/>
          <p:cNvSpPr txBox="1"/>
          <p:nvPr/>
        </p:nvSpPr>
        <p:spPr>
          <a:xfrm>
            <a:off x="1048405" y="996658"/>
            <a:ext cx="8595560" cy="2457462"/>
          </a:xfrm>
          <a:prstGeom prst="rect">
            <a:avLst/>
          </a:prstGeom>
          <a:noFill/>
          <a:ln>
            <a:noFill/>
          </a:ln>
        </p:spPr>
        <p:txBody>
          <a:bodyPr anchorCtr="0" anchor="t" bIns="0" lIns="0" spcFirstLastPara="1" rIns="0" wrap="square" tIns="12675">
            <a:spAutoFit/>
          </a:bodyPr>
          <a:lstStyle/>
          <a:p>
            <a:pPr indent="0" lvl="0" marL="0" marR="1903"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Κεφάλαιο 2: Συνεργασία εντός του κλάδου σε απευθείας σύνδεση</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3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12695" marR="5078" rtl="0" algn="just">
              <a:lnSpc>
                <a:spcPct val="998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Στο σύγχρονο επιχειρηματικό τοπίο, η δυνατότητα διαδικτυακής συνεργασίας δεν είναι απλώς μια ευκολία αλλά μια αναγκαιότητα, ειδικά για τους επιχειρηματίες που συχνά εργάζονται με απομακρυσμένες ομάδες, πελάτες και συνεργάτες σε όλο τον κόσμο. Η έλευση των διαδικτυακών εργαλείων συνεργασίας έχει αλλάξει ριζικά τον τρόπο λειτουργίας των επιχειρήσεων, καταργώντας τα γεωγραφικά εμπόδια και επιτρέποντας την επικοινωνία και τη διαχείριση έργων σε πραγματικό χρόνο. Τα εργαλεία αυτά έχουν φέρει επανάσταση στις παραδοσιακές μεθοδολογίες εργασίας, προωθώντας πιο δυναμικούς και αποτελεσματικούς τρόπους εργασίας.</a:t>
            </a:r>
            <a:endParaRPr b="0" i="0" sz="1700" u="none" cap="none" strike="noStrike">
              <a:solidFill>
                <a:srgbClr val="000000"/>
              </a:solidFill>
              <a:latin typeface="Arial"/>
              <a:ea typeface="Arial"/>
              <a:cs typeface="Arial"/>
              <a:sym typeface="Arial"/>
            </a:endParaRPr>
          </a:p>
        </p:txBody>
      </p:sp>
      <p:pic>
        <p:nvPicPr>
          <p:cNvPr id="1245" name="Google Shape;1245;p150"/>
          <p:cNvPicPr preferRelativeResize="0"/>
          <p:nvPr/>
        </p:nvPicPr>
        <p:blipFill rotWithShape="1">
          <a:blip r:embed="rId4">
            <a:alphaModFix/>
          </a:blip>
          <a:srcRect b="0" l="0" r="0" t="0"/>
          <a:stretch/>
        </p:blipFill>
        <p:spPr>
          <a:xfrm>
            <a:off x="2967468" y="3982149"/>
            <a:ext cx="4757424" cy="2754134"/>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9" name="Shape 1249"/>
        <p:cNvGrpSpPr/>
        <p:nvPr/>
      </p:nvGrpSpPr>
      <p:grpSpPr>
        <a:xfrm>
          <a:off x="0" y="0"/>
          <a:ext cx="0" cy="0"/>
          <a:chOff x="0" y="0"/>
          <a:chExt cx="0" cy="0"/>
        </a:xfrm>
      </p:grpSpPr>
      <p:pic>
        <p:nvPicPr>
          <p:cNvPr id="1250" name="Google Shape;1250;p151"/>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251" name="Google Shape;1251;p151"/>
          <p:cNvSpPr txBox="1"/>
          <p:nvPr/>
        </p:nvSpPr>
        <p:spPr>
          <a:xfrm>
            <a:off x="884015" y="424508"/>
            <a:ext cx="8595000" cy="6410700"/>
          </a:xfrm>
          <a:prstGeom prst="rect">
            <a:avLst/>
          </a:prstGeom>
          <a:noFill/>
          <a:ln>
            <a:noFill/>
          </a:ln>
        </p:spPr>
        <p:txBody>
          <a:bodyPr anchorCtr="0" anchor="t" bIns="0" lIns="0" spcFirstLastPara="1" rIns="0" wrap="square" tIns="12675">
            <a:spAutoFit/>
          </a:bodyPr>
          <a:lstStyle/>
          <a:p>
            <a:pPr indent="0" lvl="0" marL="99655" marR="0" rtl="0" algn="ctr">
              <a:lnSpc>
                <a:spcPct val="100000"/>
              </a:lnSpc>
              <a:spcBef>
                <a:spcPts val="0"/>
              </a:spcBef>
              <a:spcAft>
                <a:spcPts val="0"/>
              </a:spcAft>
              <a:buClr>
                <a:srgbClr val="000000"/>
              </a:buClr>
              <a:buSzPts val="1799"/>
              <a:buFont typeface="Arial"/>
              <a:buNone/>
            </a:pPr>
            <a:r>
              <a:rPr b="1" i="0" lang="en-US" sz="1799" u="none" cap="none" strike="noStrike">
                <a:solidFill>
                  <a:srgbClr val="000000"/>
                </a:solidFill>
                <a:latin typeface="Arial"/>
                <a:ea typeface="Arial"/>
                <a:cs typeface="Arial"/>
                <a:sym typeface="Arial"/>
              </a:rPr>
              <a:t>Κεφάλαιο 2: Συνεργασία εντός του κλάδου σε απευθείας σύνδεση</a:t>
            </a:r>
            <a:endParaRPr b="0" i="0" sz="1799"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2249"/>
              <a:buFont typeface="Arial"/>
              <a:buNone/>
            </a:pPr>
            <a:r>
              <a:t/>
            </a:r>
            <a:endParaRPr b="0" i="0" sz="2249" u="none" cap="none" strike="noStrike">
              <a:solidFill>
                <a:srgbClr val="000000"/>
              </a:solidFill>
              <a:latin typeface="Arial"/>
              <a:ea typeface="Arial"/>
              <a:cs typeface="Arial"/>
              <a:sym typeface="Arial"/>
            </a:endParaRPr>
          </a:p>
          <a:p>
            <a:pPr indent="0" lvl="0" marL="12694" marR="0" rtl="0" algn="just">
              <a:lnSpc>
                <a:spcPct val="100000"/>
              </a:lnSpc>
              <a:spcBef>
                <a:spcPts val="5"/>
              </a:spcBef>
              <a:spcAft>
                <a:spcPts val="0"/>
              </a:spcAft>
              <a:buClr>
                <a:srgbClr val="000000"/>
              </a:buClr>
              <a:buSzPts val="1799"/>
              <a:buFont typeface="Arial"/>
              <a:buNone/>
            </a:pPr>
            <a:r>
              <a:rPr b="1" i="0" lang="en-US" sz="1799" u="none" cap="none" strike="noStrike">
                <a:solidFill>
                  <a:srgbClr val="000000"/>
                </a:solidFill>
                <a:latin typeface="Arial"/>
                <a:ea typeface="Arial"/>
                <a:cs typeface="Arial"/>
                <a:sym typeface="Arial"/>
              </a:rPr>
              <a:t>Τα πλεονεκτήματα της διαδικτυακής συνεργασίας</a:t>
            </a:r>
            <a:endParaRPr b="0" i="0" sz="1649" u="none" cap="none" strike="noStrike">
              <a:solidFill>
                <a:srgbClr val="000000"/>
              </a:solidFill>
              <a:latin typeface="Arial"/>
              <a:ea typeface="Arial"/>
              <a:cs typeface="Arial"/>
              <a:sym typeface="Arial"/>
            </a:endParaRPr>
          </a:p>
          <a:p>
            <a:pPr indent="0" lvl="0" marL="12695" marR="5078" rtl="0" algn="just">
              <a:lnSpc>
                <a:spcPct val="107400"/>
              </a:lnSpc>
              <a:spcBef>
                <a:spcPts val="0"/>
              </a:spcBef>
              <a:spcAft>
                <a:spcPts val="0"/>
              </a:spcAft>
              <a:buClr>
                <a:srgbClr val="000000"/>
              </a:buClr>
              <a:buSzPts val="1699"/>
              <a:buFont typeface="Arial"/>
              <a:buNone/>
            </a:pPr>
            <a:r>
              <a:rPr b="0" i="0" lang="en-US" sz="1699" u="none" cap="none" strike="noStrike">
                <a:solidFill>
                  <a:srgbClr val="000000"/>
                </a:solidFill>
                <a:latin typeface="Arial"/>
                <a:ea typeface="Arial"/>
                <a:cs typeface="Arial"/>
                <a:sym typeface="Arial"/>
              </a:rPr>
              <a:t>Η διαδικτυακή συνεργασία προσφέρει πολλά οφέλη. Η ενισχυμένη επικοινωνία είναι ένα από τα σημαντικότερα πλεονεκτήματα. Ψηφιακά εργαλεία όπως το Slack και το Microsoft Teams έχουν μεταμορφώσει τις αλληλεπιδράσεις στο χώρο εργασίας, προσφέροντας δυνατότητες άμεσων μηνυμάτων και τηλεδιασκέψεων που καθιστούν την επικοινωνία πιο άμεση και δυναμική σε σύγκριση με τις παραδοσιακές ανταλλαγές ηλεκτρονικού ταχυδρομείου. Αυτή η αμεσότητα είναι ζωτικής σημασίας για τη γρήγορη λήψη αποφάσεων και τη διατήρηση μιας σταθερής ροής πληροφοριών.</a:t>
            </a:r>
            <a:endParaRPr b="0" i="0" sz="1699" u="none" cap="none" strike="noStrike">
              <a:solidFill>
                <a:srgbClr val="000000"/>
              </a:solidFill>
              <a:latin typeface="Arial"/>
              <a:ea typeface="Arial"/>
              <a:cs typeface="Arial"/>
              <a:sym typeface="Arial"/>
            </a:endParaRPr>
          </a:p>
          <a:p>
            <a:pPr indent="0" lvl="0" marL="12695" marR="5713" rtl="0" algn="just">
              <a:lnSpc>
                <a:spcPct val="100200"/>
              </a:lnSpc>
              <a:spcBef>
                <a:spcPts val="890"/>
              </a:spcBef>
              <a:spcAft>
                <a:spcPts val="0"/>
              </a:spcAft>
              <a:buClr>
                <a:srgbClr val="000000"/>
              </a:buClr>
              <a:buSzPts val="1699"/>
              <a:buFont typeface="Arial"/>
              <a:buNone/>
            </a:pPr>
            <a:r>
              <a:rPr b="0" i="0" lang="en-US" sz="1699" u="none" cap="none" strike="noStrike">
                <a:solidFill>
                  <a:srgbClr val="000000"/>
                </a:solidFill>
                <a:latin typeface="Arial"/>
                <a:ea typeface="Arial"/>
                <a:cs typeface="Arial"/>
                <a:sym typeface="Arial"/>
              </a:rPr>
              <a:t>Η διαχείριση έργων έχει επίσης μετασχηματιστεί με την έλευση των διαδικτυακών εργαλείων.  Πλατφόρμες όπως το Trello και το Asana έχουν επαναπροσδιορίσει την οργάνωση εργασιών και τον συντονισμό της ομάδας, επιτρέποντας τον σαφή καθορισμό εργασιών, τη διαχείριση προθεσμιών και την παρακολούθηση της προόδου. Αυτό διασφαλίζει ότι όλα τα μέλη της ομάδας είναι ευθυγραμμισμένα και ενημερωμένα σχετικά με τις αρμοδιότητές τους και τα χρονοδιαγράμματα του έργου.</a:t>
            </a:r>
            <a:endParaRPr b="0" i="0" sz="1699"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749"/>
              <a:buFont typeface="Arial"/>
              <a:buNone/>
            </a:pPr>
            <a:r>
              <a:t/>
            </a:r>
            <a:endParaRPr b="0" i="0" sz="1749" u="none" cap="none" strike="noStrike">
              <a:solidFill>
                <a:srgbClr val="000000"/>
              </a:solidFill>
              <a:latin typeface="Arial"/>
              <a:ea typeface="Arial"/>
              <a:cs typeface="Arial"/>
              <a:sym typeface="Arial"/>
            </a:endParaRPr>
          </a:p>
          <a:p>
            <a:pPr indent="0" lvl="0" marL="12695" marR="6347" rtl="0" algn="just">
              <a:lnSpc>
                <a:spcPct val="100200"/>
              </a:lnSpc>
              <a:spcBef>
                <a:spcPts val="0"/>
              </a:spcBef>
              <a:spcAft>
                <a:spcPts val="0"/>
              </a:spcAft>
              <a:buClr>
                <a:srgbClr val="000000"/>
              </a:buClr>
              <a:buSzPts val="1699"/>
              <a:buFont typeface="Arial"/>
              <a:buNone/>
            </a:pPr>
            <a:r>
              <a:rPr b="0" i="0" lang="en-US" sz="1699" u="none" cap="none" strike="noStrike">
                <a:solidFill>
                  <a:srgbClr val="000000"/>
                </a:solidFill>
                <a:latin typeface="Arial"/>
                <a:ea typeface="Arial"/>
                <a:cs typeface="Arial"/>
                <a:sym typeface="Arial"/>
              </a:rPr>
              <a:t>Επιπλέον, η κοινή χρήση εγγράφων και η συνεργασία έχουν ενισχυθεί σημαντικά με υπηρεσίες που βασίζονται στο cloud, όπως το Google Drive και το Dropbox. Αυτές οι πλατφόρμες διευκολύνουν την κοινή χρήση, την επεξεργασία και τη συνεργασία σε πραγματικό χρόνο σε έγγραφα, ενισχύοντας την παραγωγικότητα και διασφαλίζοντας ότι όλα τα μέλη της ομάδας έχουν πρόσβαση στις τελευταίες εκδόσεις των εγγράφων, μειώνοντας έτσι τα λάθη και βελτιώνοντας την αποτελεσματικότητα της ροής εργασιών.</a:t>
            </a:r>
            <a:endParaRPr b="0" i="0" sz="1699" u="none" cap="none" strike="noStrike">
              <a:solidFill>
                <a:srgbClr val="000000"/>
              </a:solidFill>
              <a:latin typeface="Arial"/>
              <a:ea typeface="Arial"/>
              <a:cs typeface="Arial"/>
              <a:sym typeface="Arial"/>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5" name="Shape 1255"/>
        <p:cNvGrpSpPr/>
        <p:nvPr/>
      </p:nvGrpSpPr>
      <p:grpSpPr>
        <a:xfrm>
          <a:off x="0" y="0"/>
          <a:ext cx="0" cy="0"/>
          <a:chOff x="0" y="0"/>
          <a:chExt cx="0" cy="0"/>
        </a:xfrm>
      </p:grpSpPr>
      <p:pic>
        <p:nvPicPr>
          <p:cNvPr id="1256" name="Google Shape;1256;p152"/>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257" name="Google Shape;1257;p152"/>
          <p:cNvSpPr txBox="1"/>
          <p:nvPr/>
        </p:nvSpPr>
        <p:spPr>
          <a:xfrm>
            <a:off x="1048405" y="996658"/>
            <a:ext cx="8595560" cy="3291345"/>
          </a:xfrm>
          <a:prstGeom prst="rect">
            <a:avLst/>
          </a:prstGeom>
          <a:noFill/>
          <a:ln>
            <a:noFill/>
          </a:ln>
        </p:spPr>
        <p:txBody>
          <a:bodyPr anchorCtr="0" anchor="t" bIns="0" lIns="0" spcFirstLastPara="1" rIns="0" wrap="square" tIns="12675">
            <a:spAutoFit/>
          </a:bodyPr>
          <a:lstStyle/>
          <a:p>
            <a:pPr indent="0" lvl="0" marL="0" marR="1903"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Κεφάλαιο 2: Συνεργασία εντός του κλάδου σε απευθείας σύνδεση</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3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12695" marR="0" rtl="0" algn="just">
              <a:lnSpc>
                <a:spcPct val="100000"/>
              </a:lnSpc>
              <a:spcBef>
                <a:spcPts val="5"/>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Χτίζοντας ένα ψηφιακό δίκτυο</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55"/>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12695" marR="6347" rtl="0" algn="just">
              <a:lnSpc>
                <a:spcPct val="1071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Για τους επιχειρηματίες, η δημιουργία ενός ψηφιακού δικτύου είναι ζωτικής σημασίας. Η αξιοποίηση των πλατφορμών κοινωνικής δικτύωσης, ιδίως του LinkedIn, είναι ανεκτίμητη για την επαγγελματική δικτύωση. Αυτές οι πλατφόρμες δίνουν τη δυνατότητα στους επιχειρηματίες να συνδεθούν με συναδέλφους του κλάδου, δυνητικούς πελάτες και μέντορες, επεκτείνοντας το επαγγελματικό τους δίκτυο πέρα από γεωγραφικούς περιορισμούς.</a:t>
            </a:r>
            <a:endParaRPr b="0" i="0" sz="1700" u="none" cap="none" strike="noStrike">
              <a:solidFill>
                <a:srgbClr val="000000"/>
              </a:solidFill>
              <a:latin typeface="Arial"/>
              <a:ea typeface="Arial"/>
              <a:cs typeface="Arial"/>
              <a:sym typeface="Arial"/>
            </a:endParaRPr>
          </a:p>
          <a:p>
            <a:pPr indent="0" lvl="0" marL="12695" marR="5078" rtl="0" algn="just">
              <a:lnSpc>
                <a:spcPct val="107100"/>
              </a:lnSpc>
              <a:spcBef>
                <a:spcPts val="1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Η συμμετοχή σε διαδικτυακά φόρουμ και σε κοινότητες που σχετίζονται με τον κλάδο μπορεί επίσης να είναι ιδιαίτερα επωφελής. Αυτές οι πλατφόρμες προσφέρουν πληθώρα γνώσεων, παρέχουν ευκαιρίες για αναζήτηση συμβουλών, ανταλλαγή εμπειριών και μπορούν να συμβάλουν στην οικοδόμηση ουσιαστικών επαγγελματικών σχέσεων.</a:t>
            </a:r>
            <a:endParaRPr b="0" i="0" sz="1700" u="none" cap="none" strike="noStrike">
              <a:solidFill>
                <a:srgbClr val="000000"/>
              </a:solidFill>
              <a:latin typeface="Arial"/>
              <a:ea typeface="Arial"/>
              <a:cs typeface="Arial"/>
              <a:sym typeface="Arial"/>
            </a:endParaRPr>
          </a:p>
        </p:txBody>
      </p:sp>
      <p:pic>
        <p:nvPicPr>
          <p:cNvPr id="1258" name="Google Shape;1258;p152"/>
          <p:cNvPicPr preferRelativeResize="0"/>
          <p:nvPr/>
        </p:nvPicPr>
        <p:blipFill rotWithShape="1">
          <a:blip r:embed="rId4">
            <a:alphaModFix/>
          </a:blip>
          <a:srcRect b="0" l="0" r="0" t="0"/>
          <a:stretch/>
        </p:blipFill>
        <p:spPr>
          <a:xfrm>
            <a:off x="3416675" y="4904424"/>
            <a:ext cx="3461300" cy="1914225"/>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pic>
        <p:nvPicPr>
          <p:cNvPr id="1263" name="Google Shape;1263;p153"/>
          <p:cNvPicPr preferRelativeResize="0"/>
          <p:nvPr/>
        </p:nvPicPr>
        <p:blipFill rotWithShape="1">
          <a:blip r:embed="rId3">
            <a:alphaModFix/>
          </a:blip>
          <a:srcRect b="0" l="0" r="0" t="0"/>
          <a:stretch/>
        </p:blipFill>
        <p:spPr>
          <a:xfrm>
            <a:off x="0" y="2"/>
            <a:ext cx="10688975" cy="7559673"/>
          </a:xfrm>
          <a:prstGeom prst="rect">
            <a:avLst/>
          </a:prstGeom>
          <a:noFill/>
          <a:ln>
            <a:noFill/>
          </a:ln>
        </p:spPr>
      </p:pic>
      <p:sp>
        <p:nvSpPr>
          <p:cNvPr id="1264" name="Google Shape;1264;p153"/>
          <p:cNvSpPr txBox="1"/>
          <p:nvPr/>
        </p:nvSpPr>
        <p:spPr>
          <a:xfrm>
            <a:off x="1044803" y="1699185"/>
            <a:ext cx="8599368" cy="3832904"/>
          </a:xfrm>
          <a:prstGeom prst="rect">
            <a:avLst/>
          </a:prstGeom>
          <a:noFill/>
          <a:ln>
            <a:noFill/>
          </a:ln>
        </p:spPr>
        <p:txBody>
          <a:bodyPr anchorCtr="0" anchor="t" bIns="0" lIns="0" spcFirstLastPara="1" rIns="0" wrap="square" tIns="12675">
            <a:spAutoFit/>
          </a:bodyPr>
          <a:lstStyle/>
          <a:p>
            <a:pPr indent="0" lvl="0" marL="0" marR="5713" rtl="0" algn="ctr">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Κεφάλαιο 2: Συνεργασία εντός του κλάδου σε απευθείας σύνδεση</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3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12695" marR="0" rtl="0" algn="just">
              <a:lnSpc>
                <a:spcPct val="100000"/>
              </a:lnSpc>
              <a:spcBef>
                <a:spcPts val="5"/>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Εικονική ομαδική εργασία και διαχείριση</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55"/>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12695" marR="6347" rtl="0" algn="just">
              <a:lnSpc>
                <a:spcPct val="1071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Η αποτελεσματική διαχείριση απομακρυσμένων ομάδων είναι μια δεξιότητα που πρέπει να κατέχουν οι σύγχρονοι επιχειρηματίες.  Ο καθορισμός σαφών προσδοκιών είναι το πρώτο βήμα σε αυτή τη διαδικασία. Αυτό περιλαμβάνει τον καθορισμό των ρόλων, των αρμοδιοτήτων και των στόχων του έργου, ώστε να διασφαλιστεί ότι κάθε μέλος της ομάδας κατανοεί τα καθήκοντά του και τους ευρύτερους στόχους του έργου.</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3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12695" marR="5078" rtl="0" algn="just">
              <a:lnSpc>
                <a:spcPct val="1068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Η τακτική επικοινωνία είναι το κλειδί σε ένα εικονικό περιβάλλον. Ο προγραμματισμός τακτικών συναντήσεων και ελέγχων βοηθά στην παρακολούθηση της προόδου, στην άμεση αντιμετώπιση των προκλήσεων και στη διατήρηση της αίσθησης της συνοχής της ομάδας. Επιπλέον, η οικοδόμηση μιας ισχυρής ομαδικής κουλτούρας είναι απαραίτητη, ακόμη και σε ένα εικονικό περιβάλλον. Η διοργάνωση εικονικών δραστηριοτήτων οικοδόμησης ομάδας και άτυπων διαδικτυακών συναντήσεων μπορεί να βοηθήσει στη δημιουργία αίσθησης του ανήκειν και της συντροφικότητας μεταξύ των μελών της ομάδας.</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p28"/>
          <p:cNvPicPr preferRelativeResize="0"/>
          <p:nvPr/>
        </p:nvPicPr>
        <p:blipFill rotWithShape="1">
          <a:blip r:embed="rId3">
            <a:alphaModFix/>
          </a:blip>
          <a:srcRect b="0" l="0" r="0" t="0"/>
          <a:stretch/>
        </p:blipFill>
        <p:spPr>
          <a:xfrm>
            <a:off x="0" y="-1"/>
            <a:ext cx="10688973" cy="7559675"/>
          </a:xfrm>
          <a:prstGeom prst="rect">
            <a:avLst/>
          </a:prstGeom>
          <a:noFill/>
          <a:ln>
            <a:noFill/>
          </a:ln>
        </p:spPr>
      </p:pic>
      <p:pic>
        <p:nvPicPr>
          <p:cNvPr id="202" name="Google Shape;202;p28"/>
          <p:cNvPicPr preferRelativeResize="0"/>
          <p:nvPr/>
        </p:nvPicPr>
        <p:blipFill rotWithShape="1">
          <a:blip r:embed="rId4">
            <a:alphaModFix/>
          </a:blip>
          <a:srcRect b="0" l="0" r="0" t="0"/>
          <a:stretch/>
        </p:blipFill>
        <p:spPr>
          <a:xfrm>
            <a:off x="3542189" y="2967649"/>
            <a:ext cx="2733484" cy="2400542"/>
          </a:xfrm>
          <a:prstGeom prst="rect">
            <a:avLst/>
          </a:prstGeom>
          <a:noFill/>
          <a:ln>
            <a:noFill/>
          </a:ln>
        </p:spPr>
      </p:pic>
      <p:sp>
        <p:nvSpPr>
          <p:cNvPr id="203" name="Google Shape;203;p28"/>
          <p:cNvSpPr txBox="1"/>
          <p:nvPr/>
        </p:nvSpPr>
        <p:spPr>
          <a:xfrm>
            <a:off x="596857" y="922239"/>
            <a:ext cx="854325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Στρατηγικές για την ανάλυση τάσεων</a:t>
            </a:r>
            <a:endParaRPr b="1" i="0" sz="2400" u="none" cap="none" strike="noStrike">
              <a:solidFill>
                <a:schemeClr val="dk1"/>
              </a:solidFill>
              <a:latin typeface="Arial"/>
              <a:ea typeface="Arial"/>
              <a:cs typeface="Arial"/>
              <a:sym typeface="Arial"/>
            </a:endParaRPr>
          </a:p>
        </p:txBody>
      </p:sp>
      <p:sp>
        <p:nvSpPr>
          <p:cNvPr id="204" name="Google Shape;204;p28"/>
          <p:cNvSpPr txBox="1"/>
          <p:nvPr/>
        </p:nvSpPr>
        <p:spPr>
          <a:xfrm>
            <a:off x="596857" y="1666956"/>
            <a:ext cx="3099300" cy="184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Συνεχής παρακολούθηση</a:t>
            </a:r>
            <a:endParaRPr b="0" i="0" sz="14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Εφαρμογή συστημάτων για τη συνεχή παρακολούθηση των ειδήσεων, των εκθέσεων του κλάδου και των ερευνών αγοράς. Αξιοποίηση εργαλείων και υπηρεσιών που παρέχουν ενημερώσεις σε πραγματικό χρόνο για τις σχετικές τάσεις.</a:t>
            </a:r>
            <a:endParaRPr b="0" i="0" sz="1400" u="none" cap="none" strike="noStrike">
              <a:solidFill>
                <a:schemeClr val="dk1"/>
              </a:solidFill>
              <a:latin typeface="Arial"/>
              <a:ea typeface="Arial"/>
              <a:cs typeface="Arial"/>
              <a:sym typeface="Arial"/>
            </a:endParaRPr>
          </a:p>
        </p:txBody>
      </p:sp>
      <p:sp>
        <p:nvSpPr>
          <p:cNvPr id="205" name="Google Shape;205;p28"/>
          <p:cNvSpPr txBox="1"/>
          <p:nvPr/>
        </p:nvSpPr>
        <p:spPr>
          <a:xfrm>
            <a:off x="6131293" y="1666956"/>
            <a:ext cx="3811500" cy="184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Δικτύωση και βιομηχανικές εκδηλώσεις</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Παρακολουθήστε συνέδρια, εμπορικές εκθέσεις και εκδηλώσεις του κλάδου για να συνδεθείτε με ομολόγους σας και να ενημερωθείτε για τις τελευταίες εξελίξεις. Η δικτύωση μπορεί να προσφέρει πολύτιμες γνώσεις από διαφορετικές οπτικές γωνίες.</a:t>
            </a:r>
            <a:endParaRPr b="0" i="0" sz="1400" u="none" cap="none" strike="noStrike">
              <a:solidFill>
                <a:schemeClr val="dk1"/>
              </a:solidFill>
              <a:latin typeface="Arial"/>
              <a:ea typeface="Arial"/>
              <a:cs typeface="Arial"/>
              <a:sym typeface="Arial"/>
            </a:endParaRPr>
          </a:p>
        </p:txBody>
      </p:sp>
      <p:sp>
        <p:nvSpPr>
          <p:cNvPr id="206" name="Google Shape;206;p28"/>
          <p:cNvSpPr txBox="1"/>
          <p:nvPr/>
        </p:nvSpPr>
        <p:spPr>
          <a:xfrm>
            <a:off x="596858" y="4167920"/>
            <a:ext cx="3243600" cy="160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Ανάλυση δεδομένων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Αξιοποίηση εργαλείων ανάλυσης δεδομένων για την ανάλυση δεδομένων πελατών, τάσεων της αγοράς και μετρήσεων επιδόσεων. Οι πληροφορίες που βασίζονται στα δεδομένα μπορούν να αποκαλύψουν μοτίβα και συσχετίσεις.</a:t>
            </a:r>
            <a:endParaRPr b="0" i="0" sz="1400" u="none" cap="none" strike="noStrike">
              <a:solidFill>
                <a:schemeClr val="dk1"/>
              </a:solidFill>
              <a:latin typeface="Arial"/>
              <a:ea typeface="Arial"/>
              <a:cs typeface="Arial"/>
              <a:sym typeface="Arial"/>
            </a:endParaRPr>
          </a:p>
        </p:txBody>
      </p:sp>
      <p:sp>
        <p:nvSpPr>
          <p:cNvPr id="207" name="Google Shape;207;p28"/>
          <p:cNvSpPr txBox="1"/>
          <p:nvPr/>
        </p:nvSpPr>
        <p:spPr>
          <a:xfrm>
            <a:off x="6240137" y="4167920"/>
            <a:ext cx="3702900" cy="1847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Διαλειτουργική συνεργασία</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Διευκόλυνση της συνεργασίας μεταξύ των τμημάτων για να διασφαλιστεί η ολιστική κατανόηση των τάσεων. Ενθαρρύνετε τους υπαλλήλους να μοιράζονται ιδέες και παρατηρήσεις από τους τομείς της ειδικότητάς τους.</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8" name="Shape 1268"/>
        <p:cNvGrpSpPr/>
        <p:nvPr/>
      </p:nvGrpSpPr>
      <p:grpSpPr>
        <a:xfrm>
          <a:off x="0" y="0"/>
          <a:ext cx="0" cy="0"/>
          <a:chOff x="0" y="0"/>
          <a:chExt cx="0" cy="0"/>
        </a:xfrm>
      </p:grpSpPr>
      <p:pic>
        <p:nvPicPr>
          <p:cNvPr id="1269" name="Google Shape;1269;p154"/>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270" name="Google Shape;1270;p154"/>
          <p:cNvSpPr txBox="1"/>
          <p:nvPr/>
        </p:nvSpPr>
        <p:spPr>
          <a:xfrm>
            <a:off x="1048405" y="996658"/>
            <a:ext cx="8596195" cy="4923704"/>
          </a:xfrm>
          <a:prstGeom prst="rect">
            <a:avLst/>
          </a:prstGeom>
          <a:noFill/>
          <a:ln>
            <a:noFill/>
          </a:ln>
        </p:spPr>
        <p:txBody>
          <a:bodyPr anchorCtr="0" anchor="t" bIns="0" lIns="0" spcFirstLastPara="1" rIns="0" wrap="square" tIns="12675">
            <a:spAutoFit/>
          </a:bodyPr>
          <a:lstStyle/>
          <a:p>
            <a:pPr indent="0" lvl="0" marL="0" marR="3174" rtl="0" algn="ctr">
              <a:lnSpc>
                <a:spcPct val="100000"/>
              </a:lnSpc>
              <a:spcBef>
                <a:spcPts val="0"/>
              </a:spcBef>
              <a:spcAft>
                <a:spcPts val="0"/>
              </a:spcAft>
              <a:buClr>
                <a:srgbClr val="000000"/>
              </a:buClr>
              <a:buSzPts val="1799"/>
              <a:buFont typeface="Arial"/>
              <a:buNone/>
            </a:pPr>
            <a:r>
              <a:rPr b="1" i="0" lang="en-US" sz="1799" u="none" cap="none" strike="noStrike">
                <a:solidFill>
                  <a:srgbClr val="000000"/>
                </a:solidFill>
                <a:latin typeface="Arial"/>
                <a:ea typeface="Arial"/>
                <a:cs typeface="Arial"/>
                <a:sym typeface="Arial"/>
              </a:rPr>
              <a:t>Κεφάλαιο 2: Συνεργασία εντός του κλάδου σε απευθείας σύνδεση</a:t>
            </a:r>
            <a:endParaRPr b="0" i="0" sz="1799" u="none" cap="none" strike="noStrike">
              <a:solidFill>
                <a:srgbClr val="000000"/>
              </a:solidFill>
              <a:latin typeface="Arial"/>
              <a:ea typeface="Arial"/>
              <a:cs typeface="Arial"/>
              <a:sym typeface="Arial"/>
            </a:endParaRPr>
          </a:p>
          <a:p>
            <a:pPr indent="0" lvl="0" marL="0" marR="0" rtl="0" algn="l">
              <a:lnSpc>
                <a:spcPct val="100000"/>
              </a:lnSpc>
              <a:spcBef>
                <a:spcPts val="30"/>
              </a:spcBef>
              <a:spcAft>
                <a:spcPts val="0"/>
              </a:spcAft>
              <a:buClr>
                <a:srgbClr val="000000"/>
              </a:buClr>
              <a:buSzPts val="2299"/>
              <a:buFont typeface="Arial"/>
              <a:buNone/>
            </a:pPr>
            <a:r>
              <a:t/>
            </a:r>
            <a:endParaRPr b="0" i="0" sz="2299" u="none" cap="none" strike="noStrike">
              <a:solidFill>
                <a:srgbClr val="000000"/>
              </a:solidFill>
              <a:latin typeface="Arial"/>
              <a:ea typeface="Arial"/>
              <a:cs typeface="Arial"/>
              <a:sym typeface="Arial"/>
            </a:endParaRPr>
          </a:p>
          <a:p>
            <a:pPr indent="0" lvl="0" marL="12695" marR="0" rtl="0" algn="just">
              <a:lnSpc>
                <a:spcPct val="100000"/>
              </a:lnSpc>
              <a:spcBef>
                <a:spcPts val="5"/>
              </a:spcBef>
              <a:spcAft>
                <a:spcPts val="0"/>
              </a:spcAft>
              <a:buClr>
                <a:srgbClr val="000000"/>
              </a:buClr>
              <a:buSzPts val="1799"/>
              <a:buFont typeface="Arial"/>
              <a:buNone/>
            </a:pPr>
            <a:r>
              <a:rPr b="1" i="0" lang="en-US" sz="1799" u="none" cap="none" strike="noStrike">
                <a:solidFill>
                  <a:srgbClr val="000000"/>
                </a:solidFill>
                <a:latin typeface="Arial"/>
                <a:ea typeface="Arial"/>
                <a:cs typeface="Arial"/>
                <a:sym typeface="Arial"/>
              </a:rPr>
              <a:t>Ο ρόλος της διαδικτυακής συνεργασίας στην προώθηση της επιχειρηματικότητας</a:t>
            </a:r>
            <a:endParaRPr b="0" i="0" sz="1799" u="none" cap="none" strike="noStrike">
              <a:solidFill>
                <a:srgbClr val="000000"/>
              </a:solidFill>
              <a:latin typeface="Arial"/>
              <a:ea typeface="Arial"/>
              <a:cs typeface="Arial"/>
              <a:sym typeface="Arial"/>
            </a:endParaRPr>
          </a:p>
          <a:p>
            <a:pPr indent="0" lvl="0" marL="0" marR="0" rtl="0" algn="l">
              <a:lnSpc>
                <a:spcPct val="100000"/>
              </a:lnSpc>
              <a:spcBef>
                <a:spcPts val="50"/>
              </a:spcBef>
              <a:spcAft>
                <a:spcPts val="0"/>
              </a:spcAft>
              <a:buClr>
                <a:srgbClr val="000000"/>
              </a:buClr>
              <a:buSzPts val="2049"/>
              <a:buFont typeface="Arial"/>
              <a:buNone/>
            </a:pPr>
            <a:r>
              <a:t/>
            </a:r>
            <a:endParaRPr b="0" i="0" sz="2049" u="none" cap="none" strike="noStrike">
              <a:solidFill>
                <a:srgbClr val="000000"/>
              </a:solidFill>
              <a:latin typeface="Arial"/>
              <a:ea typeface="Arial"/>
              <a:cs typeface="Arial"/>
              <a:sym typeface="Arial"/>
            </a:endParaRPr>
          </a:p>
          <a:p>
            <a:pPr indent="0" lvl="0" marL="12695" marR="5713" rtl="0" algn="just">
              <a:lnSpc>
                <a:spcPct val="107300"/>
              </a:lnSpc>
              <a:spcBef>
                <a:spcPts val="0"/>
              </a:spcBef>
              <a:spcAft>
                <a:spcPts val="0"/>
              </a:spcAft>
              <a:buClr>
                <a:srgbClr val="000000"/>
              </a:buClr>
              <a:buSzPts val="1699"/>
              <a:buFont typeface="Arial"/>
              <a:buNone/>
            </a:pPr>
            <a:r>
              <a:rPr b="0" i="0" lang="en-US" sz="1699" u="none" cap="none" strike="noStrike">
                <a:solidFill>
                  <a:srgbClr val="000000"/>
                </a:solidFill>
                <a:latin typeface="Arial"/>
                <a:ea typeface="Arial"/>
                <a:cs typeface="Arial"/>
                <a:sym typeface="Arial"/>
              </a:rPr>
              <a:t>Τα διαδικτυακά εργαλεία συνεργασίας διαδραματίζουν καθοριστικό ρόλο στην προώθηση ενός επιχειρηματικού οικοσυστήματος. Επιτρέπουν στους επιχειρηματίες να μοιράζονται γνώσεις και πόρους, να συνεργάζονται σε έργα και να έχουν πρόσβαση σε παγκόσμιες αγορές. Αυτή η διασύνδεση όχι μόνο προάγει την καινοτομία, αλλά παρέχει επίσης στους επιχειρηματίες τα εργαλεία και τις ευκαιρίες για να κλιμακώσουν τις επιχειρήσεις τους και να φτάσουν σε νέα ύψη.</a:t>
            </a:r>
            <a:endParaRPr b="0" i="0" sz="1699" u="none" cap="none" strike="noStrike">
              <a:solidFill>
                <a:srgbClr val="000000"/>
              </a:solidFill>
              <a:latin typeface="Arial"/>
              <a:ea typeface="Arial"/>
              <a:cs typeface="Arial"/>
              <a:sym typeface="Arial"/>
            </a:endParaRPr>
          </a:p>
          <a:p>
            <a:pPr indent="0" lvl="0" marL="0" marR="0" rtl="0" algn="l">
              <a:lnSpc>
                <a:spcPct val="100000"/>
              </a:lnSpc>
              <a:spcBef>
                <a:spcPts val="50"/>
              </a:spcBef>
              <a:spcAft>
                <a:spcPts val="0"/>
              </a:spcAft>
              <a:buClr>
                <a:srgbClr val="000000"/>
              </a:buClr>
              <a:buSzPts val="2799"/>
              <a:buFont typeface="Arial"/>
              <a:buNone/>
            </a:pPr>
            <a:r>
              <a:t/>
            </a:r>
            <a:endParaRPr b="0" i="0" sz="2799" u="none" cap="none" strike="noStrike">
              <a:solidFill>
                <a:srgbClr val="000000"/>
              </a:solidFill>
              <a:latin typeface="Arial"/>
              <a:ea typeface="Arial"/>
              <a:cs typeface="Arial"/>
              <a:sym typeface="Arial"/>
            </a:endParaRPr>
          </a:p>
          <a:p>
            <a:pPr indent="0" lvl="0" marL="12695" marR="0" rtl="0" algn="just">
              <a:lnSpc>
                <a:spcPct val="100000"/>
              </a:lnSpc>
              <a:spcBef>
                <a:spcPts val="0"/>
              </a:spcBef>
              <a:spcAft>
                <a:spcPts val="0"/>
              </a:spcAft>
              <a:buClr>
                <a:srgbClr val="000000"/>
              </a:buClr>
              <a:buSzPts val="1799"/>
              <a:buFont typeface="Arial"/>
              <a:buNone/>
            </a:pPr>
            <a:r>
              <a:rPr b="1" i="0" lang="en-US" sz="1799" u="none" cap="none" strike="noStrike">
                <a:solidFill>
                  <a:srgbClr val="000000"/>
                </a:solidFill>
                <a:latin typeface="Arial"/>
                <a:ea typeface="Arial"/>
                <a:cs typeface="Arial"/>
                <a:sym typeface="Arial"/>
              </a:rPr>
              <a:t>Συμπέρασμα του κεφαλαίου 2</a:t>
            </a:r>
            <a:endParaRPr b="0" i="0" sz="1799" u="none" cap="none" strike="noStrike">
              <a:solidFill>
                <a:srgbClr val="000000"/>
              </a:solidFill>
              <a:latin typeface="Arial"/>
              <a:ea typeface="Arial"/>
              <a:cs typeface="Arial"/>
              <a:sym typeface="Arial"/>
            </a:endParaRPr>
          </a:p>
          <a:p>
            <a:pPr indent="0" lvl="0" marL="12695" marR="5078" rtl="0" algn="just">
              <a:lnSpc>
                <a:spcPct val="107300"/>
              </a:lnSpc>
              <a:spcBef>
                <a:spcPts val="1424"/>
              </a:spcBef>
              <a:spcAft>
                <a:spcPts val="0"/>
              </a:spcAft>
              <a:buClr>
                <a:srgbClr val="000000"/>
              </a:buClr>
              <a:buSzPts val="1699"/>
              <a:buFont typeface="Arial"/>
              <a:buNone/>
            </a:pPr>
            <a:r>
              <a:rPr b="0" i="0" lang="en-US" sz="1699" u="none" cap="none" strike="noStrike">
                <a:solidFill>
                  <a:srgbClr val="000000"/>
                </a:solidFill>
                <a:latin typeface="Arial"/>
                <a:ea typeface="Arial"/>
                <a:cs typeface="Arial"/>
                <a:sym typeface="Arial"/>
              </a:rPr>
              <a:t>Το κεφάλαιο 2 υπογραμμίζει τη σημασία της διαδικτυακής συνεργασίας στο σημερινό επιχειρηματικό περιβάλλον. Για τους επιχειρηματίες, η αποτελεσματική αξιοποίηση αυτών των ψηφιακών εργαλείων και στρατηγικών είναι απαραίτητη για την οικοδόμηση μιας επιτυχημένης επιχείρησης. Η διαδικτυακή συνεργασία οδηγεί σε αυξημένη παραγωγικότητα, ισχυρή ομαδική κουλτούρα και πρόσβαση σε ένα τεράστιο δίκτυο παγκόσμιων πόρων και ευκαιριών, τα οποία είναι ζωτικής σημασίας για την επιχειρηματική επιτυχία.</a:t>
            </a:r>
            <a:endParaRPr b="0" i="0" sz="1699" u="none" cap="none" strike="noStrike">
              <a:solidFill>
                <a:srgbClr val="000000"/>
              </a:solidFill>
              <a:latin typeface="Arial"/>
              <a:ea typeface="Arial"/>
              <a:cs typeface="Arial"/>
              <a:sym typeface="Arial"/>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pic>
        <p:nvPicPr>
          <p:cNvPr id="1275" name="Google Shape;1275;p155"/>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276" name="Google Shape;1276;p155"/>
          <p:cNvSpPr txBox="1"/>
          <p:nvPr/>
        </p:nvSpPr>
        <p:spPr>
          <a:xfrm>
            <a:off x="1048404" y="996659"/>
            <a:ext cx="8596195" cy="2125722"/>
          </a:xfrm>
          <a:prstGeom prst="rect">
            <a:avLst/>
          </a:prstGeom>
          <a:noFill/>
          <a:ln>
            <a:noFill/>
          </a:ln>
        </p:spPr>
        <p:txBody>
          <a:bodyPr anchorCtr="0" anchor="t" bIns="0" lIns="0" spcFirstLastPara="1" rIns="0" wrap="square" tIns="12675">
            <a:spAutoFit/>
          </a:bodyPr>
          <a:lstStyle/>
          <a:p>
            <a:pPr indent="0" lvl="0" marL="789624" marR="0" rtl="0" algn="l">
              <a:lnSpc>
                <a:spcPct val="100000"/>
              </a:lnSpc>
              <a:spcBef>
                <a:spcPts val="0"/>
              </a:spcBef>
              <a:spcAft>
                <a:spcPts val="0"/>
              </a:spcAft>
              <a:buClr>
                <a:srgbClr val="000000"/>
              </a:buClr>
              <a:buSzPts val="1799"/>
              <a:buFont typeface="Arial"/>
              <a:buNone/>
            </a:pPr>
            <a:r>
              <a:rPr b="1" i="0" lang="en-US" sz="1799" u="none" cap="none" strike="noStrike">
                <a:solidFill>
                  <a:srgbClr val="000000"/>
                </a:solidFill>
                <a:latin typeface="Arial"/>
                <a:ea typeface="Arial"/>
                <a:cs typeface="Arial"/>
                <a:sym typeface="Arial"/>
              </a:rPr>
              <a:t>Κεφάλαιο 3: Αξιοποίηση ψηφιακών πλατφορμών και εργαλείων ειδικά για τον κλάδο</a:t>
            </a:r>
            <a:endParaRPr b="0" i="0" sz="1799" u="none" cap="none" strike="noStrike">
              <a:solidFill>
                <a:srgbClr val="000000"/>
              </a:solidFill>
              <a:latin typeface="Arial"/>
              <a:ea typeface="Arial"/>
              <a:cs typeface="Arial"/>
              <a:sym typeface="Arial"/>
            </a:endParaRPr>
          </a:p>
          <a:p>
            <a:pPr indent="0" lvl="0" marL="0" marR="0" rtl="0" algn="l">
              <a:lnSpc>
                <a:spcPct val="100000"/>
              </a:lnSpc>
              <a:spcBef>
                <a:spcPts val="45"/>
              </a:spcBef>
              <a:spcAft>
                <a:spcPts val="0"/>
              </a:spcAft>
              <a:buClr>
                <a:srgbClr val="000000"/>
              </a:buClr>
              <a:buSzPts val="2949"/>
              <a:buFont typeface="Arial"/>
              <a:buNone/>
            </a:pPr>
            <a:r>
              <a:t/>
            </a:r>
            <a:endParaRPr b="0" i="0" sz="2949" u="none" cap="none" strike="noStrike">
              <a:solidFill>
                <a:srgbClr val="000000"/>
              </a:solidFill>
              <a:latin typeface="Arial"/>
              <a:ea typeface="Arial"/>
              <a:cs typeface="Arial"/>
              <a:sym typeface="Arial"/>
            </a:endParaRPr>
          </a:p>
          <a:p>
            <a:pPr indent="0" lvl="0" marL="12695" marR="5078" rtl="0" algn="just">
              <a:lnSpc>
                <a:spcPct val="107300"/>
              </a:lnSpc>
              <a:spcBef>
                <a:spcPts val="0"/>
              </a:spcBef>
              <a:spcAft>
                <a:spcPts val="0"/>
              </a:spcAft>
              <a:buClr>
                <a:srgbClr val="000000"/>
              </a:buClr>
              <a:buSzPts val="1699"/>
              <a:buFont typeface="Arial"/>
              <a:buNone/>
            </a:pPr>
            <a:r>
              <a:rPr b="0" i="0" lang="en-US" sz="1699" u="none" cap="none" strike="noStrike">
                <a:solidFill>
                  <a:srgbClr val="000000"/>
                </a:solidFill>
                <a:latin typeface="Arial"/>
                <a:ea typeface="Arial"/>
                <a:cs typeface="Arial"/>
                <a:sym typeface="Arial"/>
              </a:rPr>
              <a:t>Στο επιχειρηματικό ταξίδι, η αξιοποίηση λύσεων Τεχνολογίας Πληροφοριών και Επικοινωνιών (ΤΠΕ) για συγκεκριμένο κλάδο μπορεί να αλλάξει τα δεδομένα. Αυτά τα ψηφιακά εργαλεία έχουν σχεδιαστεί για να αντιμετωπίζουν τις μοναδικές προκλήσεις και ανάγκες των διαφόρων κλάδων, παρέχοντας στους νέους επιχειρηματίες τις δυνατότητες να βελτιώσουν την αποτελεσματικότητα, να προωθήσουν την καινοτομία και να αποκτήσουν ανταγωνιστικό πλεονέκτημα.</a:t>
            </a:r>
            <a:endParaRPr b="0" i="0" sz="1699" u="none" cap="none" strike="noStrike">
              <a:solidFill>
                <a:srgbClr val="000000"/>
              </a:solidFill>
              <a:latin typeface="Arial"/>
              <a:ea typeface="Arial"/>
              <a:cs typeface="Arial"/>
              <a:sym typeface="Arial"/>
            </a:endParaRPr>
          </a:p>
        </p:txBody>
      </p:sp>
      <p:pic>
        <p:nvPicPr>
          <p:cNvPr id="1277" name="Google Shape;1277;p155"/>
          <p:cNvPicPr preferRelativeResize="0"/>
          <p:nvPr/>
        </p:nvPicPr>
        <p:blipFill rotWithShape="1">
          <a:blip r:embed="rId4">
            <a:alphaModFix/>
          </a:blip>
          <a:srcRect b="0" l="0" r="0" t="0"/>
          <a:stretch/>
        </p:blipFill>
        <p:spPr>
          <a:xfrm>
            <a:off x="3305642" y="3779837"/>
            <a:ext cx="3920348" cy="2340135"/>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pic>
        <p:nvPicPr>
          <p:cNvPr id="1282" name="Google Shape;1282;p156"/>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283" name="Google Shape;1283;p156"/>
          <p:cNvSpPr txBox="1"/>
          <p:nvPr/>
        </p:nvSpPr>
        <p:spPr>
          <a:xfrm>
            <a:off x="449948" y="461033"/>
            <a:ext cx="9567600" cy="6038100"/>
          </a:xfrm>
          <a:prstGeom prst="rect">
            <a:avLst/>
          </a:prstGeom>
          <a:noFill/>
          <a:ln>
            <a:noFill/>
          </a:ln>
        </p:spPr>
        <p:txBody>
          <a:bodyPr anchorCtr="0" anchor="t" bIns="0" lIns="0" spcFirstLastPara="1" rIns="0" wrap="square" tIns="12675">
            <a:spAutoFit/>
          </a:bodyPr>
          <a:lstStyle/>
          <a:p>
            <a:pPr indent="0" lvl="0" marL="789624"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Κεφάλαιο 3: Αξιοποίηση ψηφιακών πλατφορμών και εργαλείων ειδικά για τον κλάδο</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12695" marR="0" rtl="0" algn="l">
              <a:lnSpc>
                <a:spcPct val="100000"/>
              </a:lnSpc>
              <a:spcBef>
                <a:spcPts val="1329"/>
              </a:spcBef>
              <a:spcAft>
                <a:spcPts val="0"/>
              </a:spcAft>
              <a:buClr>
                <a:srgbClr val="000000"/>
              </a:buClr>
              <a:buSzPts val="1700"/>
              <a:buFont typeface="Arial"/>
              <a:buNone/>
            </a:pPr>
            <a:r>
              <a:rPr b="1" i="0" lang="en-US" sz="1600" u="none" cap="none" strike="noStrike">
                <a:solidFill>
                  <a:srgbClr val="000000"/>
                </a:solidFill>
                <a:latin typeface="Arial"/>
                <a:ea typeface="Arial"/>
                <a:cs typeface="Arial"/>
                <a:sym typeface="Arial"/>
              </a:rPr>
              <a:t>Βασικές λύσεις ΤΠΕ σε διάφορες βιομηχανίες</a:t>
            </a:r>
            <a:endParaRPr b="0" i="0" sz="1600" u="none" cap="none" strike="noStrike">
              <a:solidFill>
                <a:srgbClr val="000000"/>
              </a:solidFill>
              <a:latin typeface="Arial"/>
              <a:ea typeface="Arial"/>
              <a:cs typeface="Arial"/>
              <a:sym typeface="Arial"/>
            </a:endParaRPr>
          </a:p>
          <a:p>
            <a:pPr indent="-279400" lvl="0" marL="298445" marR="0" rtl="0" algn="l">
              <a:lnSpc>
                <a:spcPct val="100000"/>
              </a:lnSpc>
              <a:spcBef>
                <a:spcPts val="1569"/>
              </a:spcBef>
              <a:spcAft>
                <a:spcPts val="0"/>
              </a:spcAft>
              <a:buClr>
                <a:srgbClr val="000000"/>
              </a:buClr>
              <a:buSzPts val="1600"/>
              <a:buFont typeface="Noto Sans Symbols"/>
              <a:buChar char="⮚"/>
            </a:pPr>
            <a:r>
              <a:rPr b="1" i="0" lang="en-US" sz="1600" u="sng" cap="none" strike="noStrike">
                <a:solidFill>
                  <a:srgbClr val="000000"/>
                </a:solidFill>
                <a:latin typeface="Arial"/>
                <a:ea typeface="Arial"/>
                <a:cs typeface="Arial"/>
                <a:sym typeface="Arial"/>
              </a:rPr>
              <a:t>Για επιχειρηματίες τεχνολογίας:</a:t>
            </a:r>
            <a:endParaRPr b="1" i="0" sz="1600" u="sng" cap="none" strike="noStrike">
              <a:solidFill>
                <a:srgbClr val="000000"/>
              </a:solidFill>
              <a:latin typeface="Arial"/>
              <a:ea typeface="Arial"/>
              <a:cs typeface="Arial"/>
              <a:sym typeface="Arial"/>
            </a:endParaRPr>
          </a:p>
          <a:p>
            <a:pPr indent="-279400" lvl="0" marL="298445" marR="5078" rtl="0" algn="just">
              <a:lnSpc>
                <a:spcPct val="107700"/>
              </a:lnSpc>
              <a:spcBef>
                <a:spcPts val="1514"/>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GitHub: </a:t>
            </a:r>
            <a:r>
              <a:rPr b="0" i="0" lang="en-US" sz="1600" u="none" cap="none" strike="noStrike">
                <a:solidFill>
                  <a:srgbClr val="000000"/>
                </a:solidFill>
                <a:latin typeface="Arial"/>
                <a:ea typeface="Arial"/>
                <a:cs typeface="Arial"/>
                <a:sym typeface="Arial"/>
              </a:rPr>
              <a:t>προσφέρει έλεγχο εκδόσεων και διαχείριση πηγαίου κώδικα. Διευκολύνει τη συνεργασία σε έργα κωδικοποίησης, διευκολύνοντας τις νεοσύστατες επιχειρήσεις τεχνολογίας να διαχειριστούν τη διαδικασία ανάπτυξής τους.</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5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279400" lvl="0" marL="297810" marR="5713" rtl="0" algn="just">
              <a:lnSpc>
                <a:spcPct val="106800"/>
              </a:lnSpc>
              <a:spcBef>
                <a:spcPts val="5"/>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AWS (Amazon Web Services): </a:t>
            </a:r>
            <a:r>
              <a:rPr b="0" i="0" lang="en-US" sz="1600" u="none" cap="none" strike="noStrike">
                <a:solidFill>
                  <a:srgbClr val="000000"/>
                </a:solidFill>
                <a:latin typeface="Arial"/>
                <a:ea typeface="Arial"/>
                <a:cs typeface="Arial"/>
                <a:sym typeface="Arial"/>
              </a:rPr>
              <a:t>Παρέχει ένα ευρύ σύνολο υπηρεσιών που βασίζονται στο υπολογιστικό νέφος, συμπεριλαμβανομένης της υπολογιστικής ισχύος, των επιλογών αποθήκευσης και των δυνατοτήτων δικτύωσης, απαραίτητο για τις νεοσύστατες επιχειρήσεις τεχνολογίας που επιθυμούν να επεκτείνουν τις δραστηριότητές τους.</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4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279400" lvl="0" marL="298445" marR="0" rtl="0" algn="l">
              <a:lnSpc>
                <a:spcPct val="100000"/>
              </a:lnSpc>
              <a:spcBef>
                <a:spcPts val="0"/>
              </a:spcBef>
              <a:spcAft>
                <a:spcPts val="0"/>
              </a:spcAft>
              <a:buClr>
                <a:srgbClr val="000000"/>
              </a:buClr>
              <a:buSzPts val="1600"/>
              <a:buFont typeface="Noto Sans Symbols"/>
              <a:buChar char="⮚"/>
            </a:pPr>
            <a:r>
              <a:rPr b="1" i="0" lang="en-US" sz="1600" u="none" cap="none" strike="noStrike">
                <a:solidFill>
                  <a:srgbClr val="000000"/>
                </a:solidFill>
                <a:latin typeface="Arial"/>
                <a:ea typeface="Arial"/>
                <a:cs typeface="Arial"/>
                <a:sym typeface="Arial"/>
              </a:rPr>
              <a:t>Για δημιουργικούς και σχεδιαστικούς επιχειρηματίες:</a:t>
            </a:r>
            <a:endParaRPr b="1" i="0" sz="1600" u="none" cap="none" strike="noStrike">
              <a:solidFill>
                <a:srgbClr val="000000"/>
              </a:solidFill>
              <a:latin typeface="Arial"/>
              <a:ea typeface="Arial"/>
              <a:cs typeface="Arial"/>
              <a:sym typeface="Arial"/>
            </a:endParaRPr>
          </a:p>
          <a:p>
            <a:pPr indent="-279400" lvl="0" marL="298445" marR="0" rtl="0" algn="l">
              <a:lnSpc>
                <a:spcPct val="100000"/>
              </a:lnSpc>
              <a:spcBef>
                <a:spcPts val="76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Adobe Creative Cloud: </a:t>
            </a:r>
            <a:r>
              <a:rPr b="0" i="0" lang="en-US" sz="1600" u="none" cap="none" strike="noStrike">
                <a:solidFill>
                  <a:srgbClr val="000000"/>
                </a:solidFill>
                <a:latin typeface="Arial"/>
                <a:ea typeface="Arial"/>
                <a:cs typeface="Arial"/>
                <a:sym typeface="Arial"/>
              </a:rPr>
              <a:t>Προσφέρει μια σουίτα λογισμικού για γραφιστική σχεδίαση, επεξεργασία βίντεο, ανάπτυξη ιστοσελίδων και φωτογραφία, η οποία είναι ζωτικής σημασίας για τους επιχειρηματίες που δραστηριοποιούνται σε δημιουργικούς τομείς.</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2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279400" lvl="0" marL="298445" marR="0" rtl="0" algn="l">
              <a:lnSpc>
                <a:spcPct val="10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Canva: </a:t>
            </a:r>
            <a:r>
              <a:rPr b="0" i="0" lang="en-US" sz="1600" u="none" cap="none" strike="noStrike">
                <a:solidFill>
                  <a:srgbClr val="000000"/>
                </a:solidFill>
                <a:latin typeface="Arial"/>
                <a:ea typeface="Arial"/>
                <a:cs typeface="Arial"/>
                <a:sym typeface="Arial"/>
              </a:rPr>
              <a:t>Ένα φιλικό προς το χρήστη εργαλείο που επιτρέπει σε επιχειρηματίες με περιορισμένο σχεδιασμό</a:t>
            </a:r>
            <a:endParaRPr b="0" i="0" sz="1600" u="none" cap="none" strike="noStrike">
              <a:solidFill>
                <a:srgbClr val="000000"/>
              </a:solidFill>
              <a:latin typeface="Arial"/>
              <a:ea typeface="Arial"/>
              <a:cs typeface="Arial"/>
              <a:sym typeface="Arial"/>
            </a:endParaRPr>
          </a:p>
          <a:p>
            <a:pPr indent="0" lvl="0" marL="12695" marR="0" rtl="0" algn="l">
              <a:lnSpc>
                <a:spcPct val="100000"/>
              </a:lnSpc>
              <a:spcBef>
                <a:spcPts val="16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τεχνογνωσία για τη δημιουργία γραφικών επαγγελματικής ποιότητας για το μάρκετινγκ και την επωνυμία.</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pic>
        <p:nvPicPr>
          <p:cNvPr id="1288" name="Google Shape;1288;p157"/>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289" name="Google Shape;1289;p157"/>
          <p:cNvSpPr txBox="1"/>
          <p:nvPr/>
        </p:nvSpPr>
        <p:spPr>
          <a:xfrm>
            <a:off x="1048404" y="996658"/>
            <a:ext cx="8594290" cy="2896814"/>
          </a:xfrm>
          <a:prstGeom prst="rect">
            <a:avLst/>
          </a:prstGeom>
          <a:noFill/>
          <a:ln>
            <a:noFill/>
          </a:ln>
        </p:spPr>
        <p:txBody>
          <a:bodyPr anchorCtr="0" anchor="t" bIns="0" lIns="0" spcFirstLastPara="1" rIns="0" wrap="square" tIns="12675">
            <a:spAutoFit/>
          </a:bodyPr>
          <a:lstStyle/>
          <a:p>
            <a:pPr indent="0" lvl="0" marL="789624"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Κεφάλαιο 3: Αξιοποίηση ψηφιακών πλατφορμών και εργαλείων ειδικά για τον κλάδο</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5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285750" lvl="0" marL="298445" marR="0" rtl="0" algn="l">
              <a:lnSpc>
                <a:spcPct val="100000"/>
              </a:lnSpc>
              <a:spcBef>
                <a:spcPts val="0"/>
              </a:spcBef>
              <a:spcAft>
                <a:spcPts val="0"/>
              </a:spcAft>
              <a:buClr>
                <a:srgbClr val="000000"/>
              </a:buClr>
              <a:buSzPts val="1700"/>
              <a:buFont typeface="Noto Sans Symbols"/>
              <a:buChar char="⮚"/>
            </a:pPr>
            <a:r>
              <a:rPr b="1" i="0" lang="en-US" sz="1700" u="none" cap="none" strike="noStrike">
                <a:solidFill>
                  <a:srgbClr val="000000"/>
                </a:solidFill>
                <a:latin typeface="Arial"/>
                <a:ea typeface="Arial"/>
                <a:cs typeface="Arial"/>
                <a:sym typeface="Arial"/>
              </a:rPr>
              <a:t>Για επιχειρηματίες ηλεκτρονικού εμπορίου:</a:t>
            </a:r>
            <a:endParaRPr b="1" i="0" sz="1700" u="none" cap="none" strike="noStrike">
              <a:solidFill>
                <a:srgbClr val="000000"/>
              </a:solidFill>
              <a:latin typeface="Arial"/>
              <a:ea typeface="Arial"/>
              <a:cs typeface="Arial"/>
              <a:sym typeface="Arial"/>
            </a:endParaRPr>
          </a:p>
          <a:p>
            <a:pPr indent="-285750" lvl="0" marL="298445" marR="5078" rtl="0" algn="just">
              <a:lnSpc>
                <a:spcPct val="107700"/>
              </a:lnSpc>
              <a:spcBef>
                <a:spcPts val="1539"/>
              </a:spcBef>
              <a:spcAft>
                <a:spcPts val="0"/>
              </a:spcAft>
              <a:buClr>
                <a:srgbClr val="000000"/>
              </a:buClr>
              <a:buSzPts val="1700"/>
              <a:buFont typeface="Arial"/>
              <a:buChar char="•"/>
            </a:pPr>
            <a:r>
              <a:rPr b="1" i="0" lang="en-US" sz="1700" u="none" cap="none" strike="noStrike">
                <a:solidFill>
                  <a:srgbClr val="000000"/>
                </a:solidFill>
                <a:latin typeface="Arial"/>
                <a:ea typeface="Arial"/>
                <a:cs typeface="Arial"/>
                <a:sym typeface="Arial"/>
              </a:rPr>
              <a:t>Shopify: </a:t>
            </a:r>
            <a:r>
              <a:rPr b="0" i="0" lang="en-US" sz="1700" u="none" cap="none" strike="noStrike">
                <a:solidFill>
                  <a:srgbClr val="000000"/>
                </a:solidFill>
                <a:latin typeface="Arial"/>
                <a:ea typeface="Arial"/>
                <a:cs typeface="Arial"/>
                <a:sym typeface="Arial"/>
              </a:rPr>
              <a:t>Μια πλατφόρμα ηλεκτρονικού εμπορίου που επιτρέπει στους επιχειρηματίες να δημιουργήσουν ένα ηλεκτρονικό κατάστημα με ευκολία. Ενσωματώνει διάφορες λειτουργίες από τη διαχείριση αποθεμάτων έως την επεξεργασία πληρωμών.</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2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285750" lvl="0" marL="298445" marR="0" rtl="0" algn="l">
              <a:lnSpc>
                <a:spcPct val="100000"/>
              </a:lnSpc>
              <a:spcBef>
                <a:spcPts val="0"/>
              </a:spcBef>
              <a:spcAft>
                <a:spcPts val="0"/>
              </a:spcAft>
              <a:buClr>
                <a:srgbClr val="000000"/>
              </a:buClr>
              <a:buSzPts val="1700"/>
              <a:buFont typeface="Arial"/>
              <a:buChar char="•"/>
            </a:pPr>
            <a:r>
              <a:rPr b="1" i="0" lang="en-US" sz="1700" u="none" cap="none" strike="noStrike">
                <a:solidFill>
                  <a:srgbClr val="000000"/>
                </a:solidFill>
                <a:latin typeface="Arial"/>
                <a:ea typeface="Arial"/>
                <a:cs typeface="Arial"/>
                <a:sym typeface="Arial"/>
              </a:rPr>
              <a:t>WooCommerce: </a:t>
            </a:r>
            <a:r>
              <a:rPr b="0" i="0" lang="en-US" sz="1700" u="none" cap="none" strike="noStrike">
                <a:solidFill>
                  <a:srgbClr val="000000"/>
                </a:solidFill>
                <a:latin typeface="Arial"/>
                <a:ea typeface="Arial"/>
                <a:cs typeface="Arial"/>
                <a:sym typeface="Arial"/>
              </a:rPr>
              <a:t>WooCommerce: Μια προσαρμόσιμη πλατφόρμα ηλεκτρονικού εμπορίου που βασίζεται στο WordPress και επιτρέπει τη δημιουργία ενός ηλεκτρονικού καταστήματος με ένα ευρύ φάσμα πρόσθετων και επεκτάσεων.</a:t>
            </a:r>
            <a:endParaRPr b="0" i="0" sz="1700" u="none" cap="none" strike="noStrike">
              <a:solidFill>
                <a:srgbClr val="000000"/>
              </a:solidFill>
              <a:latin typeface="Arial"/>
              <a:ea typeface="Arial"/>
              <a:cs typeface="Arial"/>
              <a:sym typeface="Arial"/>
            </a:endParaRPr>
          </a:p>
        </p:txBody>
      </p:sp>
      <p:sp>
        <p:nvSpPr>
          <p:cNvPr id="1290" name="Google Shape;1290;p157"/>
          <p:cNvSpPr txBox="1"/>
          <p:nvPr/>
        </p:nvSpPr>
        <p:spPr>
          <a:xfrm>
            <a:off x="1048404" y="4063885"/>
            <a:ext cx="8589847" cy="2167846"/>
          </a:xfrm>
          <a:prstGeom prst="rect">
            <a:avLst/>
          </a:prstGeom>
          <a:noFill/>
          <a:ln>
            <a:noFill/>
          </a:ln>
        </p:spPr>
        <p:txBody>
          <a:bodyPr anchorCtr="0" anchor="t" bIns="0" lIns="0" spcFirstLastPara="1" rIns="0" wrap="square" tIns="130100">
            <a:spAutoFit/>
          </a:bodyPr>
          <a:lstStyle/>
          <a:p>
            <a:pPr indent="-285750" lvl="0" marL="298445" marR="0" rtl="0" algn="l">
              <a:lnSpc>
                <a:spcPct val="100000"/>
              </a:lnSpc>
              <a:spcBef>
                <a:spcPts val="0"/>
              </a:spcBef>
              <a:spcAft>
                <a:spcPts val="0"/>
              </a:spcAft>
              <a:buClr>
                <a:srgbClr val="000000"/>
              </a:buClr>
              <a:buSzPts val="1700"/>
              <a:buFont typeface="Noto Sans Symbols"/>
              <a:buChar char="⮚"/>
            </a:pPr>
            <a:r>
              <a:rPr b="1" i="0" lang="en-US" sz="1700" u="none" cap="none" strike="noStrike">
                <a:solidFill>
                  <a:srgbClr val="000000"/>
                </a:solidFill>
                <a:latin typeface="Arial"/>
                <a:ea typeface="Arial"/>
                <a:cs typeface="Arial"/>
                <a:sym typeface="Arial"/>
              </a:rPr>
              <a:t>Για επιχειρηματίες φιλοξενίας:</a:t>
            </a:r>
            <a:endParaRPr b="1" i="0" sz="1700" u="none" cap="none" strike="noStrike">
              <a:solidFill>
                <a:srgbClr val="000000"/>
              </a:solidFill>
              <a:latin typeface="Arial"/>
              <a:ea typeface="Arial"/>
              <a:cs typeface="Arial"/>
              <a:sym typeface="Arial"/>
            </a:endParaRPr>
          </a:p>
          <a:p>
            <a:pPr indent="-285750" lvl="0" marL="298445" marR="0" rtl="0" algn="l">
              <a:lnSpc>
                <a:spcPct val="100000"/>
              </a:lnSpc>
              <a:spcBef>
                <a:spcPts val="860"/>
              </a:spcBef>
              <a:spcAft>
                <a:spcPts val="0"/>
              </a:spcAft>
              <a:buClr>
                <a:srgbClr val="000000"/>
              </a:buClr>
              <a:buSzPts val="1700"/>
              <a:buFont typeface="Arial"/>
              <a:buChar char="•"/>
            </a:pPr>
            <a:r>
              <a:rPr b="1" i="0" lang="en-US" sz="1700" u="none" cap="none" strike="noStrike">
                <a:solidFill>
                  <a:srgbClr val="000000"/>
                </a:solidFill>
                <a:latin typeface="Arial"/>
                <a:ea typeface="Arial"/>
                <a:cs typeface="Arial"/>
                <a:sym typeface="Arial"/>
              </a:rPr>
              <a:t>Συστήματα κρατήσεων και κρατήσεων: </a:t>
            </a:r>
            <a:r>
              <a:rPr b="0" i="0" lang="en-US" sz="1700" u="none" cap="none" strike="noStrike">
                <a:solidFill>
                  <a:srgbClr val="000000"/>
                </a:solidFill>
                <a:latin typeface="Arial"/>
                <a:ea typeface="Arial"/>
                <a:cs typeface="Arial"/>
                <a:sym typeface="Arial"/>
              </a:rPr>
              <a:t>Πλατφόρμες όπως το Booking.com και το OpenTable απλοποιούν τη διαχείριση των κρατήσεων και βελτιώνουν την εξυπηρέτηση των πελατών.</a:t>
            </a:r>
            <a:endParaRPr b="0" i="0" sz="1700" u="none" cap="none" strike="noStrike">
              <a:solidFill>
                <a:srgbClr val="000000"/>
              </a:solidFill>
              <a:latin typeface="Arial"/>
              <a:ea typeface="Arial"/>
              <a:cs typeface="Arial"/>
              <a:sym typeface="Arial"/>
            </a:endParaRPr>
          </a:p>
          <a:p>
            <a:pPr indent="0" lvl="0" marL="12695" marR="0" rtl="0" algn="l">
              <a:lnSpc>
                <a:spcPct val="100000"/>
              </a:lnSpc>
              <a:spcBef>
                <a:spcPts val="155"/>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285750" lvl="0" marL="298445" marR="0" rtl="0" algn="l">
              <a:lnSpc>
                <a:spcPct val="100000"/>
              </a:lnSpc>
              <a:spcBef>
                <a:spcPts val="260"/>
              </a:spcBef>
              <a:spcAft>
                <a:spcPts val="0"/>
              </a:spcAft>
              <a:buClr>
                <a:srgbClr val="000000"/>
              </a:buClr>
              <a:buSzPts val="1700"/>
              <a:buFont typeface="Arial"/>
              <a:buChar char="•"/>
            </a:pPr>
            <a:r>
              <a:rPr b="1" i="0" lang="en-US" sz="1700" u="none" cap="none" strike="noStrike">
                <a:solidFill>
                  <a:srgbClr val="000000"/>
                </a:solidFill>
                <a:latin typeface="Arial"/>
                <a:ea typeface="Arial"/>
                <a:cs typeface="Arial"/>
                <a:sym typeface="Arial"/>
              </a:rPr>
              <a:t>Διαχείριση πελατειακών σχέσεων (CRM): </a:t>
            </a:r>
            <a:r>
              <a:rPr b="0" i="0" lang="en-US" sz="1700" u="none" cap="none" strike="noStrike">
                <a:solidFill>
                  <a:srgbClr val="000000"/>
                </a:solidFill>
                <a:latin typeface="Arial"/>
                <a:ea typeface="Arial"/>
                <a:cs typeface="Arial"/>
                <a:sym typeface="Arial"/>
              </a:rPr>
              <a:t>CRM: Συστήματα όπως το Salesforce και το Zoho CRM είναι ζωτικής σημασίας για τη διαχείριση των πληροφοριών των επισκεπτών και την εξατομίκευση των υπηρεσιών.</a:t>
            </a:r>
            <a:endParaRPr b="0" i="0" sz="1400" u="none" cap="none" strike="noStrike">
              <a:solidFill>
                <a:srgbClr val="000000"/>
              </a:solidFill>
              <a:latin typeface="Arial"/>
              <a:ea typeface="Arial"/>
              <a:cs typeface="Arial"/>
              <a:sym typeface="Arial"/>
            </a:endParaRPr>
          </a:p>
          <a:p>
            <a:pPr indent="0" lvl="0" marL="12695" marR="0" rtl="0" algn="just">
              <a:lnSpc>
                <a:spcPct val="100000"/>
              </a:lnSpc>
              <a:spcBef>
                <a:spcPts val="155"/>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4" name="Shape 1294"/>
        <p:cNvGrpSpPr/>
        <p:nvPr/>
      </p:nvGrpSpPr>
      <p:grpSpPr>
        <a:xfrm>
          <a:off x="0" y="0"/>
          <a:ext cx="0" cy="0"/>
          <a:chOff x="0" y="0"/>
          <a:chExt cx="0" cy="0"/>
        </a:xfrm>
      </p:grpSpPr>
      <p:pic>
        <p:nvPicPr>
          <p:cNvPr id="1295" name="Google Shape;1295;p158"/>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296" name="Google Shape;1296;p158"/>
          <p:cNvSpPr txBox="1"/>
          <p:nvPr/>
        </p:nvSpPr>
        <p:spPr>
          <a:xfrm>
            <a:off x="646770" y="1359784"/>
            <a:ext cx="9042225" cy="4840103"/>
          </a:xfrm>
          <a:prstGeom prst="rect">
            <a:avLst/>
          </a:prstGeom>
          <a:noFill/>
          <a:ln>
            <a:noFill/>
          </a:ln>
        </p:spPr>
        <p:txBody>
          <a:bodyPr anchorCtr="0" anchor="t" bIns="0" lIns="0" spcFirstLastPara="1" rIns="0" wrap="square" tIns="12675">
            <a:spAutoFit/>
          </a:bodyPr>
          <a:lstStyle/>
          <a:p>
            <a:pPr indent="0" lvl="0" marL="702029"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Κεφάλαιο 3: Αξιοποίηση ψηφιακών πλατφορμών και εργαλείων ειδικά για τον κλάδο</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1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285750" lvl="0" marL="298445" marR="0" rtl="0" algn="l">
              <a:lnSpc>
                <a:spcPct val="100000"/>
              </a:lnSpc>
              <a:spcBef>
                <a:spcPts val="0"/>
              </a:spcBef>
              <a:spcAft>
                <a:spcPts val="0"/>
              </a:spcAft>
              <a:buClr>
                <a:srgbClr val="000000"/>
              </a:buClr>
              <a:buSzPts val="1700"/>
              <a:buFont typeface="Noto Sans Symbols"/>
              <a:buChar char="⮚"/>
            </a:pPr>
            <a:r>
              <a:rPr b="1" i="0" lang="en-US" sz="1700" u="none" cap="none" strike="noStrike">
                <a:solidFill>
                  <a:srgbClr val="000000"/>
                </a:solidFill>
                <a:latin typeface="Arial"/>
                <a:ea typeface="Arial"/>
                <a:cs typeface="Arial"/>
                <a:sym typeface="Arial"/>
              </a:rPr>
              <a:t>Για επιχειρηματίες ακινήτων:</a:t>
            </a:r>
            <a:endParaRPr b="0" i="0" sz="1700" u="none" cap="none" strike="noStrike">
              <a:solidFill>
                <a:srgbClr val="000000"/>
              </a:solidFill>
              <a:latin typeface="Arial"/>
              <a:ea typeface="Arial"/>
              <a:cs typeface="Arial"/>
              <a:sym typeface="Arial"/>
            </a:endParaRPr>
          </a:p>
          <a:p>
            <a:pPr indent="-285750" lvl="0" marL="298445" marR="0" rtl="0" algn="l">
              <a:lnSpc>
                <a:spcPct val="100000"/>
              </a:lnSpc>
              <a:spcBef>
                <a:spcPts val="5"/>
              </a:spcBef>
              <a:spcAft>
                <a:spcPts val="0"/>
              </a:spcAft>
              <a:buClr>
                <a:srgbClr val="000000"/>
              </a:buClr>
              <a:buSzPts val="1700"/>
              <a:buFont typeface="Arial"/>
              <a:buChar char="•"/>
            </a:pPr>
            <a:r>
              <a:rPr b="1" i="0" lang="en-US" sz="1700" u="none" cap="none" strike="noStrike">
                <a:solidFill>
                  <a:srgbClr val="000000"/>
                </a:solidFill>
                <a:latin typeface="Arial"/>
                <a:ea typeface="Arial"/>
                <a:cs typeface="Arial"/>
                <a:sym typeface="Arial"/>
              </a:rPr>
              <a:t>Λογισμικό εικονικής περιήγησης: </a:t>
            </a:r>
            <a:r>
              <a:rPr b="0" i="0" lang="en-US" sz="1700" u="none" cap="none" strike="noStrike">
                <a:solidFill>
                  <a:srgbClr val="000000"/>
                </a:solidFill>
                <a:latin typeface="Arial"/>
                <a:ea typeface="Arial"/>
                <a:cs typeface="Arial"/>
                <a:sym typeface="Arial"/>
              </a:rPr>
              <a:t>Εργαλεία όπως το Matterport επιτρέπουν τη δημιουργία καθηλωτικών 3D ακινήτων</a:t>
            </a:r>
            <a:endParaRPr b="0" i="0" sz="1400" u="none" cap="none" strike="noStrike">
              <a:solidFill>
                <a:srgbClr val="000000"/>
              </a:solidFill>
              <a:latin typeface="Arial"/>
              <a:ea typeface="Arial"/>
              <a:cs typeface="Arial"/>
              <a:sym typeface="Arial"/>
            </a:endParaRPr>
          </a:p>
          <a:p>
            <a:pPr indent="0" lvl="0" marL="12695" marR="0" rtl="0" algn="l">
              <a:lnSpc>
                <a:spcPct val="100000"/>
              </a:lnSpc>
              <a:spcBef>
                <a:spcPts val="155"/>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ξεναγήσεις, βελτιώνοντας την αγοραστική εμπειρία του πελάτη.</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285750" lvl="0" marL="298445" marR="0" rtl="0" algn="l">
              <a:lnSpc>
                <a:spcPct val="100000"/>
              </a:lnSpc>
              <a:spcBef>
                <a:spcPts val="5"/>
              </a:spcBef>
              <a:spcAft>
                <a:spcPts val="0"/>
              </a:spcAft>
              <a:buClr>
                <a:srgbClr val="000000"/>
              </a:buClr>
              <a:buSzPts val="1700"/>
              <a:buFont typeface="Arial"/>
              <a:buChar char="•"/>
            </a:pPr>
            <a:r>
              <a:rPr b="1" i="0" lang="en-US" sz="1700" u="none" cap="none" strike="noStrike">
                <a:solidFill>
                  <a:srgbClr val="000000"/>
                </a:solidFill>
                <a:latin typeface="Arial"/>
                <a:ea typeface="Arial"/>
                <a:cs typeface="Arial"/>
                <a:sym typeface="Arial"/>
              </a:rPr>
              <a:t>Εργαλεία διαχείρισης ακινήτων: </a:t>
            </a:r>
            <a:r>
              <a:rPr b="0" i="0" lang="en-US" sz="1700" u="none" cap="none" strike="noStrike">
                <a:solidFill>
                  <a:srgbClr val="000000"/>
                </a:solidFill>
                <a:latin typeface="Arial"/>
                <a:ea typeface="Arial"/>
                <a:cs typeface="Arial"/>
                <a:sym typeface="Arial"/>
              </a:rPr>
              <a:t>Buildium και AppFolio προσφέρουν ολοκληρωμένες δυνατότητες διαχείρισης ακινήτων.</a:t>
            </a:r>
            <a:endParaRPr b="0" i="0" sz="1700" u="none" cap="none" strike="noStrike">
              <a:solidFill>
                <a:srgbClr val="000000"/>
              </a:solidFill>
              <a:latin typeface="Arial"/>
              <a:ea typeface="Arial"/>
              <a:cs typeface="Arial"/>
              <a:sym typeface="Arial"/>
            </a:endParaRPr>
          </a:p>
          <a:p>
            <a:pPr indent="-177800" lvl="0" marL="298445" marR="0" rtl="0" algn="l">
              <a:lnSpc>
                <a:spcPct val="100000"/>
              </a:lnSpc>
              <a:spcBef>
                <a:spcPts val="5"/>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12695" marR="0" rtl="0" algn="l">
              <a:lnSpc>
                <a:spcPct val="100000"/>
              </a:lnSpc>
              <a:spcBef>
                <a:spcPts val="5"/>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285750" lvl="0" marL="386040" marR="0" rtl="0" algn="l">
              <a:lnSpc>
                <a:spcPct val="100000"/>
              </a:lnSpc>
              <a:spcBef>
                <a:spcPts val="1679"/>
              </a:spcBef>
              <a:spcAft>
                <a:spcPts val="0"/>
              </a:spcAft>
              <a:buClr>
                <a:srgbClr val="000000"/>
              </a:buClr>
              <a:buSzPts val="1700"/>
              <a:buFont typeface="Noto Sans Symbols"/>
              <a:buChar char="⮚"/>
            </a:pPr>
            <a:r>
              <a:rPr b="1" i="0" lang="en-US" sz="1700" u="none" cap="none" strike="noStrike">
                <a:solidFill>
                  <a:srgbClr val="000000"/>
                </a:solidFill>
                <a:latin typeface="Arial"/>
                <a:ea typeface="Arial"/>
                <a:cs typeface="Arial"/>
                <a:sym typeface="Arial"/>
              </a:rPr>
              <a:t>Για επιχειρηματίες μεταποίησης:</a:t>
            </a:r>
            <a:endParaRPr b="1" i="0" sz="1700" u="none" cap="none" strike="noStrike">
              <a:solidFill>
                <a:srgbClr val="000000"/>
              </a:solidFill>
              <a:latin typeface="Arial"/>
              <a:ea typeface="Arial"/>
              <a:cs typeface="Arial"/>
              <a:sym typeface="Arial"/>
            </a:endParaRPr>
          </a:p>
          <a:p>
            <a:pPr indent="-285750" lvl="0" marL="386040" marR="0" rtl="0" algn="l">
              <a:lnSpc>
                <a:spcPct val="100000"/>
              </a:lnSpc>
              <a:spcBef>
                <a:spcPts val="860"/>
              </a:spcBef>
              <a:spcAft>
                <a:spcPts val="0"/>
              </a:spcAft>
              <a:buClr>
                <a:srgbClr val="000000"/>
              </a:buClr>
              <a:buSzPts val="1700"/>
              <a:buFont typeface="Arial"/>
              <a:buChar char="•"/>
            </a:pPr>
            <a:r>
              <a:rPr b="1" i="0" lang="en-US" sz="1700" u="none" cap="none" strike="noStrike">
                <a:solidFill>
                  <a:srgbClr val="000000"/>
                </a:solidFill>
                <a:latin typeface="Arial"/>
                <a:ea typeface="Arial"/>
                <a:cs typeface="Arial"/>
                <a:sym typeface="Arial"/>
              </a:rPr>
              <a:t>Εργαλεία διαχείρισης της αλυσίδας εφοδιασμού (SCM): </a:t>
            </a:r>
            <a:r>
              <a:rPr b="0" i="0" lang="en-US" sz="1700" u="none" cap="none" strike="noStrike">
                <a:solidFill>
                  <a:srgbClr val="000000"/>
                </a:solidFill>
                <a:latin typeface="Arial"/>
                <a:ea typeface="Arial"/>
                <a:cs typeface="Arial"/>
                <a:sym typeface="Arial"/>
              </a:rPr>
              <a:t>SCM και Oracle SCM Cloud βελτιστοποιούν ολόκληρη τη διαδικασία της εφοδιαστικής αλυσίδας.</a:t>
            </a:r>
            <a:endParaRPr b="0" i="0" sz="1400" u="none" cap="none" strike="noStrike">
              <a:solidFill>
                <a:srgbClr val="000000"/>
              </a:solidFill>
              <a:latin typeface="Arial"/>
              <a:ea typeface="Arial"/>
              <a:cs typeface="Arial"/>
              <a:sym typeface="Arial"/>
            </a:endParaRPr>
          </a:p>
          <a:p>
            <a:pPr indent="-177800" lvl="0" marL="285750" marR="0" rtl="0" algn="l">
              <a:lnSpc>
                <a:spcPct val="100000"/>
              </a:lnSpc>
              <a:spcBef>
                <a:spcPts val="35"/>
              </a:spcBef>
              <a:spcAft>
                <a:spcPts val="0"/>
              </a:spcAft>
              <a:buClr>
                <a:srgbClr val="000000"/>
              </a:buClr>
              <a:buSzPts val="1700"/>
              <a:buFont typeface="Arial"/>
              <a:buNone/>
            </a:pPr>
            <a:r>
              <a:t/>
            </a:r>
            <a:endParaRPr b="1" i="0" sz="1700" u="none" cap="none" strike="noStrike">
              <a:solidFill>
                <a:srgbClr val="000000"/>
              </a:solidFill>
              <a:latin typeface="Arial"/>
              <a:ea typeface="Arial"/>
              <a:cs typeface="Arial"/>
              <a:sym typeface="Arial"/>
            </a:endParaRPr>
          </a:p>
          <a:p>
            <a:pPr indent="-285750" lvl="0" marL="386040" marR="5078" rtl="0" algn="l">
              <a:lnSpc>
                <a:spcPct val="107700"/>
              </a:lnSpc>
              <a:spcBef>
                <a:spcPts val="0"/>
              </a:spcBef>
              <a:spcAft>
                <a:spcPts val="0"/>
              </a:spcAft>
              <a:buClr>
                <a:srgbClr val="000000"/>
              </a:buClr>
              <a:buSzPts val="1700"/>
              <a:buFont typeface="Arial"/>
              <a:buChar char="•"/>
            </a:pPr>
            <a:r>
              <a:rPr b="1" i="0" lang="en-US" sz="1700" u="none" cap="none" strike="noStrike">
                <a:solidFill>
                  <a:srgbClr val="000000"/>
                </a:solidFill>
                <a:latin typeface="Arial"/>
                <a:ea typeface="Arial"/>
                <a:cs typeface="Arial"/>
                <a:sym typeface="Arial"/>
              </a:rPr>
              <a:t>Λογισμικό σχεδίασης με τη βοήθεια υπολογιστή (CAD): </a:t>
            </a:r>
            <a:r>
              <a:rPr b="0" i="0" lang="en-US" sz="1700" u="none" cap="none" strike="noStrike">
                <a:solidFill>
                  <a:srgbClr val="000000"/>
                </a:solidFill>
                <a:latin typeface="Arial"/>
                <a:ea typeface="Arial"/>
                <a:cs typeface="Arial"/>
                <a:sym typeface="Arial"/>
              </a:rPr>
              <a:t>SolidWorks υποστηρίζουν το σχεδιασμό και τη μηχανική των προϊόντων.</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0" name="Shape 1300"/>
        <p:cNvGrpSpPr/>
        <p:nvPr/>
      </p:nvGrpSpPr>
      <p:grpSpPr>
        <a:xfrm>
          <a:off x="0" y="0"/>
          <a:ext cx="0" cy="0"/>
          <a:chOff x="0" y="0"/>
          <a:chExt cx="0" cy="0"/>
        </a:xfrm>
      </p:grpSpPr>
      <p:pic>
        <p:nvPicPr>
          <p:cNvPr id="1301" name="Google Shape;1301;p159"/>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302" name="Google Shape;1302;p159"/>
          <p:cNvSpPr txBox="1"/>
          <p:nvPr/>
        </p:nvSpPr>
        <p:spPr>
          <a:xfrm>
            <a:off x="747132" y="1286589"/>
            <a:ext cx="8981873" cy="4519181"/>
          </a:xfrm>
          <a:prstGeom prst="rect">
            <a:avLst/>
          </a:prstGeom>
          <a:noFill/>
          <a:ln>
            <a:noFill/>
          </a:ln>
        </p:spPr>
        <p:txBody>
          <a:bodyPr anchorCtr="0" anchor="t" bIns="0" lIns="0" spcFirstLastPara="1" rIns="0" wrap="square" tIns="12675">
            <a:spAutoFit/>
          </a:bodyPr>
          <a:lstStyle/>
          <a:p>
            <a:pPr indent="0" lvl="0" marL="789624"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Κεφάλαιο 3: Αξιοποίηση ψηφιακών πλατφορμών και εργαλείων ειδικά για τον κλάδο</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25"/>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285750" lvl="0" marL="298445" marR="0" rtl="0" algn="l">
              <a:lnSpc>
                <a:spcPct val="100000"/>
              </a:lnSpc>
              <a:spcBef>
                <a:spcPts val="0"/>
              </a:spcBef>
              <a:spcAft>
                <a:spcPts val="0"/>
              </a:spcAft>
              <a:buClr>
                <a:srgbClr val="000000"/>
              </a:buClr>
              <a:buSzPts val="1700"/>
              <a:buFont typeface="Noto Sans Symbols"/>
              <a:buChar char="⮚"/>
            </a:pPr>
            <a:r>
              <a:rPr b="1" i="0" lang="en-US" sz="1700" u="none" cap="none" strike="noStrike">
                <a:solidFill>
                  <a:srgbClr val="000000"/>
                </a:solidFill>
                <a:latin typeface="Arial"/>
                <a:ea typeface="Arial"/>
                <a:cs typeface="Arial"/>
                <a:sym typeface="Arial"/>
              </a:rPr>
              <a:t>Για Επιχειρηματίες της Εκπαίδευσης:</a:t>
            </a:r>
            <a:endParaRPr b="0" i="0" sz="1700" u="none" cap="none" strike="noStrike">
              <a:solidFill>
                <a:srgbClr val="000000"/>
              </a:solidFill>
              <a:latin typeface="Arial"/>
              <a:ea typeface="Arial"/>
              <a:cs typeface="Arial"/>
              <a:sym typeface="Arial"/>
            </a:endParaRPr>
          </a:p>
          <a:p>
            <a:pPr indent="-285750" lvl="0" marL="298445" marR="0" rtl="0" algn="l">
              <a:lnSpc>
                <a:spcPct val="100000"/>
              </a:lnSpc>
              <a:spcBef>
                <a:spcPts val="0"/>
              </a:spcBef>
              <a:spcAft>
                <a:spcPts val="0"/>
              </a:spcAft>
              <a:buClr>
                <a:srgbClr val="000000"/>
              </a:buClr>
              <a:buSzPts val="1700"/>
              <a:buFont typeface="Arial"/>
              <a:buChar char="•"/>
            </a:pPr>
            <a:r>
              <a:rPr b="1" i="0" lang="en-US" sz="1700" u="none" cap="none" strike="noStrike">
                <a:solidFill>
                  <a:srgbClr val="000000"/>
                </a:solidFill>
                <a:latin typeface="Arial"/>
                <a:ea typeface="Arial"/>
                <a:cs typeface="Arial"/>
                <a:sym typeface="Arial"/>
              </a:rPr>
              <a:t>Συστήματα διαχείρισης μάθησης (LMS): </a:t>
            </a:r>
            <a:r>
              <a:rPr b="0" i="0" lang="en-US" sz="1700" u="none" cap="none" strike="noStrike">
                <a:solidFill>
                  <a:srgbClr val="000000"/>
                </a:solidFill>
                <a:latin typeface="Arial"/>
                <a:ea typeface="Arial"/>
                <a:cs typeface="Arial"/>
                <a:sym typeface="Arial"/>
              </a:rPr>
              <a:t>Πλατφόρμες όπως το Canvas και το Blackboard είναι ζωτικής σημασίας για τη διαχείριση και την παροχή εκπαιδευτικού περιεχομένου στο διαδίκτυο.</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2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285750" lvl="0" marL="298445" marR="0" rtl="0" algn="l">
              <a:lnSpc>
                <a:spcPct val="100000"/>
              </a:lnSpc>
              <a:spcBef>
                <a:spcPts val="0"/>
              </a:spcBef>
              <a:spcAft>
                <a:spcPts val="0"/>
              </a:spcAft>
              <a:buClr>
                <a:srgbClr val="000000"/>
              </a:buClr>
              <a:buSzPts val="1700"/>
              <a:buFont typeface="Arial"/>
              <a:buChar char="•"/>
            </a:pPr>
            <a:r>
              <a:rPr b="1" i="0" lang="en-US" sz="1700" u="none" cap="none" strike="noStrike">
                <a:solidFill>
                  <a:srgbClr val="000000"/>
                </a:solidFill>
                <a:latin typeface="Arial"/>
                <a:ea typeface="Arial"/>
                <a:cs typeface="Arial"/>
                <a:sym typeface="Arial"/>
              </a:rPr>
              <a:t>Εργαλεία EdTech: </a:t>
            </a:r>
            <a:r>
              <a:rPr b="0" i="0" lang="en-US" sz="1700" u="none" cap="none" strike="noStrike">
                <a:solidFill>
                  <a:srgbClr val="000000"/>
                </a:solidFill>
                <a:latin typeface="Arial"/>
                <a:ea typeface="Arial"/>
                <a:cs typeface="Arial"/>
                <a:sym typeface="Arial"/>
              </a:rPr>
              <a:t>και Quizlet εμπλέκουν τους μαθητές και ενισχύουν την εμπειρία μάθησης.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285750" lvl="0" marL="298445" marR="0" rtl="0" algn="l">
              <a:lnSpc>
                <a:spcPct val="100000"/>
              </a:lnSpc>
              <a:spcBef>
                <a:spcPts val="1579"/>
              </a:spcBef>
              <a:spcAft>
                <a:spcPts val="0"/>
              </a:spcAft>
              <a:buClr>
                <a:srgbClr val="000000"/>
              </a:buClr>
              <a:buSzPts val="1700"/>
              <a:buFont typeface="Noto Sans Symbols"/>
              <a:buChar char="⮚"/>
            </a:pPr>
            <a:r>
              <a:rPr b="1" i="0" lang="en-US" sz="1700" u="none" cap="none" strike="noStrike">
                <a:solidFill>
                  <a:srgbClr val="000000"/>
                </a:solidFill>
                <a:latin typeface="Arial"/>
                <a:ea typeface="Arial"/>
                <a:cs typeface="Arial"/>
                <a:sym typeface="Arial"/>
              </a:rPr>
              <a:t>Για επιχειρηματίες που ασχολούνται με το περιβάλλον και τη βιωσιμότητα:</a:t>
            </a:r>
            <a:endParaRPr b="1" i="0" sz="1700" u="none" cap="none" strike="noStrike">
              <a:solidFill>
                <a:srgbClr val="000000"/>
              </a:solidFill>
              <a:latin typeface="Arial"/>
              <a:ea typeface="Arial"/>
              <a:cs typeface="Arial"/>
              <a:sym typeface="Arial"/>
            </a:endParaRPr>
          </a:p>
          <a:p>
            <a:pPr indent="-285750" lvl="0" marL="298445" marR="0" rtl="0" algn="l">
              <a:lnSpc>
                <a:spcPct val="100000"/>
              </a:lnSpc>
              <a:spcBef>
                <a:spcPts val="855"/>
              </a:spcBef>
              <a:spcAft>
                <a:spcPts val="0"/>
              </a:spcAft>
              <a:buClr>
                <a:srgbClr val="000000"/>
              </a:buClr>
              <a:buSzPts val="1700"/>
              <a:buFont typeface="Arial"/>
              <a:buChar char="•"/>
            </a:pPr>
            <a:r>
              <a:rPr b="1" i="0" lang="en-US" sz="1700" u="none" cap="none" strike="noStrike">
                <a:solidFill>
                  <a:srgbClr val="000000"/>
                </a:solidFill>
                <a:latin typeface="Arial"/>
                <a:ea typeface="Arial"/>
                <a:cs typeface="Arial"/>
                <a:sym typeface="Arial"/>
              </a:rPr>
              <a:t>Λογισμικό διαχείρισης ενέργειας: </a:t>
            </a:r>
            <a:r>
              <a:rPr b="0" i="0" lang="en-US" sz="1700" u="none" cap="none" strike="noStrike">
                <a:solidFill>
                  <a:srgbClr val="000000"/>
                </a:solidFill>
                <a:latin typeface="Arial"/>
                <a:ea typeface="Arial"/>
                <a:cs typeface="Arial"/>
                <a:sym typeface="Arial"/>
              </a:rPr>
              <a:t>Εργαλεία όπως το EnergyCAP και το Entronix βοηθούν στην αποτελεσματική παρακολούθηση και διαχείριση της χρήσης ενέργειας.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285750" lvl="0" marL="298445" marR="0" rtl="0" algn="l">
              <a:lnSpc>
                <a:spcPct val="100000"/>
              </a:lnSpc>
              <a:spcBef>
                <a:spcPts val="5"/>
              </a:spcBef>
              <a:spcAft>
                <a:spcPts val="0"/>
              </a:spcAft>
              <a:buClr>
                <a:srgbClr val="000000"/>
              </a:buClr>
              <a:buSzPts val="1700"/>
              <a:buFont typeface="Arial"/>
              <a:buChar char="•"/>
            </a:pPr>
            <a:r>
              <a:rPr b="1" i="0" lang="en-US" sz="1700" u="none" cap="none" strike="noStrike">
                <a:solidFill>
                  <a:srgbClr val="000000"/>
                </a:solidFill>
                <a:latin typeface="Arial"/>
                <a:ea typeface="Arial"/>
                <a:cs typeface="Arial"/>
                <a:sym typeface="Arial"/>
              </a:rPr>
              <a:t>Εφαρμογές διαχείρισης αποβλήτων:</a:t>
            </a:r>
            <a:r>
              <a:rPr b="0" i="0" lang="en-US" sz="1700" u="none" cap="none" strike="noStrike">
                <a:solidFill>
                  <a:srgbClr val="000000"/>
                </a:solidFill>
                <a:latin typeface="Arial"/>
                <a:ea typeface="Arial"/>
                <a:cs typeface="Arial"/>
                <a:sym typeface="Arial"/>
              </a:rPr>
              <a:t> iRecycle προσφέρουν καινοτόμες λύσεις για την αποτελεσματική διαχείριση των αποβλήτων και την ανακύκλωση.</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6" name="Shape 1306"/>
        <p:cNvGrpSpPr/>
        <p:nvPr/>
      </p:nvGrpSpPr>
      <p:grpSpPr>
        <a:xfrm>
          <a:off x="0" y="0"/>
          <a:ext cx="0" cy="0"/>
          <a:chOff x="0" y="0"/>
          <a:chExt cx="0" cy="0"/>
        </a:xfrm>
      </p:grpSpPr>
      <p:pic>
        <p:nvPicPr>
          <p:cNvPr id="1307" name="Google Shape;1307;p160"/>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308" name="Google Shape;1308;p160"/>
          <p:cNvSpPr txBox="1"/>
          <p:nvPr/>
        </p:nvSpPr>
        <p:spPr>
          <a:xfrm>
            <a:off x="869985" y="1409253"/>
            <a:ext cx="8601273" cy="4368627"/>
          </a:xfrm>
          <a:prstGeom prst="rect">
            <a:avLst/>
          </a:prstGeom>
          <a:noFill/>
          <a:ln>
            <a:noFill/>
          </a:ln>
        </p:spPr>
        <p:txBody>
          <a:bodyPr anchorCtr="0" anchor="t" bIns="0" lIns="0" spcFirstLastPara="1" rIns="0" wrap="square" tIns="12675">
            <a:spAutoFit/>
          </a:bodyPr>
          <a:lstStyle/>
          <a:p>
            <a:pPr indent="0" lvl="0" marL="789624"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Κεφάλαιο 3: Αξιοποίηση ψηφιακών πλατφορμών και εργαλείων ειδικά για τον κλάδο</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5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285750" lvl="0" marL="298445" marR="0" rtl="0" algn="l">
              <a:lnSpc>
                <a:spcPct val="100000"/>
              </a:lnSpc>
              <a:spcBef>
                <a:spcPts val="0"/>
              </a:spcBef>
              <a:spcAft>
                <a:spcPts val="0"/>
              </a:spcAft>
              <a:buClr>
                <a:srgbClr val="000000"/>
              </a:buClr>
              <a:buSzPts val="1700"/>
              <a:buFont typeface="Noto Sans Symbols"/>
              <a:buChar char="⮚"/>
            </a:pPr>
            <a:r>
              <a:rPr b="1" i="0" lang="en-US" sz="1700" u="none" cap="none" strike="noStrike">
                <a:solidFill>
                  <a:srgbClr val="000000"/>
                </a:solidFill>
                <a:latin typeface="Arial"/>
                <a:ea typeface="Arial"/>
                <a:cs typeface="Arial"/>
                <a:sym typeface="Arial"/>
              </a:rPr>
              <a:t>Για γεωργικούς επιχειρηματίες:</a:t>
            </a:r>
            <a:endParaRPr b="1" i="0" sz="1700" u="none" cap="none" strike="noStrike">
              <a:solidFill>
                <a:srgbClr val="000000"/>
              </a:solidFill>
              <a:latin typeface="Arial"/>
              <a:ea typeface="Arial"/>
              <a:cs typeface="Arial"/>
              <a:sym typeface="Arial"/>
            </a:endParaRPr>
          </a:p>
          <a:p>
            <a:pPr indent="-285750" lvl="0" marL="298445" marR="0" rtl="0" algn="l">
              <a:lnSpc>
                <a:spcPct val="100000"/>
              </a:lnSpc>
              <a:spcBef>
                <a:spcPts val="5"/>
              </a:spcBef>
              <a:spcAft>
                <a:spcPts val="0"/>
              </a:spcAft>
              <a:buClr>
                <a:srgbClr val="000000"/>
              </a:buClr>
              <a:buSzPts val="1700"/>
              <a:buFont typeface="Arial"/>
              <a:buChar char="•"/>
            </a:pPr>
            <a:r>
              <a:rPr b="1" i="0" lang="en-US" sz="1700" u="none" cap="none" strike="noStrike">
                <a:solidFill>
                  <a:srgbClr val="000000"/>
                </a:solidFill>
                <a:latin typeface="Arial"/>
                <a:ea typeface="Arial"/>
                <a:cs typeface="Arial"/>
                <a:sym typeface="Arial"/>
              </a:rPr>
              <a:t>Λογισμικό διαχείρισης γεωργικών εκμεταλλεύσεων: </a:t>
            </a:r>
            <a:r>
              <a:rPr b="0" i="0" lang="en-US" sz="1700" u="none" cap="none" strike="noStrike">
                <a:solidFill>
                  <a:srgbClr val="000000"/>
                </a:solidFill>
                <a:latin typeface="Arial"/>
                <a:ea typeface="Arial"/>
                <a:cs typeface="Arial"/>
                <a:sym typeface="Arial"/>
              </a:rPr>
              <a:t>Εργαλεία όπως το AgriWebb και το FarmLogs βοηθούν στην ολοκληρωμένη διαχείριση της φάρμας.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35"/>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285750" lvl="0" marL="298445" marR="12060" rtl="0" algn="l">
              <a:lnSpc>
                <a:spcPct val="107700"/>
              </a:lnSpc>
              <a:spcBef>
                <a:spcPts val="0"/>
              </a:spcBef>
              <a:spcAft>
                <a:spcPts val="0"/>
              </a:spcAft>
              <a:buClr>
                <a:srgbClr val="000000"/>
              </a:buClr>
              <a:buSzPts val="1700"/>
              <a:buFont typeface="Arial"/>
              <a:buChar char="•"/>
            </a:pPr>
            <a:r>
              <a:rPr b="1" i="0" lang="en-US" sz="1700" u="none" cap="none" strike="noStrike">
                <a:solidFill>
                  <a:srgbClr val="000000"/>
                </a:solidFill>
                <a:latin typeface="Arial"/>
                <a:ea typeface="Arial"/>
                <a:cs typeface="Arial"/>
                <a:sym typeface="Arial"/>
              </a:rPr>
              <a:t>Τεχνολογία γεωργίας ακριβείας: </a:t>
            </a:r>
            <a:r>
              <a:rPr b="0" i="0" lang="en-US" sz="1700" u="none" cap="none" strike="noStrike">
                <a:solidFill>
                  <a:srgbClr val="000000"/>
                </a:solidFill>
                <a:latin typeface="Arial"/>
                <a:ea typeface="Arial"/>
                <a:cs typeface="Arial"/>
                <a:sym typeface="Arial"/>
              </a:rPr>
              <a:t>Trimble Agriculture και John Deere Operations Center χρησιμοποιούν την ανάλυση δεδομένων για βελτιστοποιημένες γεωργικές πρακτικές.</a:t>
            </a:r>
            <a:endParaRPr b="0" i="0" sz="1700" u="none" cap="none" strike="noStrike">
              <a:solidFill>
                <a:srgbClr val="000000"/>
              </a:solidFill>
              <a:latin typeface="Arial"/>
              <a:ea typeface="Arial"/>
              <a:cs typeface="Arial"/>
              <a:sym typeface="Arial"/>
            </a:endParaRPr>
          </a:p>
          <a:p>
            <a:pPr indent="-177800" lvl="0" marL="285750" marR="0" rtl="0" algn="l">
              <a:lnSpc>
                <a:spcPct val="100000"/>
              </a:lnSpc>
              <a:spcBef>
                <a:spcPts val="35"/>
              </a:spcBef>
              <a:spcAft>
                <a:spcPts val="0"/>
              </a:spcAft>
              <a:buClr>
                <a:srgbClr val="000000"/>
              </a:buClr>
              <a:buSzPts val="1700"/>
              <a:buFont typeface="Noto Sans Symbols"/>
              <a:buNone/>
            </a:pPr>
            <a:r>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35"/>
              </a:spcBef>
              <a:spcAft>
                <a:spcPts val="0"/>
              </a:spcAft>
              <a:buClr>
                <a:srgbClr val="000000"/>
              </a:buClr>
              <a:buSzPts val="1700"/>
              <a:buFont typeface="Arial"/>
              <a:buNone/>
            </a:pPr>
            <a:r>
              <a:t/>
            </a:r>
            <a:endParaRPr b="1" i="0" sz="1700" u="none" cap="none" strike="noStrike">
              <a:solidFill>
                <a:srgbClr val="000000"/>
              </a:solidFill>
              <a:latin typeface="Arial"/>
              <a:ea typeface="Arial"/>
              <a:cs typeface="Arial"/>
              <a:sym typeface="Arial"/>
            </a:endParaRPr>
          </a:p>
          <a:p>
            <a:pPr indent="-285750" lvl="0" marL="298445" marR="0" rtl="0" algn="l">
              <a:lnSpc>
                <a:spcPct val="100000"/>
              </a:lnSpc>
              <a:spcBef>
                <a:spcPts val="5"/>
              </a:spcBef>
              <a:spcAft>
                <a:spcPts val="0"/>
              </a:spcAft>
              <a:buClr>
                <a:srgbClr val="000000"/>
              </a:buClr>
              <a:buSzPts val="1700"/>
              <a:buFont typeface="Noto Sans Symbols"/>
              <a:buChar char="⮚"/>
            </a:pPr>
            <a:r>
              <a:rPr b="1" i="0" lang="en-US" sz="1700" u="none" cap="none" strike="noStrike">
                <a:solidFill>
                  <a:srgbClr val="000000"/>
                </a:solidFill>
                <a:latin typeface="Arial"/>
                <a:ea typeface="Arial"/>
                <a:cs typeface="Arial"/>
                <a:sym typeface="Arial"/>
              </a:rPr>
              <a:t>Για επιχειρηματίες ψυχαγωγίας:</a:t>
            </a:r>
            <a:endParaRPr b="1" i="0" sz="1700" u="none" cap="none" strike="noStrike">
              <a:solidFill>
                <a:srgbClr val="000000"/>
              </a:solidFill>
              <a:latin typeface="Arial"/>
              <a:ea typeface="Arial"/>
              <a:cs typeface="Arial"/>
              <a:sym typeface="Arial"/>
            </a:endParaRPr>
          </a:p>
          <a:p>
            <a:pPr indent="-285750" lvl="0" marL="298445" marR="0" rtl="0" algn="l">
              <a:lnSpc>
                <a:spcPct val="100000"/>
              </a:lnSpc>
              <a:spcBef>
                <a:spcPts val="855"/>
              </a:spcBef>
              <a:spcAft>
                <a:spcPts val="0"/>
              </a:spcAft>
              <a:buClr>
                <a:srgbClr val="000000"/>
              </a:buClr>
              <a:buSzPts val="1700"/>
              <a:buFont typeface="Arial"/>
              <a:buChar char="•"/>
            </a:pPr>
            <a:r>
              <a:rPr b="1" i="0" lang="en-US" sz="1700" u="none" cap="none" strike="noStrike">
                <a:solidFill>
                  <a:srgbClr val="000000"/>
                </a:solidFill>
                <a:latin typeface="Arial"/>
                <a:ea typeface="Arial"/>
                <a:cs typeface="Arial"/>
                <a:sym typeface="Arial"/>
              </a:rPr>
              <a:t>Πλατφόρμες διαχείρισης εκδηλώσεων: </a:t>
            </a:r>
            <a:r>
              <a:rPr b="0" i="0" lang="en-US" sz="1700" u="none" cap="none" strike="noStrike">
                <a:solidFill>
                  <a:srgbClr val="000000"/>
                </a:solidFill>
                <a:latin typeface="Arial"/>
                <a:ea typeface="Arial"/>
                <a:cs typeface="Arial"/>
                <a:sym typeface="Arial"/>
              </a:rPr>
              <a:t>Cvent είναι απαραίτητα για τη διοργάνωση και διαχείριση διαφόρων εκδηλώσεων.</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700"/>
              <a:buFont typeface="Arial"/>
              <a:buNone/>
            </a:pPr>
            <a:r>
              <a:t/>
            </a:r>
            <a:endParaRPr b="1" i="0" sz="1700" u="none" cap="none" strike="noStrike">
              <a:solidFill>
                <a:srgbClr val="000000"/>
              </a:solidFill>
              <a:latin typeface="Arial"/>
              <a:ea typeface="Arial"/>
              <a:cs typeface="Arial"/>
              <a:sym typeface="Arial"/>
            </a:endParaRPr>
          </a:p>
          <a:p>
            <a:pPr indent="-285750" lvl="0" marL="298445" marR="0" rtl="0" algn="l">
              <a:lnSpc>
                <a:spcPct val="100000"/>
              </a:lnSpc>
              <a:spcBef>
                <a:spcPts val="0"/>
              </a:spcBef>
              <a:spcAft>
                <a:spcPts val="0"/>
              </a:spcAft>
              <a:buClr>
                <a:srgbClr val="000000"/>
              </a:buClr>
              <a:buSzPts val="1700"/>
              <a:buFont typeface="Arial"/>
              <a:buChar char="•"/>
            </a:pPr>
            <a:r>
              <a:rPr b="1" i="0" lang="en-US" sz="1700" u="none" cap="none" strike="noStrike">
                <a:solidFill>
                  <a:srgbClr val="000000"/>
                </a:solidFill>
                <a:latin typeface="Arial"/>
                <a:ea typeface="Arial"/>
                <a:cs typeface="Arial"/>
                <a:sym typeface="Arial"/>
              </a:rPr>
              <a:t>Streaming και διανομή περιεχομένου: </a:t>
            </a:r>
            <a:r>
              <a:rPr b="0" i="0" lang="en-US" sz="1700" u="none" cap="none" strike="noStrike">
                <a:solidFill>
                  <a:srgbClr val="000000"/>
                </a:solidFill>
                <a:latin typeface="Arial"/>
                <a:ea typeface="Arial"/>
                <a:cs typeface="Arial"/>
                <a:sym typeface="Arial"/>
              </a:rPr>
              <a:t>Πλατφόρμες όπως το Spotify για μουσική και το Vimeo για περιεχόμενο βίντεο παρέχουν αποτελεσματικά κανάλια διανομής και κερδοφορίας.</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2" name="Shape 1312"/>
        <p:cNvGrpSpPr/>
        <p:nvPr/>
      </p:nvGrpSpPr>
      <p:grpSpPr>
        <a:xfrm>
          <a:off x="0" y="0"/>
          <a:ext cx="0" cy="0"/>
          <a:chOff x="0" y="0"/>
          <a:chExt cx="0" cy="0"/>
        </a:xfrm>
      </p:grpSpPr>
      <p:pic>
        <p:nvPicPr>
          <p:cNvPr id="1313" name="Google Shape;1313;p161"/>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314" name="Google Shape;1314;p161"/>
          <p:cNvSpPr txBox="1"/>
          <p:nvPr/>
        </p:nvSpPr>
        <p:spPr>
          <a:xfrm>
            <a:off x="624469" y="996658"/>
            <a:ext cx="9333570" cy="2343778"/>
          </a:xfrm>
          <a:prstGeom prst="rect">
            <a:avLst/>
          </a:prstGeom>
          <a:noFill/>
          <a:ln>
            <a:noFill/>
          </a:ln>
        </p:spPr>
        <p:txBody>
          <a:bodyPr anchorCtr="0" anchor="t" bIns="0" lIns="0" spcFirstLastPara="1" rIns="0" wrap="square" tIns="12675">
            <a:spAutoFit/>
          </a:bodyPr>
          <a:lstStyle/>
          <a:p>
            <a:pPr indent="0" lvl="0" marL="789624"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Κεφάλαιο 3: Αξιοποίηση ψηφιακών πλατφορμών και εργαλείων ειδικά για τον κλάδο</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25"/>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12695" marR="0" rtl="0" algn="just">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Ο μετασχηματιστικός αντίκτυπος των εργαλείων ΤΠΕ</a:t>
            </a:r>
            <a:endParaRPr b="1" i="0" sz="1700" u="none" cap="none" strike="noStrike">
              <a:solidFill>
                <a:srgbClr val="000000"/>
              </a:solidFill>
              <a:latin typeface="Arial"/>
              <a:ea typeface="Arial"/>
              <a:cs typeface="Arial"/>
              <a:sym typeface="Arial"/>
            </a:endParaRPr>
          </a:p>
          <a:p>
            <a:pPr indent="0" lvl="0" marL="12695" marR="5078" rtl="0" algn="just">
              <a:lnSpc>
                <a:spcPct val="107400"/>
              </a:lnSpc>
              <a:spcBef>
                <a:spcPts val="1349"/>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Η υιοθέτηση αυτών των λύσεων ΤΠΕ μετασχηματίζει τις επιχειρηματικές λειτουργίες, επιτρέποντας στους επιχειρηματίες να αυτοματοποιούν εργασίες ρουτίνας, να εξορθολογίζουν τις διαδικασίες και να αντλούν πολύτιμες πληροφορίες από την ανάλυση δεδομένων. Αυτό όχι μόνο ενισχύει την παραγωγικότητα, αλλά επιτρέπει επίσης στους επιχειρηματίες να επικεντρωθούν σε στρατηγικές πτυχές της επιχειρηματικής ανάπτυξης. Επιπλέον, η επεκτασιμότητα αυτών των εργαλείων διασφαλίζει ότι, καθώς η επιχείρηση επεκτείνεται, η ψηφιακή υποδομή αναπτύσσεται μαζί της, φιλοξενώντας νέες προκλήσεις και ευκαιρίες.</a:t>
            </a:r>
            <a:endParaRPr b="0" i="0" sz="1700" u="none" cap="none" strike="noStrike">
              <a:solidFill>
                <a:srgbClr val="000000"/>
              </a:solidFill>
              <a:latin typeface="Arial"/>
              <a:ea typeface="Arial"/>
              <a:cs typeface="Arial"/>
              <a:sym typeface="Arial"/>
            </a:endParaRPr>
          </a:p>
        </p:txBody>
      </p:sp>
      <p:pic>
        <p:nvPicPr>
          <p:cNvPr id="1315" name="Google Shape;1315;p161"/>
          <p:cNvPicPr preferRelativeResize="0"/>
          <p:nvPr/>
        </p:nvPicPr>
        <p:blipFill rotWithShape="1">
          <a:blip r:embed="rId4">
            <a:alphaModFix/>
          </a:blip>
          <a:srcRect b="0" l="0" r="0" t="0"/>
          <a:stretch/>
        </p:blipFill>
        <p:spPr>
          <a:xfrm>
            <a:off x="2569836" y="3843437"/>
            <a:ext cx="5548077" cy="3034532"/>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9" name="Shape 1319"/>
        <p:cNvGrpSpPr/>
        <p:nvPr/>
      </p:nvGrpSpPr>
      <p:grpSpPr>
        <a:xfrm>
          <a:off x="0" y="0"/>
          <a:ext cx="0" cy="0"/>
          <a:chOff x="0" y="0"/>
          <a:chExt cx="0" cy="0"/>
        </a:xfrm>
      </p:grpSpPr>
      <p:pic>
        <p:nvPicPr>
          <p:cNvPr id="1320" name="Google Shape;1320;p162"/>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1321" name="Google Shape;1321;p162"/>
          <p:cNvSpPr txBox="1"/>
          <p:nvPr/>
        </p:nvSpPr>
        <p:spPr>
          <a:xfrm>
            <a:off x="724829" y="996658"/>
            <a:ext cx="8926117" cy="2344705"/>
          </a:xfrm>
          <a:prstGeom prst="rect">
            <a:avLst/>
          </a:prstGeom>
          <a:noFill/>
          <a:ln>
            <a:noFill/>
          </a:ln>
        </p:spPr>
        <p:txBody>
          <a:bodyPr anchorCtr="0" anchor="t" bIns="0" lIns="0" spcFirstLastPara="1" rIns="0" wrap="square" tIns="12675">
            <a:spAutoFit/>
          </a:bodyPr>
          <a:lstStyle/>
          <a:p>
            <a:pPr indent="0" lvl="0" marL="789624"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Κεφάλαιο 3: Αξιοποίηση ψηφιακών πλατφορμών και εργαλείων ειδικά για τον κλάδο</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5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12695" marR="0" rtl="0" algn="just">
              <a:lnSpc>
                <a:spcPct val="100000"/>
              </a:lnSpc>
              <a:spcBef>
                <a:spcPts val="5"/>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Προώθηση της καινοτομίας και του ανταγωνιστικού πλεονεκτήματος</a:t>
            </a:r>
            <a:endParaRPr b="0" i="0" sz="1700" u="none" cap="none" strike="noStrike">
              <a:solidFill>
                <a:srgbClr val="000000"/>
              </a:solidFill>
              <a:latin typeface="Arial"/>
              <a:ea typeface="Arial"/>
              <a:cs typeface="Arial"/>
              <a:sym typeface="Arial"/>
            </a:endParaRPr>
          </a:p>
          <a:p>
            <a:pPr indent="0" lvl="0" marL="12695" marR="5078" rtl="0" algn="just">
              <a:lnSpc>
                <a:spcPct val="107300"/>
              </a:lnSpc>
              <a:spcBef>
                <a:spcPts val="705"/>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Πέρα από τη λειτουργική αποτελεσματικότητα, αυτά τα εργαλεία ΤΠΕ αποτελούν καταλύτες για την καινοτομία. Διατηρούν τους επιχειρηματίες στην πρώτη γραμμή των τεχνολογικών εξελίξεων, επιτρέποντάς τους να βελτιώνουν συνεχώς τις προσφορές τους και να προσαρμόζονται στις μεταβαλλόμενες δυναμικές της αγοράς. Αξιοποιώντας αυτά τα εργαλεία, οι επιχειρηματίες μπορούν να βελτιώσουν τις εμπειρίες των πελατών, να αναπτύξουν καινοτόμα προϊόντα και υπηρεσίες και να διατηρήσουν ένα ανταγωνιστικό πλεονέκτημα στους κλάδους τους.</a:t>
            </a:r>
            <a:endParaRPr b="0" i="0" sz="1700" u="none" cap="none" strike="noStrike">
              <a:solidFill>
                <a:srgbClr val="000000"/>
              </a:solidFill>
              <a:latin typeface="Arial"/>
              <a:ea typeface="Arial"/>
              <a:cs typeface="Arial"/>
              <a:sym typeface="Arial"/>
            </a:endParaRPr>
          </a:p>
        </p:txBody>
      </p:sp>
      <p:pic>
        <p:nvPicPr>
          <p:cNvPr id="1322" name="Google Shape;1322;p162"/>
          <p:cNvPicPr preferRelativeResize="0"/>
          <p:nvPr/>
        </p:nvPicPr>
        <p:blipFill rotWithShape="1">
          <a:blip r:embed="rId4">
            <a:alphaModFix/>
          </a:blip>
          <a:srcRect b="0" l="0" r="0" t="0"/>
          <a:stretch/>
        </p:blipFill>
        <p:spPr>
          <a:xfrm>
            <a:off x="2832402" y="4320199"/>
            <a:ext cx="4033399" cy="2008625"/>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pic>
        <p:nvPicPr>
          <p:cNvPr id="1327" name="Google Shape;1327;p163"/>
          <p:cNvPicPr preferRelativeResize="0"/>
          <p:nvPr/>
        </p:nvPicPr>
        <p:blipFill rotWithShape="1">
          <a:blip r:embed="rId3">
            <a:alphaModFix/>
          </a:blip>
          <a:srcRect b="0" l="0" r="0" t="0"/>
          <a:stretch/>
        </p:blipFill>
        <p:spPr>
          <a:xfrm>
            <a:off x="0" y="-1"/>
            <a:ext cx="10688973" cy="7559675"/>
          </a:xfrm>
          <a:prstGeom prst="rect">
            <a:avLst/>
          </a:prstGeom>
          <a:noFill/>
          <a:ln>
            <a:noFill/>
          </a:ln>
        </p:spPr>
      </p:pic>
      <p:sp>
        <p:nvSpPr>
          <p:cNvPr id="1328" name="Google Shape;1328;p163"/>
          <p:cNvSpPr txBox="1"/>
          <p:nvPr/>
        </p:nvSpPr>
        <p:spPr>
          <a:xfrm>
            <a:off x="1318661" y="719149"/>
            <a:ext cx="6015789" cy="3539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Πόροι </a:t>
            </a:r>
            <a:endParaRPr b="0" i="0" sz="1700" u="none" cap="none" strike="noStrike">
              <a:solidFill>
                <a:schemeClr val="dk1"/>
              </a:solidFill>
              <a:latin typeface="Arial"/>
              <a:ea typeface="Arial"/>
              <a:cs typeface="Arial"/>
              <a:sym typeface="Arial"/>
            </a:endParaRPr>
          </a:p>
        </p:txBody>
      </p:sp>
      <p:sp>
        <p:nvSpPr>
          <p:cNvPr id="1329" name="Google Shape;1329;p163"/>
          <p:cNvSpPr txBox="1"/>
          <p:nvPr/>
        </p:nvSpPr>
        <p:spPr>
          <a:xfrm>
            <a:off x="801772" y="1180814"/>
            <a:ext cx="9085427" cy="6309379"/>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700"/>
              <a:buFont typeface="Arial"/>
              <a:buChar char="•"/>
            </a:pPr>
            <a:r>
              <a:rPr b="0" i="0" lang="en-US" sz="1700" u="sng" cap="none" strike="noStrike">
                <a:solidFill>
                  <a:schemeClr val="hlink"/>
                </a:solidFill>
                <a:latin typeface="Arial"/>
                <a:ea typeface="Arial"/>
                <a:cs typeface="Arial"/>
                <a:sym typeface="Arial"/>
                <a:hlinkClick r:id="rId4"/>
              </a:rPr>
              <a:t>https://www.tutorialspoint.com/entrepreneurship_development/entrepreneurship_development_introduction.htm</a:t>
            </a:r>
            <a:endParaRPr b="0" i="0" sz="17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700"/>
              <a:buFont typeface="Arial"/>
              <a:buChar char="•"/>
            </a:pPr>
            <a:r>
              <a:rPr b="0" i="0" lang="en-US" sz="1700" u="sng" cap="none" strike="noStrike">
                <a:solidFill>
                  <a:schemeClr val="hlink"/>
                </a:solidFill>
                <a:latin typeface="Arial"/>
                <a:ea typeface="Arial"/>
                <a:cs typeface="Arial"/>
                <a:sym typeface="Arial"/>
                <a:hlinkClick r:id="rId5"/>
              </a:rPr>
              <a:t>https://squareup.com/us/en/the-bottom-line/operating-your-business/8-easy-ways-to-stay-on-top-of-industry-trends</a:t>
            </a:r>
            <a:endParaRPr b="0" i="0" sz="17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700"/>
              <a:buFont typeface="Arial"/>
              <a:buChar char="•"/>
            </a:pPr>
            <a:r>
              <a:rPr b="0" i="0" lang="en-US" sz="1700" u="sng" cap="none" strike="noStrike">
                <a:solidFill>
                  <a:schemeClr val="hlink"/>
                </a:solidFill>
                <a:latin typeface="Arial"/>
                <a:ea typeface="Arial"/>
                <a:cs typeface="Arial"/>
                <a:sym typeface="Arial"/>
                <a:hlinkClick r:id="rId6"/>
              </a:rPr>
              <a:t>https://www.coursera.org/articles/market-analysis </a:t>
            </a:r>
            <a:endParaRPr b="0" i="0" sz="17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700"/>
              <a:buFont typeface="Arial"/>
              <a:buChar char="•"/>
            </a:pPr>
            <a:r>
              <a:rPr b="0" i="0" lang="en-US" sz="1700" u="sng" cap="none" strike="noStrike">
                <a:solidFill>
                  <a:schemeClr val="hlink"/>
                </a:solidFill>
                <a:latin typeface="Arial"/>
                <a:ea typeface="Arial"/>
                <a:cs typeface="Arial"/>
                <a:sym typeface="Arial"/>
                <a:hlinkClick r:id="rId7"/>
              </a:rPr>
              <a:t>https://www.forbes.com/sites/forbescoachescouncil/2021/02/18/11-ways-to-stay-up-on-the-latest-industry-developments/ </a:t>
            </a:r>
            <a:endParaRPr b="0" i="0" sz="17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700"/>
              <a:buFont typeface="Arial"/>
              <a:buChar char="•"/>
            </a:pPr>
            <a:r>
              <a:rPr b="0" i="0" lang="en-US" sz="1700" u="sng" cap="none" strike="noStrike">
                <a:solidFill>
                  <a:schemeClr val="hlink"/>
                </a:solidFill>
                <a:latin typeface="Arial"/>
                <a:ea typeface="Arial"/>
                <a:cs typeface="Arial"/>
                <a:sym typeface="Arial"/>
                <a:hlinkClick r:id="rId8"/>
              </a:rPr>
              <a:t>https://www.entrepreneur.com/growing-a-business/7-tips-to-stay-ahead-of-the-curve-in-your-industry/452436 </a:t>
            </a:r>
            <a:endParaRPr b="0" i="0" sz="17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700"/>
              <a:buFont typeface="Arial"/>
              <a:buChar char="•"/>
            </a:pPr>
            <a:r>
              <a:rPr b="0" i="0" lang="en-US" sz="1700" u="sng" cap="none" strike="noStrike">
                <a:solidFill>
                  <a:schemeClr val="hlink"/>
                </a:solidFill>
                <a:latin typeface="Arial"/>
                <a:ea typeface="Arial"/>
                <a:cs typeface="Arial"/>
                <a:sym typeface="Arial"/>
                <a:hlinkClick r:id="rId9"/>
              </a:rPr>
              <a:t>https://www.quora.com/How-do-you-stay-informed-about-industry-trends-and-changes-in-the-market-1 </a:t>
            </a:r>
            <a:endParaRPr b="0" i="0" sz="17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700"/>
              <a:buFont typeface="Arial"/>
              <a:buChar char="•"/>
            </a:pPr>
            <a:r>
              <a:rPr b="0" i="0" lang="en-US" sz="1700" u="sng" cap="none" strike="noStrike">
                <a:solidFill>
                  <a:schemeClr val="hlink"/>
                </a:solidFill>
                <a:latin typeface="Arial"/>
                <a:ea typeface="Arial"/>
                <a:cs typeface="Arial"/>
                <a:sym typeface="Arial"/>
                <a:hlinkClick r:id="rId10"/>
              </a:rPr>
              <a:t>https://medium.com/@priyanka.hashtag/how-to-stay-updated-and-informed-about-industry-trends-and-updates-in-digital-marketing-3573eec5a92a </a:t>
            </a:r>
            <a:endParaRPr b="0" i="0" sz="17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700"/>
              <a:buFont typeface="Arial"/>
              <a:buChar char="•"/>
            </a:pPr>
            <a:r>
              <a:rPr b="0" i="0" lang="en-US" sz="1700" u="sng" cap="none" strike="noStrike">
                <a:solidFill>
                  <a:schemeClr val="hlink"/>
                </a:solidFill>
                <a:latin typeface="Arial"/>
                <a:ea typeface="Arial"/>
                <a:cs typeface="Arial"/>
                <a:sym typeface="Arial"/>
                <a:hlinkClick r:id="rId11"/>
              </a:rPr>
              <a:t>https://www.shopify.com/blog/market-analysis </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700"/>
              <a:buFont typeface="Arial"/>
              <a:buChar char="•"/>
            </a:pPr>
            <a:r>
              <a:rPr b="0" i="0" lang="en-US" sz="1700" u="none" cap="none" strike="noStrike">
                <a:solidFill>
                  <a:schemeClr val="dk1"/>
                </a:solidFill>
                <a:latin typeface="Arial"/>
                <a:ea typeface="Arial"/>
                <a:cs typeface="Arial"/>
                <a:sym typeface="Arial"/>
              </a:rPr>
              <a:t>"Οι δεξιότητες που χρειάζεστε για να ξεκινήσετε μια σπουδαία επιχείρηση". Ομάδα Περιεχομένου Mind Tools.</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700"/>
              <a:buFont typeface="Arial"/>
              <a:buChar char="•"/>
            </a:pPr>
            <a:r>
              <a:rPr b="0" i="0" lang="en-US" sz="1700" u="none" cap="none" strike="noStrike">
                <a:solidFill>
                  <a:schemeClr val="dk1"/>
                </a:solidFill>
                <a:latin typeface="Arial"/>
                <a:ea typeface="Arial"/>
                <a:cs typeface="Arial"/>
                <a:sym typeface="Arial"/>
              </a:rPr>
              <a:t>Forbes (2021). Η πανδημία τροφοδοτεί την παγκόσμια ανάπτυξη της επιχειρηματικότητας και τη φρενίτιδα των νεοφυών επιχειρήσεων [online]</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700"/>
              <a:buFont typeface="Arial"/>
              <a:buChar char="•"/>
            </a:pPr>
            <a:r>
              <a:rPr b="0" i="0" lang="en-US" sz="1700" u="none" cap="none" strike="noStrike">
                <a:solidFill>
                  <a:schemeClr val="dk1"/>
                </a:solidFill>
                <a:latin typeface="Arial"/>
                <a:ea typeface="Arial"/>
                <a:cs typeface="Arial"/>
                <a:sym typeface="Arial"/>
              </a:rPr>
              <a:t>Jennifer Herrity (2023) "Οδηγός επιχειρηματικών δεξιοτήτων: Ορισμός και παραδείγματα"</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700"/>
              <a:buFont typeface="Arial"/>
              <a:buChar char="•"/>
            </a:pPr>
            <a:r>
              <a:rPr b="0" i="0" lang="en-US" sz="1700" u="none" cap="none" strike="noStrike">
                <a:solidFill>
                  <a:schemeClr val="dk1"/>
                </a:solidFill>
                <a:latin typeface="Arial"/>
                <a:ea typeface="Arial"/>
                <a:cs typeface="Arial"/>
                <a:sym typeface="Arial"/>
              </a:rPr>
              <a:t>Catherine Cote (2020) "ΑΠΑΡΑΙΤΗΤΕΣ ΕΠΙΧΕΙΡΗΜΑΤΙΚΕΣ ΔΕΞΙΟΤΗΤΕΣ ΓΙΑ ΕΠΙΧΕΙΡΗΜΑΤΙΕΣ"</a:t>
            </a:r>
            <a:endParaRPr b="0" i="0" sz="1400" u="none" cap="none" strike="noStrike">
              <a:solidFill>
                <a:srgbClr val="000000"/>
              </a:solidFill>
              <a:latin typeface="Arial"/>
              <a:ea typeface="Arial"/>
              <a:cs typeface="Arial"/>
              <a:sym typeface="Arial"/>
            </a:endParaRPr>
          </a:p>
          <a:p>
            <a:pPr indent="-177800" lvl="0" marL="285750" marR="0" rtl="0" algn="just">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177800" lvl="0" marL="285750" marR="0" rtl="0" algn="just">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177800" lvl="0" marL="28575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id="212" name="Google Shape;212;p29"/>
          <p:cNvPicPr preferRelativeResize="0"/>
          <p:nvPr/>
        </p:nvPicPr>
        <p:blipFill rotWithShape="1">
          <a:blip r:embed="rId3">
            <a:alphaModFix/>
          </a:blip>
          <a:srcRect b="0" l="0" r="0" t="0"/>
          <a:stretch/>
        </p:blipFill>
        <p:spPr>
          <a:xfrm>
            <a:off x="0" y="-1"/>
            <a:ext cx="10688973" cy="7559675"/>
          </a:xfrm>
          <a:prstGeom prst="rect">
            <a:avLst/>
          </a:prstGeom>
          <a:noFill/>
          <a:ln>
            <a:noFill/>
          </a:ln>
        </p:spPr>
      </p:pic>
      <p:sp>
        <p:nvSpPr>
          <p:cNvPr id="213" name="Google Shape;213;p29"/>
          <p:cNvSpPr txBox="1"/>
          <p:nvPr/>
        </p:nvSpPr>
        <p:spPr>
          <a:xfrm>
            <a:off x="1197268" y="959080"/>
            <a:ext cx="835099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Κεφάλαιο 3: Ενημέρωση για τις τάσεις του κλάδου</a:t>
            </a:r>
            <a:endParaRPr b="1" i="0" sz="2800" u="none" cap="none" strike="noStrike">
              <a:solidFill>
                <a:schemeClr val="dk1"/>
              </a:solidFill>
              <a:latin typeface="Arial"/>
              <a:ea typeface="Arial"/>
              <a:cs typeface="Arial"/>
              <a:sym typeface="Arial"/>
            </a:endParaRPr>
          </a:p>
        </p:txBody>
      </p:sp>
      <p:sp>
        <p:nvSpPr>
          <p:cNvPr id="214" name="Google Shape;214;p29"/>
          <p:cNvSpPr txBox="1"/>
          <p:nvPr/>
        </p:nvSpPr>
        <p:spPr>
          <a:xfrm>
            <a:off x="1197268" y="2791328"/>
            <a:ext cx="4360200" cy="2308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Στο διαρκώς μεταβαλλόμενο επιχειρηματικό τοπίο, η παρακολούθηση των τάσεων του κλάδου είναι απαραίτητη για την επιτυχία. Η ενημέρωση και πληροφόρηση σχετικά με τις τάσεις και τις ενημερώσεις του κλάδου στο ψηφιακό μάρκετινγκ είναι ζωτικής σημασίας για την επιτυχία σε αυτόν τον ταχέως εξελισσόμενο τομέα. </a:t>
            </a:r>
            <a:endParaRPr b="0" i="0" sz="18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177373"/>
              </a:solidFill>
              <a:latin typeface="Arial"/>
              <a:ea typeface="Arial"/>
              <a:cs typeface="Arial"/>
              <a:sym typeface="Arial"/>
            </a:endParaRPr>
          </a:p>
        </p:txBody>
      </p:sp>
      <p:pic>
        <p:nvPicPr>
          <p:cNvPr id="215" name="Google Shape;215;p29"/>
          <p:cNvPicPr preferRelativeResize="0"/>
          <p:nvPr/>
        </p:nvPicPr>
        <p:blipFill rotWithShape="1">
          <a:blip r:embed="rId4">
            <a:alphaModFix/>
          </a:blip>
          <a:srcRect b="0" l="0" r="0" t="0"/>
          <a:stretch/>
        </p:blipFill>
        <p:spPr>
          <a:xfrm>
            <a:off x="5904022" y="2379825"/>
            <a:ext cx="3932998" cy="2474331"/>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3" name="Shape 1333"/>
        <p:cNvGrpSpPr/>
        <p:nvPr/>
      </p:nvGrpSpPr>
      <p:grpSpPr>
        <a:xfrm>
          <a:off x="0" y="0"/>
          <a:ext cx="0" cy="0"/>
          <a:chOff x="0" y="0"/>
          <a:chExt cx="0" cy="0"/>
        </a:xfrm>
      </p:grpSpPr>
      <p:pic>
        <p:nvPicPr>
          <p:cNvPr id="1334" name="Google Shape;1334;p164"/>
          <p:cNvPicPr preferRelativeResize="0"/>
          <p:nvPr/>
        </p:nvPicPr>
        <p:blipFill rotWithShape="1">
          <a:blip r:embed="rId3">
            <a:alphaModFix/>
          </a:blip>
          <a:srcRect b="0" l="0" r="0" t="0"/>
          <a:stretch/>
        </p:blipFill>
        <p:spPr>
          <a:xfrm>
            <a:off x="2838" y="-3416"/>
            <a:ext cx="10688975" cy="7559673"/>
          </a:xfrm>
          <a:prstGeom prst="rect">
            <a:avLst/>
          </a:prstGeom>
          <a:noFill/>
          <a:ln>
            <a:noFill/>
          </a:ln>
        </p:spPr>
      </p:pic>
      <p:sp>
        <p:nvSpPr>
          <p:cNvPr id="1335" name="Google Shape;1335;p164"/>
          <p:cNvSpPr txBox="1"/>
          <p:nvPr/>
        </p:nvSpPr>
        <p:spPr>
          <a:xfrm>
            <a:off x="848803" y="1289474"/>
            <a:ext cx="8730093" cy="4801274"/>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0000"/>
              </a:buClr>
              <a:buSzPts val="1700"/>
              <a:buFont typeface="Arial"/>
              <a:buChar char="•"/>
            </a:pPr>
            <a:r>
              <a:rPr b="0" i="0" lang="en-US" sz="1700" u="sng" cap="none" strike="noStrike">
                <a:solidFill>
                  <a:schemeClr val="hlink"/>
                </a:solidFill>
                <a:latin typeface="Arial"/>
                <a:ea typeface="Arial"/>
                <a:cs typeface="Arial"/>
                <a:sym typeface="Arial"/>
                <a:hlinkClick r:id="rId4"/>
              </a:rPr>
              <a:t>https://www.investopedia.com/articles/personal-finance/111015/story-uber.asp </a:t>
            </a:r>
            <a:endParaRPr b="0" i="0" sz="1700" u="none" cap="none" strike="noStrike">
              <a:solidFill>
                <a:srgbClr val="0070C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700"/>
              <a:buFont typeface="Arial"/>
              <a:buChar char="•"/>
            </a:pPr>
            <a:r>
              <a:rPr b="0" i="0" lang="en-US" sz="1700" u="sng" cap="none" strike="noStrike">
                <a:solidFill>
                  <a:schemeClr val="hlink"/>
                </a:solidFill>
                <a:latin typeface="Arial"/>
                <a:ea typeface="Arial"/>
                <a:cs typeface="Arial"/>
                <a:sym typeface="Arial"/>
                <a:hlinkClick r:id="rId5"/>
              </a:rPr>
              <a:t>https://startuptalky.com/spotify_success_story/</a:t>
            </a:r>
            <a:endParaRPr b="0" i="0" sz="1700" u="none" cap="none" strike="noStrike">
              <a:solidFill>
                <a:srgbClr val="0070C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700"/>
              <a:buFont typeface="Arial"/>
              <a:buChar char="•"/>
            </a:pPr>
            <a:r>
              <a:rPr b="0" i="0" lang="en-US" sz="1700" u="sng" cap="none" strike="noStrike">
                <a:solidFill>
                  <a:schemeClr val="hlink"/>
                </a:solidFill>
                <a:latin typeface="Arial"/>
                <a:ea typeface="Arial"/>
                <a:cs typeface="Arial"/>
                <a:sym typeface="Arial"/>
                <a:hlinkClick r:id="rId6"/>
              </a:rPr>
              <a:t>https://newsroom.spotify.com/company-info/</a:t>
            </a:r>
            <a:endParaRPr b="0" i="0" sz="1700" u="none" cap="none" strike="noStrike">
              <a:solidFill>
                <a:srgbClr val="0070C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700"/>
              <a:buFont typeface="Arial"/>
              <a:buChar char="•"/>
            </a:pPr>
            <a:r>
              <a:rPr b="0" i="0" lang="en-US" sz="1700" u="sng" cap="none" strike="noStrike">
                <a:solidFill>
                  <a:schemeClr val="hlink"/>
                </a:solidFill>
                <a:latin typeface="Arial"/>
                <a:ea typeface="Arial"/>
                <a:cs typeface="Arial"/>
                <a:sym typeface="Arial"/>
                <a:hlinkClick r:id="rId7"/>
              </a:rPr>
              <a:t>https://www.forbes.com/sites/daviddawkins/2021/07/07/wise-founders-krmann-and-hinrikus-become-first-estonian-tech-billionaires-after-london-ipo/</a:t>
            </a:r>
            <a:endParaRPr b="0" i="0" sz="1700" u="none" cap="none" strike="noStrike">
              <a:solidFill>
                <a:srgbClr val="0070C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700"/>
              <a:buFont typeface="Arial"/>
              <a:buChar char="•"/>
            </a:pPr>
            <a:r>
              <a:rPr b="0" i="0" lang="en-US" sz="1700" u="sng" cap="none" strike="noStrike">
                <a:solidFill>
                  <a:schemeClr val="hlink"/>
                </a:solidFill>
                <a:latin typeface="Arial"/>
                <a:ea typeface="Arial"/>
                <a:cs typeface="Arial"/>
                <a:sym typeface="Arial"/>
                <a:hlinkClick r:id="rId8"/>
              </a:rPr>
              <a:t>https://www.investopedia.com/terms/s/swot.asp</a:t>
            </a:r>
            <a:endParaRPr b="0" i="0" sz="1700" u="none" cap="none" strike="noStrike">
              <a:solidFill>
                <a:srgbClr val="0070C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700"/>
              <a:buFont typeface="Arial"/>
              <a:buChar char="•"/>
            </a:pPr>
            <a:r>
              <a:rPr b="0" i="0" lang="en-US" sz="1700" u="sng" cap="none" strike="noStrike">
                <a:solidFill>
                  <a:schemeClr val="hlink"/>
                </a:solidFill>
                <a:latin typeface="Arial"/>
                <a:ea typeface="Arial"/>
                <a:cs typeface="Arial"/>
                <a:sym typeface="Arial"/>
                <a:hlinkClick r:id="rId9"/>
              </a:rPr>
              <a:t>https://www.forentrepreneurs.com/startup-ideation/</a:t>
            </a:r>
            <a:endParaRPr b="0" i="0" sz="1700" u="sng" cap="none" strike="noStrike">
              <a:solidFill>
                <a:srgbClr val="0070C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Berry, T. (2024, 3 Ιανουαρίου). Πώς να γράψετε και να διεξάγετε μια ανταγωνιστική ανάλυση - Bplans. Bplans: h</a:t>
            </a:r>
            <a:r>
              <a:rPr b="0" i="0" lang="en-US" sz="1700" u="sng" cap="none" strike="noStrike">
                <a:solidFill>
                  <a:schemeClr val="hlink"/>
                </a:solidFill>
                <a:latin typeface="Arial"/>
                <a:ea typeface="Arial"/>
                <a:cs typeface="Arial"/>
                <a:sym typeface="Arial"/>
                <a:hlinkClick r:id="rId10"/>
              </a:rPr>
              <a:t>ttps://www.bplans.com/business-planning/how-to-write/competition/</a:t>
            </a:r>
            <a:endParaRPr b="0" i="0" sz="17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Συνεργάτες, Q. (2023, 30 Αυγούστου). Στρατηγικό όραμα: Οδηγός για εταιρείες με παραδείγματα. QuestionPro. </a:t>
            </a:r>
            <a:r>
              <a:rPr b="0" i="0" lang="en-US" sz="1700" u="sng" cap="none" strike="noStrike">
                <a:solidFill>
                  <a:schemeClr val="hlink"/>
                </a:solidFill>
                <a:latin typeface="Arial"/>
                <a:ea typeface="Arial"/>
                <a:cs typeface="Arial"/>
                <a:sym typeface="Arial"/>
                <a:hlinkClick r:id="rId11"/>
              </a:rPr>
              <a:t>https://www.questionpro.com/blog/strategic-vision/</a:t>
            </a:r>
            <a:endParaRPr b="0" i="0" sz="17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Δημιουργία ενός σχεδίου διαχείρισης κινδύνων για την επιχείρησή σας | SafetyCulture. (2023, 13 Δεκεμβρίου 2023). SafetyCulture</a:t>
            </a:r>
            <a:r>
              <a:rPr b="0" i="0" lang="en-US" sz="1700" u="sng" cap="none" strike="noStrike">
                <a:solidFill>
                  <a:schemeClr val="hlink"/>
                </a:solidFill>
                <a:latin typeface="Arial"/>
                <a:ea typeface="Arial"/>
                <a:cs typeface="Arial"/>
                <a:sym typeface="Arial"/>
                <a:hlinkClick r:id="rId12"/>
              </a:rPr>
              <a:t>.https://safetyculture.com/topics/risk-management/risk-management-plan/</a:t>
            </a:r>
            <a:endParaRPr b="0" i="0" sz="17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Στρατηγική διαφοροποίησης: 5 τρόποι για να διαφοροποιήσετε το προϊόν σας. (2022, 4 Αυγούστου). Masterclass. Ανακτήθηκε στις 22 Φεβρουαρίου 2024, από https://www.masterclass.com/articles/differentiation-strategy.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sp>
        <p:nvSpPr>
          <p:cNvPr id="1344" name="Google Shape;1344;p165"/>
          <p:cNvSpPr/>
          <p:nvPr/>
        </p:nvSpPr>
        <p:spPr>
          <a:xfrm>
            <a:off x="2105" y="0"/>
            <a:ext cx="10711467" cy="7575583"/>
          </a:xfrm>
          <a:custGeom>
            <a:rect b="b" l="l" r="r" t="t"/>
            <a:pathLst>
              <a:path extrusionOk="0" h="7559675" w="10688973">
                <a:moveTo>
                  <a:pt x="0" y="0"/>
                </a:moveTo>
                <a:lnTo>
                  <a:pt x="10688973" y="0"/>
                </a:lnTo>
                <a:lnTo>
                  <a:pt x="10688973" y="7559675"/>
                </a:lnTo>
                <a:lnTo>
                  <a:pt x="0" y="7559675"/>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1345" name="Google Shape;1345;p165"/>
          <p:cNvSpPr txBox="1"/>
          <p:nvPr/>
        </p:nvSpPr>
        <p:spPr>
          <a:xfrm>
            <a:off x="932330" y="1154139"/>
            <a:ext cx="8579662" cy="5755422"/>
          </a:xfrm>
          <a:prstGeom prst="rect">
            <a:avLst/>
          </a:prstGeom>
          <a:noFill/>
          <a:ln>
            <a:noFill/>
          </a:ln>
        </p:spPr>
        <p:txBody>
          <a:bodyPr anchorCtr="0" anchor="t" bIns="0" lIns="0" spcFirstLastPara="1" rIns="0" wrap="square" tIns="0">
            <a:spAutoFit/>
          </a:bodyPr>
          <a:lstStyle/>
          <a:p>
            <a:pPr indent="-285750" lvl="1" marL="409200" marR="0" rtl="0" algn="l">
              <a:lnSpc>
                <a:spcPct val="100000"/>
              </a:lnSpc>
              <a:spcBef>
                <a:spcPts val="0"/>
              </a:spcBef>
              <a:spcAft>
                <a:spcPts val="0"/>
              </a:spcAft>
              <a:buClr>
                <a:srgbClr val="000000"/>
              </a:buClr>
              <a:buSzPts val="1300"/>
              <a:buFont typeface="Arial"/>
              <a:buChar char="•"/>
            </a:pPr>
            <a:r>
              <a:rPr b="0" i="0" lang="en-US" sz="1700" u="none" cap="none" strike="noStrike">
                <a:solidFill>
                  <a:srgbClr val="000000"/>
                </a:solidFill>
                <a:latin typeface="Arial"/>
                <a:ea typeface="Arial"/>
                <a:cs typeface="Arial"/>
                <a:sym typeface="Arial"/>
              </a:rPr>
              <a:t>Hayes, A. (2022, 13 Νοεμβρίου). Ποιους κινδύνους αντιμετωπίζει ένας επιχειρηματίας; Investopedia. </a:t>
            </a:r>
            <a:r>
              <a:rPr b="0" i="0" lang="en-US" sz="1700" u="sng" cap="none" strike="noStrike">
                <a:solidFill>
                  <a:schemeClr val="hlink"/>
                </a:solidFill>
                <a:latin typeface="Arial"/>
                <a:ea typeface="Arial"/>
                <a:cs typeface="Arial"/>
                <a:sym typeface="Arial"/>
                <a:hlinkClick r:id="rId4"/>
              </a:rPr>
              <a:t>https://www.</a:t>
            </a:r>
            <a:r>
              <a:rPr b="0" i="0" lang="en-US" sz="1700" u="none" cap="none" strike="noStrike">
                <a:solidFill>
                  <a:srgbClr val="000000"/>
                </a:solidFill>
                <a:latin typeface="Arial"/>
                <a:ea typeface="Arial"/>
                <a:cs typeface="Arial"/>
                <a:sym typeface="Arial"/>
              </a:rPr>
              <a:t>investopedia.com/ask/answers/040615/what-risks-does-entrepreneur-face.asp </a:t>
            </a:r>
            <a:endParaRPr b="0" i="0" sz="1700" u="none" cap="none" strike="noStrike">
              <a:solidFill>
                <a:srgbClr val="000000"/>
              </a:solidFill>
              <a:latin typeface="Arial"/>
              <a:ea typeface="Arial"/>
              <a:cs typeface="Arial"/>
              <a:sym typeface="Arial"/>
            </a:endParaRPr>
          </a:p>
          <a:p>
            <a:pPr indent="-136174" lvl="1" marL="259624" marR="0" rtl="0" algn="l">
              <a:lnSpc>
                <a:spcPct val="100000"/>
              </a:lnSpc>
              <a:spcBef>
                <a:spcPts val="0"/>
              </a:spcBef>
              <a:spcAft>
                <a:spcPts val="0"/>
              </a:spcAft>
              <a:buClr>
                <a:srgbClr val="000000"/>
              </a:buClr>
              <a:buSzPts val="1300"/>
              <a:buFont typeface="Arial"/>
              <a:buChar char="•"/>
            </a:pPr>
            <a:r>
              <a:rPr b="0" i="0" lang="en-US" sz="1700" u="none" cap="none" strike="noStrike">
                <a:solidFill>
                  <a:srgbClr val="000000"/>
                </a:solidFill>
                <a:latin typeface="Arial"/>
                <a:ea typeface="Arial"/>
                <a:cs typeface="Arial"/>
                <a:sym typeface="Arial"/>
              </a:rPr>
              <a:t>Hayes, A. (2024, 25 Ιανουαρίου). Επιχειρηματικό σχέδιο: Τι είναι, τι περιλαμβάνει και πώς να το γράψετε. Investopedia. </a:t>
            </a:r>
            <a:r>
              <a:rPr b="0" i="0" lang="en-US" sz="1700" u="sng" cap="none" strike="noStrike">
                <a:solidFill>
                  <a:schemeClr val="hlink"/>
                </a:solidFill>
                <a:latin typeface="Arial"/>
                <a:ea typeface="Arial"/>
                <a:cs typeface="Arial"/>
                <a:sym typeface="Arial"/>
                <a:hlinkClick r:id="rId5"/>
              </a:rPr>
              <a:t>https://www.</a:t>
            </a:r>
            <a:r>
              <a:rPr b="0" i="0" lang="en-US" sz="1700" u="none" cap="none" strike="noStrike">
                <a:solidFill>
                  <a:srgbClr val="000000"/>
                </a:solidFill>
                <a:latin typeface="Arial"/>
                <a:ea typeface="Arial"/>
                <a:cs typeface="Arial"/>
                <a:sym typeface="Arial"/>
              </a:rPr>
              <a:t>investopedia.com/terms/b/business-plan.asp </a:t>
            </a:r>
            <a:endParaRPr b="0" i="0" sz="1700" u="none" cap="none" strike="noStrike">
              <a:solidFill>
                <a:srgbClr val="000000"/>
              </a:solidFill>
              <a:latin typeface="Arial"/>
              <a:ea typeface="Arial"/>
              <a:cs typeface="Arial"/>
              <a:sym typeface="Arial"/>
            </a:endParaRPr>
          </a:p>
          <a:p>
            <a:pPr indent="-136174" lvl="1" marL="259624" marR="0" rtl="0" algn="l">
              <a:lnSpc>
                <a:spcPct val="100000"/>
              </a:lnSpc>
              <a:spcBef>
                <a:spcPts val="0"/>
              </a:spcBef>
              <a:spcAft>
                <a:spcPts val="0"/>
              </a:spcAft>
              <a:buClr>
                <a:srgbClr val="000000"/>
              </a:buClr>
              <a:buSzPts val="1300"/>
              <a:buFont typeface="Arial"/>
              <a:buChar char="•"/>
            </a:pPr>
            <a:r>
              <a:rPr b="0" i="0" lang="en-US" sz="1700" u="none" cap="none" strike="noStrike">
                <a:solidFill>
                  <a:srgbClr val="000000"/>
                </a:solidFill>
                <a:latin typeface="Arial"/>
                <a:ea typeface="Arial"/>
                <a:cs typeface="Arial"/>
                <a:sym typeface="Arial"/>
              </a:rPr>
              <a:t>Τμηματοποίηση της αγοράς: Ορισμός, τύποι και βέλτιστες πρακτικές. (2023, 25 Σεπτεμβρίου). Qualtrics. </a:t>
            </a:r>
            <a:r>
              <a:rPr b="0" i="0" lang="en-US" sz="1700" u="sng" cap="none" strike="noStrike">
                <a:solidFill>
                  <a:schemeClr val="hlink"/>
                </a:solidFill>
                <a:latin typeface="Arial"/>
                <a:ea typeface="Arial"/>
                <a:cs typeface="Arial"/>
                <a:sym typeface="Arial"/>
                <a:hlinkClick r:id="rId6"/>
              </a:rPr>
              <a:t>https://www.</a:t>
            </a:r>
            <a:r>
              <a:rPr b="0" i="0" lang="en-US" sz="1700" u="none" cap="none" strike="noStrike">
                <a:solidFill>
                  <a:srgbClr val="000000"/>
                </a:solidFill>
                <a:latin typeface="Arial"/>
                <a:ea typeface="Arial"/>
                <a:cs typeface="Arial"/>
                <a:sym typeface="Arial"/>
              </a:rPr>
              <a:t>qualtrics.com/uk/experience-management/brand/market-segmentation/ </a:t>
            </a:r>
            <a:endParaRPr b="0" i="0" sz="1700" u="none" cap="none" strike="noStrike">
              <a:solidFill>
                <a:srgbClr val="000000"/>
              </a:solidFill>
              <a:latin typeface="Arial"/>
              <a:ea typeface="Arial"/>
              <a:cs typeface="Arial"/>
              <a:sym typeface="Arial"/>
            </a:endParaRPr>
          </a:p>
          <a:p>
            <a:pPr indent="-136174" lvl="1" marL="259624" marR="0" rtl="0" algn="l">
              <a:lnSpc>
                <a:spcPct val="100000"/>
              </a:lnSpc>
              <a:spcBef>
                <a:spcPts val="0"/>
              </a:spcBef>
              <a:spcAft>
                <a:spcPts val="0"/>
              </a:spcAft>
              <a:buClr>
                <a:srgbClr val="000000"/>
              </a:buClr>
              <a:buSzPts val="1300"/>
              <a:buFont typeface="Arial"/>
              <a:buChar char="•"/>
            </a:pPr>
            <a:r>
              <a:rPr b="0" i="0" lang="en-US" sz="1700" u="none" cap="none" strike="noStrike">
                <a:solidFill>
                  <a:srgbClr val="000000"/>
                </a:solidFill>
                <a:latin typeface="Arial"/>
                <a:ea typeface="Arial"/>
                <a:cs typeface="Arial"/>
                <a:sym typeface="Arial"/>
              </a:rPr>
              <a:t>Shewan, D., &amp; Shewan, D. (2024, 25 Ιανουαρίου). Πώς να κάνετε μια ανάλυση SWOT (Με παραδείγματα &amp; δωρεάν πρότυπο!). WordStream. </a:t>
            </a:r>
            <a:r>
              <a:rPr b="0" i="0" lang="en-US" sz="1700" u="sng" cap="none" strike="noStrike">
                <a:solidFill>
                  <a:schemeClr val="hlink"/>
                </a:solidFill>
                <a:latin typeface="Arial"/>
                <a:ea typeface="Arial"/>
                <a:cs typeface="Arial"/>
                <a:sym typeface="Arial"/>
                <a:hlinkClick r:id="rId7"/>
              </a:rPr>
              <a:t>https://www.</a:t>
            </a:r>
            <a:r>
              <a:rPr b="0" i="0" lang="en-US" sz="1700" u="none" cap="none" strike="noStrike">
                <a:solidFill>
                  <a:srgbClr val="000000"/>
                </a:solidFill>
                <a:latin typeface="Arial"/>
                <a:ea typeface="Arial"/>
                <a:cs typeface="Arial"/>
                <a:sym typeface="Arial"/>
              </a:rPr>
              <a:t>wordstream.com/blog/ws/2017/12/20/swot-analysis </a:t>
            </a:r>
            <a:endParaRPr b="0" i="0" sz="1700" u="none" cap="none" strike="noStrike">
              <a:solidFill>
                <a:srgbClr val="000000"/>
              </a:solidFill>
              <a:latin typeface="Arial"/>
              <a:ea typeface="Arial"/>
              <a:cs typeface="Arial"/>
              <a:sym typeface="Arial"/>
            </a:endParaRPr>
          </a:p>
          <a:p>
            <a:pPr indent="-136174" lvl="1" marL="259624" marR="0" rtl="0" algn="l">
              <a:lnSpc>
                <a:spcPct val="100000"/>
              </a:lnSpc>
              <a:spcBef>
                <a:spcPts val="0"/>
              </a:spcBef>
              <a:spcAft>
                <a:spcPts val="0"/>
              </a:spcAft>
              <a:buClr>
                <a:srgbClr val="000000"/>
              </a:buClr>
              <a:buSzPts val="1300"/>
              <a:buFont typeface="Arial"/>
              <a:buChar char="•"/>
            </a:pPr>
            <a:r>
              <a:rPr b="0" i="0" lang="en-US" sz="1700" u="none" cap="none" strike="noStrike">
                <a:solidFill>
                  <a:srgbClr val="000000"/>
                </a:solidFill>
                <a:latin typeface="Arial"/>
                <a:ea typeface="Arial"/>
                <a:cs typeface="Arial"/>
                <a:sym typeface="Arial"/>
              </a:rPr>
              <a:t>Τα 10 σημαντικότερα στοιχεία ενός επιχειρηματικού σχεδίου - SmartAsset | SmartAsset. (2022, 16 Νοεμβρίου 2022). </a:t>
            </a:r>
            <a:r>
              <a:rPr b="0" i="0" lang="en-US" sz="1700" u="sng" cap="none" strike="noStrike">
                <a:solidFill>
                  <a:schemeClr val="hlink"/>
                </a:solidFill>
                <a:latin typeface="Arial"/>
                <a:ea typeface="Arial"/>
                <a:cs typeface="Arial"/>
                <a:sym typeface="Arial"/>
                <a:hlinkClick r:id="rId8"/>
              </a:rPr>
              <a:t>https://smartasset.</a:t>
            </a:r>
            <a:r>
              <a:rPr b="0" i="0" lang="en-US" sz="1700" u="none" cap="none" strike="noStrike">
                <a:solidFill>
                  <a:srgbClr val="000000"/>
                </a:solidFill>
                <a:latin typeface="Arial"/>
                <a:ea typeface="Arial"/>
                <a:cs typeface="Arial"/>
                <a:sym typeface="Arial"/>
              </a:rPr>
              <a:t>com/small-business/top-components-of-a-business-plan </a:t>
            </a:r>
            <a:endParaRPr b="0" i="0" sz="1400" u="none" cap="none" strike="noStrike">
              <a:solidFill>
                <a:srgbClr val="000000"/>
              </a:solidFill>
              <a:latin typeface="Arial"/>
              <a:ea typeface="Arial"/>
              <a:cs typeface="Arial"/>
              <a:sym typeface="Arial"/>
            </a:endParaRPr>
          </a:p>
          <a:p>
            <a:pPr indent="-136174" lvl="1" marL="259624" marR="0" rtl="0" algn="l">
              <a:lnSpc>
                <a:spcPct val="100000"/>
              </a:lnSpc>
              <a:spcBef>
                <a:spcPts val="0"/>
              </a:spcBef>
              <a:spcAft>
                <a:spcPts val="0"/>
              </a:spcAft>
              <a:buClr>
                <a:srgbClr val="000000"/>
              </a:buClr>
              <a:buSzPts val="1300"/>
              <a:buFont typeface="Arial"/>
              <a:buChar char="•"/>
            </a:pPr>
            <a:r>
              <a:rPr b="0" i="0" lang="en-US" sz="1700" u="none" cap="none" strike="noStrike">
                <a:solidFill>
                  <a:schemeClr val="dk1"/>
                </a:solidFill>
                <a:latin typeface="Arial"/>
                <a:ea typeface="Arial"/>
                <a:cs typeface="Arial"/>
                <a:sym typeface="Arial"/>
              </a:rPr>
              <a:t>Allen, Danica R, και American Society For Quality. Customer Satisfaction Research Management : A Comprehensive Guide to Integrating Customer Loyalty and Satisfaction Metrics in the Management of Complex Organizations. Νέο Δελχί, New Age International, 2010.</a:t>
            </a:r>
            <a:endParaRPr b="0" i="0" sz="1400" u="none" cap="none" strike="noStrike">
              <a:solidFill>
                <a:srgbClr val="000000"/>
              </a:solidFill>
              <a:latin typeface="Arial"/>
              <a:ea typeface="Arial"/>
              <a:cs typeface="Arial"/>
              <a:sym typeface="Arial"/>
            </a:endParaRPr>
          </a:p>
          <a:p>
            <a:pPr indent="-136174" lvl="1" marL="259624" marR="0" rtl="0" algn="l">
              <a:lnSpc>
                <a:spcPct val="100000"/>
              </a:lnSpc>
              <a:spcBef>
                <a:spcPts val="0"/>
              </a:spcBef>
              <a:spcAft>
                <a:spcPts val="0"/>
              </a:spcAft>
              <a:buClr>
                <a:srgbClr val="000000"/>
              </a:buClr>
              <a:buSzPts val="1300"/>
              <a:buFont typeface="Arial"/>
              <a:buChar char="•"/>
            </a:pPr>
            <a:r>
              <a:rPr b="0" i="0" lang="en-US" sz="1700" u="none" cap="none" strike="noStrike">
                <a:solidFill>
                  <a:schemeClr val="dk1"/>
                </a:solidFill>
                <a:latin typeface="Arial"/>
                <a:ea typeface="Arial"/>
                <a:cs typeface="Arial"/>
                <a:sym typeface="Arial"/>
              </a:rPr>
              <a:t>Baran, Roger J, και Robert J Galka. Διαχείριση πελατειακών σχέσεων: το θεμέλιο της σύγχρονης στρατηγικής μάρκετινγκ. Νέα Υόρκη, Routledge, 2017. </a:t>
            </a:r>
            <a:endParaRPr b="0" i="0" sz="1400" u="none" cap="none" strike="noStrike">
              <a:solidFill>
                <a:srgbClr val="000000"/>
              </a:solidFill>
              <a:latin typeface="Arial"/>
              <a:ea typeface="Arial"/>
              <a:cs typeface="Arial"/>
              <a:sym typeface="Arial"/>
            </a:endParaRPr>
          </a:p>
          <a:p>
            <a:pPr indent="-136174" lvl="1" marL="259624" marR="0" rtl="0" algn="l">
              <a:lnSpc>
                <a:spcPct val="100000"/>
              </a:lnSpc>
              <a:spcBef>
                <a:spcPts val="0"/>
              </a:spcBef>
              <a:spcAft>
                <a:spcPts val="0"/>
              </a:spcAft>
              <a:buClr>
                <a:srgbClr val="000000"/>
              </a:buClr>
              <a:buSzPts val="1300"/>
              <a:buFont typeface="Arial"/>
              <a:buChar char="•"/>
            </a:pPr>
            <a:r>
              <a:rPr b="0" i="0" lang="en-US" sz="1700" u="none" cap="none" strike="noStrike">
                <a:solidFill>
                  <a:schemeClr val="dk1"/>
                </a:solidFill>
                <a:latin typeface="Arial"/>
                <a:ea typeface="Arial"/>
                <a:cs typeface="Arial"/>
                <a:sym typeface="Arial"/>
              </a:rPr>
              <a:t>Bendle, Neil T, et al. Marketing Metrics : The Definitive Guide to Measuring Marketing Performance. Noida, Pearson, 2011.</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9" name="Shape 1349"/>
        <p:cNvGrpSpPr/>
        <p:nvPr/>
      </p:nvGrpSpPr>
      <p:grpSpPr>
        <a:xfrm>
          <a:off x="0" y="0"/>
          <a:ext cx="0" cy="0"/>
          <a:chOff x="0" y="0"/>
          <a:chExt cx="0" cy="0"/>
        </a:xfrm>
      </p:grpSpPr>
      <p:pic>
        <p:nvPicPr>
          <p:cNvPr id="1350" name="Google Shape;1350;p166"/>
          <p:cNvPicPr preferRelativeResize="0"/>
          <p:nvPr/>
        </p:nvPicPr>
        <p:blipFill rotWithShape="1">
          <a:blip r:embed="rId3">
            <a:alphaModFix/>
          </a:blip>
          <a:srcRect b="0" l="0" r="0" t="0"/>
          <a:stretch/>
        </p:blipFill>
        <p:spPr>
          <a:xfrm>
            <a:off x="1420" y="0"/>
            <a:ext cx="10688973" cy="7559675"/>
          </a:xfrm>
          <a:prstGeom prst="rect">
            <a:avLst/>
          </a:prstGeom>
          <a:noFill/>
          <a:ln>
            <a:noFill/>
          </a:ln>
        </p:spPr>
      </p:pic>
      <p:sp>
        <p:nvSpPr>
          <p:cNvPr id="1351" name="Google Shape;1351;p166"/>
          <p:cNvSpPr txBox="1"/>
          <p:nvPr/>
        </p:nvSpPr>
        <p:spPr>
          <a:xfrm>
            <a:off x="662258" y="537736"/>
            <a:ext cx="9251175" cy="7156544"/>
          </a:xfrm>
          <a:prstGeom prst="rect">
            <a:avLst/>
          </a:prstGeom>
          <a:noFill/>
          <a:ln>
            <a:noFill/>
          </a:ln>
        </p:spPr>
        <p:txBody>
          <a:bodyPr anchorCtr="0" anchor="t" bIns="91425" lIns="91425" spcFirstLastPara="1" rIns="91425" wrap="square" tIns="91425">
            <a:spAutoFit/>
          </a:bodyPr>
          <a:lstStyle/>
          <a:p>
            <a:pPr indent="-285750" lvl="0" marL="285750" marR="0" rtl="0" algn="l">
              <a:lnSpc>
                <a:spcPct val="100000"/>
              </a:lnSpc>
              <a:spcBef>
                <a:spcPts val="0"/>
              </a:spcBef>
              <a:spcAft>
                <a:spcPts val="0"/>
              </a:spcAft>
              <a:buClr>
                <a:srgbClr val="000000"/>
              </a:buClr>
              <a:buSzPts val="1700"/>
              <a:buFont typeface="Arial"/>
              <a:buChar char="•"/>
            </a:pPr>
            <a:r>
              <a:rPr b="0" i="0" lang="en-US" sz="1700" u="none" cap="none" strike="noStrike">
                <a:solidFill>
                  <a:schemeClr val="dk1"/>
                </a:solidFill>
                <a:latin typeface="Arial"/>
                <a:ea typeface="Arial"/>
                <a:cs typeface="Arial"/>
                <a:sym typeface="Arial"/>
              </a:rPr>
              <a:t>Carvill, Michelle, et al. Sustainable Marketing : How to Drive Profits with Purpose. Λονδίνο, Bloomsbury Business, 2021.</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700"/>
              <a:buFont typeface="Arial"/>
              <a:buChar char="•"/>
            </a:pPr>
            <a:r>
              <a:rPr b="0" i="0" lang="en-US" sz="1700" u="none" cap="none" strike="noStrike">
                <a:solidFill>
                  <a:schemeClr val="dk1"/>
                </a:solidFill>
                <a:latin typeface="Arial"/>
                <a:ea typeface="Arial"/>
                <a:cs typeface="Arial"/>
                <a:sym typeface="Arial"/>
              </a:rPr>
              <a:t>Seán De Búrca, et al. International Marketing : An SME Perspective. Harlow, Financial Times Prentice Hall, 2004.</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700"/>
              <a:buFont typeface="Arial"/>
              <a:buChar char="•"/>
            </a:pPr>
            <a:r>
              <a:rPr b="0" i="0" lang="en-US" sz="1700" u="none" cap="none" strike="noStrike">
                <a:solidFill>
                  <a:schemeClr val="dk1"/>
                </a:solidFill>
                <a:latin typeface="Arial"/>
                <a:ea typeface="Arial"/>
                <a:cs typeface="Arial"/>
                <a:sym typeface="Arial"/>
              </a:rPr>
              <a:t>Wheeler, Alina. Σχεδιάζοντας την ταυτότητα της μάρκας: Απαραίτητος οδηγός για όλη την ομάδα branding. 5η έκδοση, Hoboken, New Jersey, Wiley, 2018.</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700"/>
              <a:buFont typeface="Arial"/>
              <a:buChar char="•"/>
            </a:pPr>
            <a:r>
              <a:rPr b="0" i="0" lang="en-US" sz="1700" u="none" cap="none" strike="noStrike">
                <a:solidFill>
                  <a:schemeClr val="dk1"/>
                </a:solidFill>
                <a:latin typeface="Arial"/>
                <a:ea typeface="Arial"/>
                <a:cs typeface="Arial"/>
                <a:sym typeface="Arial"/>
              </a:rPr>
              <a:t>Wioleta Kucharska και Ewa Lechman. Τεχνολογικά εμπορικά σήματα στην ψηφιακή οικονομία. Taylor &amp; Francis, 10 Μαρ. 2023.</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700"/>
              <a:buFont typeface="Arial"/>
              <a:buChar char="•"/>
            </a:pPr>
            <a:r>
              <a:rPr b="0" i="0" lang="en-US" sz="1700" u="none" cap="none" strike="noStrike">
                <a:solidFill>
                  <a:schemeClr val="dk1"/>
                </a:solidFill>
                <a:latin typeface="Arial"/>
                <a:ea typeface="Arial"/>
                <a:cs typeface="Arial"/>
                <a:sym typeface="Arial"/>
              </a:rPr>
              <a:t>Zheng, Minghai. Η τέχνη του Branding. Ανεξάρτητη έκδοση, 29 Ιουλίου 2023.</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700"/>
              <a:buFont typeface="Arial"/>
              <a:buChar char="•"/>
            </a:pPr>
            <a:r>
              <a:rPr b="0" i="0" lang="en-US" sz="1700" u="sng" cap="none" strike="noStrike">
                <a:solidFill>
                  <a:schemeClr val="hlink"/>
                </a:solidFill>
                <a:latin typeface="Arial"/>
                <a:ea typeface="Arial"/>
                <a:cs typeface="Arial"/>
                <a:sym typeface="Arial"/>
                <a:hlinkClick r:id="rId4"/>
              </a:rPr>
              <a:t>https://www.forbes.com/sites/forbesfinancecouncil/2023/01/12/seven-finance-tips-for-young-entrepreneurs/?sh=23db527c66f7 </a:t>
            </a:r>
            <a:endParaRPr b="0" i="1" sz="1700" u="none" cap="none" strike="noStrike">
              <a:solidFill>
                <a:schemeClr val="dk1"/>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700"/>
              <a:buFont typeface="Arial"/>
              <a:buChar char="•"/>
            </a:pPr>
            <a:r>
              <a:rPr b="0" i="0" lang="en-US" sz="1700" u="sng" cap="none" strike="noStrike">
                <a:solidFill>
                  <a:schemeClr val="hlink"/>
                </a:solidFill>
                <a:latin typeface="Arial"/>
                <a:ea typeface="Arial"/>
                <a:cs typeface="Arial"/>
                <a:sym typeface="Arial"/>
                <a:hlinkClick r:id="rId5"/>
              </a:rPr>
              <a:t>https://www.entrepreneur.com/encyclopedia/cash-flow </a:t>
            </a:r>
            <a:endParaRPr b="0" i="0" sz="1400" u="none" cap="none" strike="noStrike">
              <a:solidFill>
                <a:srgbClr val="000000"/>
              </a:solidFill>
              <a:latin typeface="Arial"/>
              <a:ea typeface="Arial"/>
              <a:cs typeface="Arial"/>
              <a:sym typeface="Arial"/>
            </a:endParaRPr>
          </a:p>
          <a:p>
            <a:pPr indent="-285750" lvl="0" marL="285750" marR="0" rtl="0" algn="l">
              <a:lnSpc>
                <a:spcPct val="115000"/>
              </a:lnSpc>
              <a:spcBef>
                <a:spcPts val="0"/>
              </a:spcBef>
              <a:spcAft>
                <a:spcPts val="0"/>
              </a:spcAft>
              <a:buClr>
                <a:srgbClr val="000000"/>
              </a:buClr>
              <a:buSzPts val="1700"/>
              <a:buFont typeface="Arial"/>
              <a:buChar char="•"/>
            </a:pPr>
            <a:r>
              <a:rPr b="0" i="0" lang="en-US" sz="1700" u="sng" cap="none" strike="noStrike">
                <a:solidFill>
                  <a:schemeClr val="hlink"/>
                </a:solidFill>
                <a:latin typeface="Arial"/>
                <a:ea typeface="Arial"/>
                <a:cs typeface="Arial"/>
                <a:sym typeface="Arial"/>
                <a:hlinkClick r:id="rId6"/>
              </a:rPr>
              <a:t>Εγκυκλοπαίδεια μικρών επιχειρήσεων</a:t>
            </a:r>
            <a:endParaRPr b="0" i="0" sz="1700" u="sng" cap="none" strike="noStrike">
              <a:solidFill>
                <a:schemeClr val="hlink"/>
              </a:solidFill>
              <a:latin typeface="Arial"/>
              <a:ea typeface="Arial"/>
              <a:cs typeface="Arial"/>
              <a:sym typeface="Arial"/>
            </a:endParaRPr>
          </a:p>
          <a:p>
            <a:pPr indent="-285750" lvl="0" marL="285750" marR="0" rtl="0" algn="l">
              <a:lnSpc>
                <a:spcPct val="115000"/>
              </a:lnSpc>
              <a:spcBef>
                <a:spcPts val="0"/>
              </a:spcBef>
              <a:spcAft>
                <a:spcPts val="0"/>
              </a:spcAft>
              <a:buClr>
                <a:srgbClr val="000000"/>
              </a:buClr>
              <a:buSzPts val="1700"/>
              <a:buFont typeface="Arial"/>
              <a:buChar char="•"/>
            </a:pPr>
            <a:r>
              <a:rPr b="0" i="0" lang="en-US" sz="1700" u="sng" cap="none" strike="noStrike">
                <a:solidFill>
                  <a:schemeClr val="hlink"/>
                </a:solidFill>
                <a:latin typeface="Arial"/>
                <a:ea typeface="Arial"/>
                <a:cs typeface="Arial"/>
                <a:sym typeface="Arial"/>
                <a:hlinkClick r:id="rId7"/>
              </a:rPr>
              <a:t>https://iriscarbon.com/understanding-the-importance-of-risk-matrix-assessment-in-risk-management/</a:t>
            </a:r>
            <a:endParaRPr b="0" i="0" sz="1700" u="sng" cap="none" strike="noStrike">
              <a:solidFill>
                <a:schemeClr val="hlink"/>
              </a:solidFill>
              <a:latin typeface="Arial"/>
              <a:ea typeface="Arial"/>
              <a:cs typeface="Arial"/>
              <a:sym typeface="Arial"/>
            </a:endParaRPr>
          </a:p>
          <a:p>
            <a:pPr indent="-285750" lvl="0" marL="285750" marR="0" rtl="0" algn="l">
              <a:lnSpc>
                <a:spcPct val="115000"/>
              </a:lnSpc>
              <a:spcBef>
                <a:spcPts val="0"/>
              </a:spcBef>
              <a:spcAft>
                <a:spcPts val="0"/>
              </a:spcAft>
              <a:buClr>
                <a:srgbClr val="000000"/>
              </a:buClr>
              <a:buSzPts val="1700"/>
              <a:buFont typeface="Arial"/>
              <a:buChar char="•"/>
            </a:pPr>
            <a:r>
              <a:rPr b="0" i="0" lang="en-US" sz="1700" u="sng" cap="none" strike="noStrike">
                <a:solidFill>
                  <a:schemeClr val="hlink"/>
                </a:solidFill>
                <a:latin typeface="Arial"/>
                <a:ea typeface="Arial"/>
                <a:cs typeface="Arial"/>
                <a:sym typeface="Arial"/>
                <a:hlinkClick r:id="rId8"/>
              </a:rPr>
              <a:t>https://commission.europa.eu/strategy-and-policy/eu-budget/long-term-eu-budget/2021-2027_en</a:t>
            </a:r>
            <a:endParaRPr b="0" i="0" sz="1700" u="sng" cap="none" strike="noStrike">
              <a:solidFill>
                <a:schemeClr val="hlink"/>
              </a:solidFill>
              <a:latin typeface="Arial"/>
              <a:ea typeface="Arial"/>
              <a:cs typeface="Arial"/>
              <a:sym typeface="Arial"/>
            </a:endParaRPr>
          </a:p>
          <a:p>
            <a:pPr indent="-285750" lvl="0" marL="285750" marR="0" rtl="0" algn="l">
              <a:lnSpc>
                <a:spcPct val="115000"/>
              </a:lnSpc>
              <a:spcBef>
                <a:spcPts val="0"/>
              </a:spcBef>
              <a:spcAft>
                <a:spcPts val="0"/>
              </a:spcAft>
              <a:buClr>
                <a:srgbClr val="000000"/>
              </a:buClr>
              <a:buSzPts val="1700"/>
              <a:buFont typeface="Arial"/>
              <a:buChar char="•"/>
            </a:pPr>
            <a:r>
              <a:rPr b="0" i="0" lang="en-US" sz="1700" u="sng" cap="none" strike="noStrike">
                <a:solidFill>
                  <a:schemeClr val="hlink"/>
                </a:solidFill>
                <a:latin typeface="Arial"/>
                <a:ea typeface="Arial"/>
                <a:cs typeface="Arial"/>
                <a:sym typeface="Arial"/>
                <a:hlinkClick r:id="rId9"/>
              </a:rPr>
              <a:t>https://ec.europa.eu/social/main.jsp?catId=1317&amp;langId=en</a:t>
            </a:r>
            <a:endParaRPr b="0" i="0" sz="1700" u="sng" cap="none" strike="noStrike">
              <a:solidFill>
                <a:schemeClr val="hlink"/>
              </a:solidFill>
              <a:latin typeface="Arial"/>
              <a:ea typeface="Arial"/>
              <a:cs typeface="Arial"/>
              <a:sym typeface="Arial"/>
            </a:endParaRPr>
          </a:p>
          <a:p>
            <a:pPr indent="-285750" lvl="0" marL="285750" marR="0" rtl="0" algn="l">
              <a:lnSpc>
                <a:spcPct val="115000"/>
              </a:lnSpc>
              <a:spcBef>
                <a:spcPts val="0"/>
              </a:spcBef>
              <a:spcAft>
                <a:spcPts val="0"/>
              </a:spcAft>
              <a:buClr>
                <a:srgbClr val="000000"/>
              </a:buClr>
              <a:buSzPts val="1700"/>
              <a:buFont typeface="Arial"/>
              <a:buChar char="•"/>
            </a:pPr>
            <a:r>
              <a:rPr b="0" i="0" lang="en-US" sz="1700" u="sng" cap="none" strike="noStrike">
                <a:solidFill>
                  <a:schemeClr val="hlink"/>
                </a:solidFill>
                <a:latin typeface="Arial"/>
                <a:ea typeface="Arial"/>
                <a:cs typeface="Arial"/>
                <a:sym typeface="Arial"/>
                <a:hlinkClick r:id="rId10"/>
              </a:rPr>
              <a:t>https://esco.ec.europa.eu/en</a:t>
            </a:r>
            <a:endParaRPr b="0" i="0" sz="1700" u="sng" cap="none" strike="noStrike">
              <a:solidFill>
                <a:schemeClr val="hlink"/>
              </a:solidFill>
              <a:latin typeface="Arial"/>
              <a:ea typeface="Arial"/>
              <a:cs typeface="Arial"/>
              <a:sym typeface="Arial"/>
            </a:endParaRPr>
          </a:p>
          <a:p>
            <a:pPr indent="-285750" lvl="0" marL="285750" marR="0" rtl="0" algn="l">
              <a:lnSpc>
                <a:spcPct val="115000"/>
              </a:lnSpc>
              <a:spcBef>
                <a:spcPts val="0"/>
              </a:spcBef>
              <a:spcAft>
                <a:spcPts val="0"/>
              </a:spcAft>
              <a:buClr>
                <a:srgbClr val="000000"/>
              </a:buClr>
              <a:buSzPts val="1700"/>
              <a:buFont typeface="Arial"/>
              <a:buChar char="•"/>
            </a:pPr>
            <a:r>
              <a:rPr b="0" i="0" lang="en-US" sz="1700" u="none" cap="none" strike="noStrike">
                <a:solidFill>
                  <a:schemeClr val="dk1"/>
                </a:solidFill>
                <a:latin typeface="Arial"/>
                <a:ea typeface="Arial"/>
                <a:cs typeface="Arial"/>
                <a:sym typeface="Arial"/>
              </a:rPr>
              <a:t>Jihyun Kang andJoris Van Ouytsel, </a:t>
            </a:r>
            <a:r>
              <a:rPr b="0" i="1" lang="en-US" sz="1700" u="none" cap="none" strike="noStrike">
                <a:solidFill>
                  <a:schemeClr val="dk1"/>
                </a:solidFill>
                <a:latin typeface="Arial"/>
                <a:ea typeface="Arial"/>
                <a:cs typeface="Arial"/>
                <a:sym typeface="Arial"/>
              </a:rPr>
              <a:t>Are Investors Willing to Use Zoom for Entrepreneurs' Pitch Presentations?</a:t>
            </a:r>
            <a:endParaRPr b="0" i="0" sz="1400" u="none" cap="none" strike="noStrike">
              <a:solidFill>
                <a:srgbClr val="000000"/>
              </a:solidFill>
              <a:latin typeface="Arial"/>
              <a:ea typeface="Arial"/>
              <a:cs typeface="Arial"/>
              <a:sym typeface="Arial"/>
            </a:endParaRPr>
          </a:p>
          <a:p>
            <a:pPr indent="-285750" lvl="0" marL="285750" marR="0" rtl="0" algn="l">
              <a:lnSpc>
                <a:spcPct val="115000"/>
              </a:lnSpc>
              <a:spcBef>
                <a:spcPts val="0"/>
              </a:spcBef>
              <a:spcAft>
                <a:spcPts val="0"/>
              </a:spcAft>
              <a:buClr>
                <a:srgbClr val="000000"/>
              </a:buClr>
              <a:buSzPts val="1700"/>
              <a:buFont typeface="Arial"/>
              <a:buChar char="•"/>
            </a:pPr>
            <a:r>
              <a:rPr b="0" i="0" lang="en-US" sz="1700" u="none" cap="none" strike="noStrike">
                <a:solidFill>
                  <a:schemeClr val="dk1"/>
                </a:solidFill>
                <a:latin typeface="Arial"/>
                <a:ea typeface="Arial"/>
                <a:cs typeface="Arial"/>
                <a:sym typeface="Arial"/>
              </a:rPr>
              <a:t>Jeffrey R. Cornwall, David O. Vang, Jean M. Hartman, </a:t>
            </a:r>
            <a:r>
              <a:rPr b="0" i="1" lang="en-US" sz="1700" u="none" cap="none" strike="noStrike">
                <a:solidFill>
                  <a:schemeClr val="dk1"/>
                </a:solidFill>
                <a:latin typeface="Arial"/>
                <a:ea typeface="Arial"/>
                <a:cs typeface="Arial"/>
                <a:sym typeface="Arial"/>
              </a:rPr>
              <a:t>Entrepreneurial Financial Management: Οικονομική διοίκηση: Μια εφαρμοσμένη προσέγγιση</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700"/>
              <a:buFont typeface="Arial"/>
              <a:buNone/>
            </a:pPr>
            <a:r>
              <a:t/>
            </a:r>
            <a:endParaRPr b="0" i="1"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30"/>
          <p:cNvPicPr preferRelativeResize="0"/>
          <p:nvPr/>
        </p:nvPicPr>
        <p:blipFill rotWithShape="1">
          <a:blip r:embed="rId3">
            <a:alphaModFix/>
          </a:blip>
          <a:srcRect b="0" l="0" r="0" t="0"/>
          <a:stretch/>
        </p:blipFill>
        <p:spPr>
          <a:xfrm>
            <a:off x="0" y="-1"/>
            <a:ext cx="10688973" cy="7559675"/>
          </a:xfrm>
          <a:prstGeom prst="rect">
            <a:avLst/>
          </a:prstGeom>
          <a:noFill/>
          <a:ln>
            <a:noFill/>
          </a:ln>
        </p:spPr>
      </p:pic>
      <p:sp>
        <p:nvSpPr>
          <p:cNvPr id="221" name="Google Shape;221;p30"/>
          <p:cNvSpPr txBox="1"/>
          <p:nvPr/>
        </p:nvSpPr>
        <p:spPr>
          <a:xfrm>
            <a:off x="933650" y="822806"/>
            <a:ext cx="8565642"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 Σημασία των βιομηχανικών τάσεων </a:t>
            </a:r>
            <a:endParaRPr b="0" i="0" sz="1400" u="none" cap="none" strike="noStrike">
              <a:solidFill>
                <a:schemeClr val="dk1"/>
              </a:solidFill>
              <a:latin typeface="Arial"/>
              <a:ea typeface="Arial"/>
              <a:cs typeface="Arial"/>
              <a:sym typeface="Arial"/>
            </a:endParaRPr>
          </a:p>
        </p:txBody>
      </p:sp>
      <p:sp>
        <p:nvSpPr>
          <p:cNvPr id="222" name="Google Shape;222;p30"/>
          <p:cNvSpPr txBox="1"/>
          <p:nvPr/>
        </p:nvSpPr>
        <p:spPr>
          <a:xfrm>
            <a:off x="1126156" y="1465048"/>
            <a:ext cx="8790900" cy="46485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Arial"/>
                <a:ea typeface="Arial"/>
                <a:cs typeface="Arial"/>
                <a:sym typeface="Arial"/>
              </a:rPr>
              <a:t>Η ενημέρωση για τις τάσεις του κλάδου είναι ζωτικής σημασίας για τους επιχειρηματίες</a:t>
            </a:r>
            <a:r>
              <a:rPr b="0" i="0" lang="en-US" sz="2000" u="none" cap="none" strike="noStrike">
                <a:solidFill>
                  <a:schemeClr val="dk1"/>
                </a:solidFill>
                <a:latin typeface="Arial"/>
                <a:ea typeface="Arial"/>
                <a:cs typeface="Arial"/>
                <a:sym typeface="Arial"/>
              </a:rPr>
              <a:t>. </a:t>
            </a:r>
            <a:br>
              <a:rPr b="0" i="0" lang="en-US" sz="2000" u="none" cap="none" strike="noStrike">
                <a:solidFill>
                  <a:schemeClr val="dk1"/>
                </a:solidFill>
                <a:latin typeface="Arial"/>
                <a:ea typeface="Arial"/>
                <a:cs typeface="Arial"/>
                <a:sym typeface="Arial"/>
              </a:rPr>
            </a:br>
            <a:endParaRPr b="0" i="0" sz="20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Ενημερώνει : </a:t>
            </a:r>
            <a:endParaRPr b="0" i="0" sz="1400" u="none" cap="none" strike="noStrike">
              <a:solidFill>
                <a:schemeClr val="dk1"/>
              </a:solidFill>
              <a:latin typeface="Arial"/>
              <a:ea typeface="Arial"/>
              <a:cs typeface="Arial"/>
              <a:sym typeface="Arial"/>
            </a:endParaRPr>
          </a:p>
          <a:p>
            <a:pPr indent="-342900" lvl="0" marL="342900" marR="0" rtl="0" algn="just">
              <a:lnSpc>
                <a:spcPct val="100000"/>
              </a:lnSpc>
              <a:spcBef>
                <a:spcPts val="0"/>
              </a:spcBef>
              <a:spcAft>
                <a:spcPts val="0"/>
              </a:spcAft>
              <a:buClr>
                <a:schemeClr val="dk1"/>
              </a:buClr>
              <a:buSzPts val="1800"/>
              <a:buFont typeface="Arial"/>
              <a:buChar char="•"/>
            </a:pPr>
            <a:r>
              <a:rPr b="0" i="1" lang="en-US" sz="1800" u="none" cap="none" strike="noStrike">
                <a:solidFill>
                  <a:schemeClr val="dk1"/>
                </a:solidFill>
                <a:latin typeface="Arial"/>
                <a:ea typeface="Arial"/>
                <a:cs typeface="Arial"/>
                <a:sym typeface="Arial"/>
              </a:rPr>
              <a:t>λήψη αποφάσεων </a:t>
            </a:r>
            <a:endParaRPr b="0" i="0" sz="1400" u="none" cap="none" strike="noStrike">
              <a:solidFill>
                <a:schemeClr val="dk1"/>
              </a:solidFill>
              <a:latin typeface="Arial"/>
              <a:ea typeface="Arial"/>
              <a:cs typeface="Arial"/>
              <a:sym typeface="Arial"/>
            </a:endParaRPr>
          </a:p>
          <a:p>
            <a:pPr indent="-342900" lvl="0" marL="342900" marR="0" rtl="0" algn="just">
              <a:lnSpc>
                <a:spcPct val="100000"/>
              </a:lnSpc>
              <a:spcBef>
                <a:spcPts val="0"/>
              </a:spcBef>
              <a:spcAft>
                <a:spcPts val="0"/>
              </a:spcAft>
              <a:buClr>
                <a:schemeClr val="dk1"/>
              </a:buClr>
              <a:buSzPts val="1800"/>
              <a:buFont typeface="Arial"/>
              <a:buChar char="•"/>
            </a:pPr>
            <a:r>
              <a:rPr b="0" i="1" lang="en-US" sz="1800" u="none" cap="none" strike="noStrike">
                <a:solidFill>
                  <a:schemeClr val="dk1"/>
                </a:solidFill>
                <a:latin typeface="Arial"/>
                <a:ea typeface="Arial"/>
                <a:cs typeface="Arial"/>
                <a:sym typeface="Arial"/>
              </a:rPr>
              <a:t>παρέχει ανταγωνιστικό πλεονέκτημα</a:t>
            </a:r>
            <a:endParaRPr b="0" i="0" sz="1400" u="none" cap="none" strike="noStrike">
              <a:solidFill>
                <a:schemeClr val="dk1"/>
              </a:solidFill>
              <a:latin typeface="Arial"/>
              <a:ea typeface="Arial"/>
              <a:cs typeface="Arial"/>
              <a:sym typeface="Arial"/>
            </a:endParaRPr>
          </a:p>
          <a:p>
            <a:pPr indent="-342900" lvl="0" marL="342900" marR="0" rtl="0" algn="just">
              <a:lnSpc>
                <a:spcPct val="100000"/>
              </a:lnSpc>
              <a:spcBef>
                <a:spcPts val="0"/>
              </a:spcBef>
              <a:spcAft>
                <a:spcPts val="0"/>
              </a:spcAft>
              <a:buClr>
                <a:schemeClr val="dk1"/>
              </a:buClr>
              <a:buSzPts val="1800"/>
              <a:buFont typeface="Arial"/>
              <a:buChar char="•"/>
            </a:pPr>
            <a:r>
              <a:rPr b="0" i="1" lang="en-US" sz="1800" u="none" cap="none" strike="noStrike">
                <a:solidFill>
                  <a:schemeClr val="dk1"/>
                </a:solidFill>
                <a:latin typeface="Arial"/>
                <a:ea typeface="Arial"/>
                <a:cs typeface="Arial"/>
                <a:sym typeface="Arial"/>
              </a:rPr>
              <a:t>ενισχύει την ικανοποίηση των πελατών </a:t>
            </a:r>
            <a:endParaRPr b="0" i="0" sz="1400" u="none" cap="none" strike="noStrike">
              <a:solidFill>
                <a:schemeClr val="dk1"/>
              </a:solidFill>
              <a:latin typeface="Arial"/>
              <a:ea typeface="Arial"/>
              <a:cs typeface="Arial"/>
              <a:sym typeface="Arial"/>
            </a:endParaRPr>
          </a:p>
          <a:p>
            <a:pPr indent="-342900" lvl="0" marL="342900" marR="0" rtl="0" algn="just">
              <a:lnSpc>
                <a:spcPct val="100000"/>
              </a:lnSpc>
              <a:spcBef>
                <a:spcPts val="0"/>
              </a:spcBef>
              <a:spcAft>
                <a:spcPts val="0"/>
              </a:spcAft>
              <a:buClr>
                <a:schemeClr val="dk1"/>
              </a:buClr>
              <a:buSzPts val="1800"/>
              <a:buFont typeface="Arial"/>
              <a:buChar char="•"/>
            </a:pPr>
            <a:r>
              <a:rPr b="0" i="1" lang="en-US" sz="1800" u="none" cap="none" strike="noStrike">
                <a:solidFill>
                  <a:schemeClr val="dk1"/>
                </a:solidFill>
                <a:latin typeface="Arial"/>
                <a:ea typeface="Arial"/>
                <a:cs typeface="Arial"/>
                <a:sym typeface="Arial"/>
              </a:rPr>
              <a:t>μετριάζει τους κινδύνους</a:t>
            </a:r>
            <a:endParaRPr b="0" i="0" sz="1400" u="none" cap="none" strike="noStrike">
              <a:solidFill>
                <a:schemeClr val="dk1"/>
              </a:solidFill>
              <a:latin typeface="Arial"/>
              <a:ea typeface="Arial"/>
              <a:cs typeface="Arial"/>
              <a:sym typeface="Arial"/>
            </a:endParaRPr>
          </a:p>
          <a:p>
            <a:pPr indent="-342900" lvl="0" marL="342900" marR="0" rtl="0" algn="just">
              <a:lnSpc>
                <a:spcPct val="100000"/>
              </a:lnSpc>
              <a:spcBef>
                <a:spcPts val="0"/>
              </a:spcBef>
              <a:spcAft>
                <a:spcPts val="0"/>
              </a:spcAft>
              <a:buClr>
                <a:schemeClr val="dk1"/>
              </a:buClr>
              <a:buSzPts val="1800"/>
              <a:buFont typeface="Arial"/>
              <a:buChar char="•"/>
            </a:pPr>
            <a:r>
              <a:rPr b="0" i="1" lang="en-US" sz="1800" u="none" cap="none" strike="noStrike">
                <a:solidFill>
                  <a:schemeClr val="dk1"/>
                </a:solidFill>
                <a:latin typeface="Arial"/>
                <a:ea typeface="Arial"/>
                <a:cs typeface="Arial"/>
                <a:sym typeface="Arial"/>
              </a:rPr>
              <a:t>εντοπίζει ευκαιρίες καινοτομίας </a:t>
            </a:r>
            <a:endParaRPr b="0" i="0" sz="1400" u="none" cap="none" strike="noStrike">
              <a:solidFill>
                <a:schemeClr val="dk1"/>
              </a:solidFill>
              <a:latin typeface="Arial"/>
              <a:ea typeface="Arial"/>
              <a:cs typeface="Arial"/>
              <a:sym typeface="Arial"/>
            </a:endParaRPr>
          </a:p>
          <a:p>
            <a:pPr indent="-342900" lvl="0" marL="342900" marR="0" rtl="0" algn="just">
              <a:lnSpc>
                <a:spcPct val="100000"/>
              </a:lnSpc>
              <a:spcBef>
                <a:spcPts val="0"/>
              </a:spcBef>
              <a:spcAft>
                <a:spcPts val="0"/>
              </a:spcAft>
              <a:buClr>
                <a:schemeClr val="dk1"/>
              </a:buClr>
              <a:buSzPts val="1800"/>
              <a:buFont typeface="Arial"/>
              <a:buChar char="•"/>
            </a:pPr>
            <a:r>
              <a:rPr b="0" i="1" lang="en-US" sz="1800" u="none" cap="none" strike="noStrike">
                <a:solidFill>
                  <a:schemeClr val="dk1"/>
                </a:solidFill>
                <a:latin typeface="Arial"/>
                <a:ea typeface="Arial"/>
                <a:cs typeface="Arial"/>
                <a:sym typeface="Arial"/>
              </a:rPr>
              <a:t>ενισχύει την προσαρμοστικότητα</a:t>
            </a:r>
            <a:endParaRPr b="0" i="0" sz="1400" u="none" cap="none" strike="noStrike">
              <a:solidFill>
                <a:schemeClr val="dk1"/>
              </a:solidFill>
              <a:latin typeface="Arial"/>
              <a:ea typeface="Arial"/>
              <a:cs typeface="Arial"/>
              <a:sym typeface="Arial"/>
            </a:endParaRPr>
          </a:p>
          <a:p>
            <a:pPr indent="-342900" lvl="0" marL="342900" marR="0" rtl="0" algn="just">
              <a:lnSpc>
                <a:spcPct val="100000"/>
              </a:lnSpc>
              <a:spcBef>
                <a:spcPts val="0"/>
              </a:spcBef>
              <a:spcAft>
                <a:spcPts val="0"/>
              </a:spcAft>
              <a:buClr>
                <a:schemeClr val="dk1"/>
              </a:buClr>
              <a:buSzPts val="1800"/>
              <a:buFont typeface="Arial"/>
              <a:buChar char="•"/>
            </a:pPr>
            <a:r>
              <a:rPr b="0" i="1" lang="en-US" sz="1800" u="none" cap="none" strike="noStrike">
                <a:solidFill>
                  <a:schemeClr val="dk1"/>
                </a:solidFill>
                <a:latin typeface="Arial"/>
                <a:ea typeface="Arial"/>
                <a:cs typeface="Arial"/>
                <a:sym typeface="Arial"/>
              </a:rPr>
              <a:t>ενθαρρύνει τη δικτύωση και τη συνεργασία </a:t>
            </a:r>
            <a:endParaRPr b="0" i="0" sz="1400" u="none" cap="none" strike="noStrike">
              <a:solidFill>
                <a:schemeClr val="dk1"/>
              </a:solidFill>
              <a:latin typeface="Arial"/>
              <a:ea typeface="Arial"/>
              <a:cs typeface="Arial"/>
              <a:sym typeface="Arial"/>
            </a:endParaRPr>
          </a:p>
          <a:p>
            <a:pPr indent="-342900" lvl="0" marL="342900" marR="0" rtl="0" algn="just">
              <a:lnSpc>
                <a:spcPct val="100000"/>
              </a:lnSpc>
              <a:spcBef>
                <a:spcPts val="0"/>
              </a:spcBef>
              <a:spcAft>
                <a:spcPts val="0"/>
              </a:spcAft>
              <a:buClr>
                <a:schemeClr val="dk1"/>
              </a:buClr>
              <a:buSzPts val="1800"/>
              <a:buFont typeface="Arial"/>
              <a:buChar char="•"/>
            </a:pPr>
            <a:r>
              <a:rPr b="0" i="1" lang="en-US" sz="1800" u="none" cap="none" strike="noStrike">
                <a:solidFill>
                  <a:schemeClr val="dk1"/>
                </a:solidFill>
                <a:latin typeface="Arial"/>
                <a:ea typeface="Arial"/>
                <a:cs typeface="Arial"/>
                <a:sym typeface="Arial"/>
              </a:rPr>
              <a:t>εξασφαλίζει κανονιστική συμμόρφωση</a:t>
            </a:r>
            <a:endParaRPr b="0" i="0" sz="1400" u="none" cap="none" strike="noStrike">
              <a:solidFill>
                <a:schemeClr val="dk1"/>
              </a:solidFill>
              <a:latin typeface="Arial"/>
              <a:ea typeface="Arial"/>
              <a:cs typeface="Arial"/>
              <a:sym typeface="Arial"/>
            </a:endParaRPr>
          </a:p>
          <a:p>
            <a:pPr indent="-342900" lvl="0" marL="342900" marR="0" rtl="0" algn="just">
              <a:lnSpc>
                <a:spcPct val="100000"/>
              </a:lnSpc>
              <a:spcBef>
                <a:spcPts val="0"/>
              </a:spcBef>
              <a:spcAft>
                <a:spcPts val="0"/>
              </a:spcAft>
              <a:buClr>
                <a:schemeClr val="dk1"/>
              </a:buClr>
              <a:buSzPts val="1800"/>
              <a:buFont typeface="Arial"/>
              <a:buChar char="•"/>
            </a:pPr>
            <a:r>
              <a:rPr b="0" i="1" lang="en-US" sz="1800" u="none" cap="none" strike="noStrike">
                <a:solidFill>
                  <a:schemeClr val="dk1"/>
                </a:solidFill>
                <a:latin typeface="Arial"/>
                <a:ea typeface="Arial"/>
                <a:cs typeface="Arial"/>
                <a:sym typeface="Arial"/>
              </a:rPr>
              <a:t>ενισχύει την εμπιστοσύνη των επενδυτών και </a:t>
            </a:r>
            <a:endParaRPr b="0" i="0" sz="1400" u="none" cap="none" strike="noStrike">
              <a:solidFill>
                <a:schemeClr val="dk1"/>
              </a:solidFill>
              <a:latin typeface="Arial"/>
              <a:ea typeface="Arial"/>
              <a:cs typeface="Arial"/>
              <a:sym typeface="Arial"/>
            </a:endParaRPr>
          </a:p>
          <a:p>
            <a:pPr indent="-342900" lvl="0" marL="342900" marR="0" rtl="0" algn="just">
              <a:lnSpc>
                <a:spcPct val="100000"/>
              </a:lnSpc>
              <a:spcBef>
                <a:spcPts val="0"/>
              </a:spcBef>
              <a:spcAft>
                <a:spcPts val="0"/>
              </a:spcAft>
              <a:buClr>
                <a:schemeClr val="dk1"/>
              </a:buClr>
              <a:buSzPts val="1800"/>
              <a:buFont typeface="Arial"/>
              <a:buChar char="•"/>
            </a:pPr>
            <a:r>
              <a:rPr b="0" i="1" lang="en-US" sz="1800" u="none" cap="none" strike="noStrike">
                <a:solidFill>
                  <a:schemeClr val="dk1"/>
                </a:solidFill>
                <a:latin typeface="Arial"/>
                <a:ea typeface="Arial"/>
                <a:cs typeface="Arial"/>
                <a:sym typeface="Arial"/>
              </a:rPr>
              <a:t>συμβάλλει στη μακροπρόθεσμη βιωσιμότητα των επιχειρήσεων. </a:t>
            </a:r>
            <a:endParaRPr b="0" i="0" sz="14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900"/>
              <a:buFont typeface="Arial"/>
              <a:buNone/>
            </a:pPr>
            <a:r>
              <a:rPr b="0" i="0" lang="en-US" sz="1900" u="none" cap="none" strike="noStrike">
                <a:solidFill>
                  <a:schemeClr val="dk1"/>
                </a:solidFill>
                <a:latin typeface="Arial"/>
                <a:ea typeface="Arial"/>
                <a:cs typeface="Arial"/>
                <a:sym typeface="Arial"/>
              </a:rPr>
              <a:t>Δεν είναι απλώς ωφέλιμο - </a:t>
            </a:r>
            <a:r>
              <a:rPr b="1" i="0" lang="en-US" sz="1900" u="none" cap="none" strike="noStrike">
                <a:solidFill>
                  <a:schemeClr val="dk1"/>
                </a:solidFill>
                <a:latin typeface="Arial"/>
                <a:ea typeface="Arial"/>
                <a:cs typeface="Arial"/>
                <a:sym typeface="Arial"/>
              </a:rPr>
              <a:t>είναι μια στρατηγική επιταγή για την επιτυχία σε ένα δυναμικό επιχειρηματικό περιβάλλον.</a:t>
            </a:r>
            <a:endParaRPr b="1" i="0" sz="1900" u="none" cap="none" strike="noStrike">
              <a:solidFill>
                <a:schemeClr val="dk1"/>
              </a:solidFill>
              <a:latin typeface="Arial"/>
              <a:ea typeface="Arial"/>
              <a:cs typeface="Arial"/>
              <a:sym typeface="Arial"/>
            </a:endParaRPr>
          </a:p>
        </p:txBody>
      </p:sp>
      <p:pic>
        <p:nvPicPr>
          <p:cNvPr id="223" name="Google Shape;223;p30"/>
          <p:cNvPicPr preferRelativeResize="0"/>
          <p:nvPr/>
        </p:nvPicPr>
        <p:blipFill rotWithShape="1">
          <a:blip r:embed="rId4">
            <a:alphaModFix/>
          </a:blip>
          <a:srcRect b="0" l="0" r="0" t="0"/>
          <a:stretch/>
        </p:blipFill>
        <p:spPr>
          <a:xfrm>
            <a:off x="6594334" y="2472767"/>
            <a:ext cx="3637322" cy="26141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31"/>
          <p:cNvPicPr preferRelativeResize="0"/>
          <p:nvPr/>
        </p:nvPicPr>
        <p:blipFill rotWithShape="1">
          <a:blip r:embed="rId3">
            <a:alphaModFix/>
          </a:blip>
          <a:srcRect b="0" l="0" r="0" t="0"/>
          <a:stretch/>
        </p:blipFill>
        <p:spPr>
          <a:xfrm>
            <a:off x="0" y="-1"/>
            <a:ext cx="10688973" cy="7559675"/>
          </a:xfrm>
          <a:prstGeom prst="rect">
            <a:avLst/>
          </a:prstGeom>
          <a:noFill/>
          <a:ln>
            <a:noFill/>
          </a:ln>
        </p:spPr>
      </p:pic>
      <p:sp>
        <p:nvSpPr>
          <p:cNvPr id="229" name="Google Shape;229;p31"/>
          <p:cNvSpPr txBox="1"/>
          <p:nvPr/>
        </p:nvSpPr>
        <p:spPr>
          <a:xfrm>
            <a:off x="991401" y="1062350"/>
            <a:ext cx="7767587"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Arial"/>
                <a:ea typeface="Arial"/>
                <a:cs typeface="Arial"/>
                <a:sym typeface="Arial"/>
              </a:rPr>
              <a:t>Πώς να μείνετε ενημερωμένοι για τις τάσεις του κλάδου;</a:t>
            </a:r>
            <a:endParaRPr b="0" i="0" sz="1400" u="none" cap="none" strike="noStrike">
              <a:solidFill>
                <a:schemeClr val="dk1"/>
              </a:solidFill>
              <a:latin typeface="Arial"/>
              <a:ea typeface="Arial"/>
              <a:cs typeface="Arial"/>
              <a:sym typeface="Arial"/>
            </a:endParaRPr>
          </a:p>
        </p:txBody>
      </p:sp>
      <p:sp>
        <p:nvSpPr>
          <p:cNvPr id="230" name="Google Shape;230;p31"/>
          <p:cNvSpPr txBox="1"/>
          <p:nvPr/>
        </p:nvSpPr>
        <p:spPr>
          <a:xfrm>
            <a:off x="991402" y="1834853"/>
            <a:ext cx="4658700" cy="29862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1800"/>
              <a:buFont typeface="Arial"/>
              <a:buAutoNum type="arabicPeriod"/>
            </a:pPr>
            <a:r>
              <a:rPr b="1" i="0" lang="en-US" sz="1800" u="none" cap="none" strike="noStrike">
                <a:solidFill>
                  <a:schemeClr val="dk1"/>
                </a:solidFill>
                <a:latin typeface="Arial"/>
                <a:ea typeface="Arial"/>
                <a:cs typeface="Arial"/>
                <a:sym typeface="Arial"/>
              </a:rPr>
              <a:t>Ακολουθήστε βασικούς παράγοντες επιρροής</a:t>
            </a:r>
            <a:endParaRPr b="0" i="0" sz="14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Ένας από τους ευκολότερους τρόπους για να μείνετε ενήμεροι για τις τάσεις του κλάδου είναι να ακολουθείτε τους ανθρώπους που τις διαμορφώνουν. Αυτοί μπορεί να είναι ηγέτες σκέψης, εμπειρογνώμονες, επαγγελματίες ή ακόμη και ανταγωνιστές που μοιράζονται τις ιδέες, τις απόψεις και τις εμπειρίες τους στα μέσα κοινωνικής δικτύωσης, σε ιστολόγια, podcasts ή ενημερωτικά δελτία. Ακολουθώντας σημαντικούς παράγοντες επιρροής, μπορείτε να μάθετε από τις απόψεις τους, να ανακαλύψετε νέες ιδέες και να συνεργαστείτε μαζί τους και με τους οπαδούς τους</a:t>
            </a:r>
            <a:r>
              <a:rPr b="1" i="0" lang="en-US" sz="1700" u="none" cap="none" strike="noStrike">
                <a:solidFill>
                  <a:schemeClr val="dk1"/>
                </a:solidFill>
                <a:latin typeface="Arial"/>
                <a:ea typeface="Arial"/>
                <a:cs typeface="Arial"/>
                <a:sym typeface="Arial"/>
              </a:rPr>
              <a:t>. </a:t>
            </a:r>
            <a:endParaRPr b="0" i="0" sz="1400" u="none" cap="none" strike="noStrike">
              <a:solidFill>
                <a:schemeClr val="dk1"/>
              </a:solidFill>
              <a:latin typeface="Arial"/>
              <a:ea typeface="Arial"/>
              <a:cs typeface="Arial"/>
              <a:sym typeface="Arial"/>
            </a:endParaRPr>
          </a:p>
        </p:txBody>
      </p:sp>
      <p:pic>
        <p:nvPicPr>
          <p:cNvPr id="231" name="Google Shape;231;p31"/>
          <p:cNvPicPr preferRelativeResize="0"/>
          <p:nvPr/>
        </p:nvPicPr>
        <p:blipFill rotWithShape="1">
          <a:blip r:embed="rId4">
            <a:alphaModFix/>
          </a:blip>
          <a:srcRect b="0" l="0" r="0" t="0"/>
          <a:stretch/>
        </p:blipFill>
        <p:spPr>
          <a:xfrm>
            <a:off x="5650085" y="3143669"/>
            <a:ext cx="4409092" cy="298543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32"/>
          <p:cNvPicPr preferRelativeResize="0"/>
          <p:nvPr/>
        </p:nvPicPr>
        <p:blipFill rotWithShape="1">
          <a:blip r:embed="rId3">
            <a:alphaModFix/>
          </a:blip>
          <a:srcRect b="0" l="0" r="0" t="0"/>
          <a:stretch/>
        </p:blipFill>
        <p:spPr>
          <a:xfrm>
            <a:off x="0" y="-1"/>
            <a:ext cx="10688973" cy="7559675"/>
          </a:xfrm>
          <a:prstGeom prst="rect">
            <a:avLst/>
          </a:prstGeom>
          <a:noFill/>
          <a:ln>
            <a:noFill/>
          </a:ln>
        </p:spPr>
      </p:pic>
      <p:sp>
        <p:nvSpPr>
          <p:cNvPr id="237" name="Google Shape;237;p32"/>
          <p:cNvSpPr txBox="1"/>
          <p:nvPr/>
        </p:nvSpPr>
        <p:spPr>
          <a:xfrm>
            <a:off x="991402" y="1062350"/>
            <a:ext cx="6689558"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Arial"/>
                <a:ea typeface="Arial"/>
                <a:cs typeface="Arial"/>
                <a:sym typeface="Arial"/>
              </a:rPr>
              <a:t>Πώς να μείνετε ενημερωμένοι για τις τάσεις του κλάδου;</a:t>
            </a:r>
            <a:endParaRPr b="0" i="0" sz="1400" u="none" cap="none" strike="noStrike">
              <a:solidFill>
                <a:schemeClr val="dk1"/>
              </a:solidFill>
              <a:latin typeface="Arial"/>
              <a:ea typeface="Arial"/>
              <a:cs typeface="Arial"/>
              <a:sym typeface="Arial"/>
            </a:endParaRPr>
          </a:p>
        </p:txBody>
      </p:sp>
      <p:sp>
        <p:nvSpPr>
          <p:cNvPr id="238" name="Google Shape;238;p32"/>
          <p:cNvSpPr txBox="1"/>
          <p:nvPr/>
        </p:nvSpPr>
        <p:spPr>
          <a:xfrm>
            <a:off x="991402" y="1834853"/>
            <a:ext cx="4658700" cy="298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2.   Συμμετοχή σε επαγγελματικά δίκτυα </a:t>
            </a:r>
            <a:endParaRPr b="0" i="0" sz="14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Ένας άλλος τρόπος για να μείνετε σε επαφή με τις τάσεις του κλάδου είναι να γίνετε μέλη επαγγελματικών δικτύων και κοινοτήτων που σχετίζονται με τον τομέα σας. Αυτά μπορεί να είναι διαδικτυακές πλατφόρμες, φόρουμ, ομάδες ή ενώσεις που προσφέρουν ευκαιρίες σύνδεσης με άλλους επαγγελματίες, ανταλλαγής πληροφοριών, υποβολής ερωτήσεων και πρόσβασης σε πόρους. Με την ένταξή σας σε επαγγελματικά δίκτυα, μπορείτε να διευρύνετε το δίκτυό σας, να αποκτήσετε ανατροφοδότηση και να συμμετάσχετε σε συζητήσεις και εκδηλώσεις.</a:t>
            </a:r>
            <a:endParaRPr b="1" i="0" sz="1700" u="none" cap="none" strike="noStrike">
              <a:solidFill>
                <a:schemeClr val="dk1"/>
              </a:solidFill>
              <a:latin typeface="Arial"/>
              <a:ea typeface="Arial"/>
              <a:cs typeface="Arial"/>
              <a:sym typeface="Arial"/>
            </a:endParaRPr>
          </a:p>
        </p:txBody>
      </p:sp>
      <p:pic>
        <p:nvPicPr>
          <p:cNvPr id="239" name="Google Shape;239;p32"/>
          <p:cNvPicPr preferRelativeResize="0"/>
          <p:nvPr/>
        </p:nvPicPr>
        <p:blipFill rotWithShape="1">
          <a:blip r:embed="rId4">
            <a:alphaModFix/>
          </a:blip>
          <a:srcRect b="0" l="0" r="0" t="0"/>
          <a:stretch/>
        </p:blipFill>
        <p:spPr>
          <a:xfrm>
            <a:off x="6398554" y="2552015"/>
            <a:ext cx="3301857" cy="338164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33"/>
          <p:cNvPicPr preferRelativeResize="0"/>
          <p:nvPr/>
        </p:nvPicPr>
        <p:blipFill rotWithShape="1">
          <a:blip r:embed="rId3">
            <a:alphaModFix/>
          </a:blip>
          <a:srcRect b="0" l="0" r="0" t="0"/>
          <a:stretch/>
        </p:blipFill>
        <p:spPr>
          <a:xfrm>
            <a:off x="0" y="-1"/>
            <a:ext cx="10688973" cy="7559675"/>
          </a:xfrm>
          <a:prstGeom prst="rect">
            <a:avLst/>
          </a:prstGeom>
          <a:noFill/>
          <a:ln>
            <a:noFill/>
          </a:ln>
        </p:spPr>
      </p:pic>
      <p:sp>
        <p:nvSpPr>
          <p:cNvPr id="245" name="Google Shape;245;p33"/>
          <p:cNvSpPr txBox="1"/>
          <p:nvPr/>
        </p:nvSpPr>
        <p:spPr>
          <a:xfrm>
            <a:off x="991402" y="1062350"/>
            <a:ext cx="6689558"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Arial"/>
                <a:ea typeface="Arial"/>
                <a:cs typeface="Arial"/>
                <a:sym typeface="Arial"/>
              </a:rPr>
              <a:t>Πώς να μείνετε ενημερωμένοι για τις τάσεις του κλάδου;</a:t>
            </a:r>
            <a:endParaRPr b="0" i="0" sz="1400" u="none" cap="none" strike="noStrike">
              <a:solidFill>
                <a:schemeClr val="dk1"/>
              </a:solidFill>
              <a:latin typeface="Arial"/>
              <a:ea typeface="Arial"/>
              <a:cs typeface="Arial"/>
              <a:sym typeface="Arial"/>
            </a:endParaRPr>
          </a:p>
        </p:txBody>
      </p:sp>
      <p:sp>
        <p:nvSpPr>
          <p:cNvPr id="246" name="Google Shape;246;p33"/>
          <p:cNvSpPr txBox="1"/>
          <p:nvPr/>
        </p:nvSpPr>
        <p:spPr>
          <a:xfrm>
            <a:off x="991403" y="1834853"/>
            <a:ext cx="3772800" cy="3509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3.   Συμμετοχή σε διαδικτυακά σεμινάρια &amp; εκδηλώσεις </a:t>
            </a:r>
            <a:endParaRPr b="0" i="0" sz="14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Ένας τρίτος τρόπος για να ενημερώνεστε για τις τάσεις του κλάδου είναι να παρακολουθείτε διαδικτυακά σεμινάρια και εκδηλώσεις που καλύπτουν θέματα και ζητήματα που είναι σημαντικά για τον κλάδο σας. Αυτά θα μπορούσαν να είναι διαδικτυακά ή εκτός σύνδεσης, δωρεάν ή επί πληρωμή, επίσημα ή ανεπίσημα, ανάλογα με τις προτιμήσεις και τη διαθεσιμότητά σας. Παρακολουθώντας διαδικτυακά σεμινάρια και εκδηλώσεις, μπορείτε να μάθετε από ειδικούς, να ενημερώνεστε για τις τελευταίες εξελίξεις και να αλληλεπιδράτε με άλλους συμμετέχοντες.</a:t>
            </a:r>
            <a:endParaRPr b="1" i="0" sz="1700" u="none" cap="none" strike="noStrike">
              <a:solidFill>
                <a:schemeClr val="dk1"/>
              </a:solidFill>
              <a:latin typeface="Arial"/>
              <a:ea typeface="Arial"/>
              <a:cs typeface="Arial"/>
              <a:sym typeface="Arial"/>
            </a:endParaRPr>
          </a:p>
        </p:txBody>
      </p:sp>
      <p:sp>
        <p:nvSpPr>
          <p:cNvPr id="247" name="Google Shape;247;p33"/>
          <p:cNvSpPr txBox="1"/>
          <p:nvPr/>
        </p:nvSpPr>
        <p:spPr>
          <a:xfrm>
            <a:off x="5927309" y="1834853"/>
            <a:ext cx="3772800" cy="377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4.   Διαβάστε δημοσιεύσεις &amp; εκθέσεις</a:t>
            </a:r>
            <a:endParaRPr b="0" i="0" sz="14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Ένας τέταρτος τρόπος για να ενημερώνεστε για τις τάσεις του κλάδου είναι να διαβάζετε δημοσιεύσεις και εκθέσεις που παρέχουν εμπεριστατωμένη ανάλυση, δεδομένα και προβλέψεις για τον κλάδο σας. Αυτά μπορεί να είναι ειδικά περιοδικά, περιοδικά, ενημερωτικά δελτία, ιστολόγια ή ερευνητικά έγγραφα που προσφέρουν πολύτιμες πληροφορίες και γνώσεις. Διαβάζοντας δημοσιεύσεις και εκθέσεις, μπορείτε να εμβαθύνετε τις γνώσεις σας, να εντοπίζετε ευκαιρίες και προκλήσεις και να συγκρίνετε τις επιδόσεις σας.</a:t>
            </a:r>
            <a:endParaRPr b="1" i="0" sz="1700" u="none" cap="none" strike="noStrik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6"/>
          <p:cNvPicPr preferRelativeResize="0"/>
          <p:nvPr/>
        </p:nvPicPr>
        <p:blipFill rotWithShape="1">
          <a:blip r:embed="rId3">
            <a:alphaModFix/>
          </a:blip>
          <a:srcRect b="0" l="0" r="0" t="0"/>
          <a:stretch/>
        </p:blipFill>
        <p:spPr>
          <a:xfrm>
            <a:off x="0" y="-4143"/>
            <a:ext cx="10691813" cy="7559675"/>
          </a:xfrm>
          <a:prstGeom prst="rect">
            <a:avLst/>
          </a:prstGeom>
          <a:noFill/>
          <a:ln>
            <a:noFill/>
          </a:ln>
        </p:spPr>
      </p:pic>
      <p:sp>
        <p:nvSpPr>
          <p:cNvPr id="102" name="Google Shape;102;p16"/>
          <p:cNvSpPr txBox="1"/>
          <p:nvPr/>
        </p:nvSpPr>
        <p:spPr>
          <a:xfrm>
            <a:off x="773906" y="1036637"/>
            <a:ext cx="9296400" cy="3359100"/>
          </a:xfrm>
          <a:prstGeom prst="rect">
            <a:avLst/>
          </a:prstGeom>
          <a:noFill/>
          <a:ln>
            <a:noFill/>
          </a:ln>
        </p:spPr>
        <p:txBody>
          <a:bodyPr anchorCtr="0" anchor="t" bIns="39075" lIns="78175" spcFirstLastPara="1" rIns="78175" wrap="square" tIns="39075">
            <a:spAutoFit/>
          </a:bodyPr>
          <a:lstStyle/>
          <a:p>
            <a:pPr indent="0" lvl="0" marL="0" marR="0" rtl="0" algn="ctr">
              <a:lnSpc>
                <a:spcPct val="100000"/>
              </a:lnSpc>
              <a:spcBef>
                <a:spcPts val="0"/>
              </a:spcBef>
              <a:spcAft>
                <a:spcPts val="0"/>
              </a:spcAft>
              <a:buClr>
                <a:srgbClr val="000000"/>
              </a:buClr>
              <a:buSzPts val="1710"/>
              <a:buFont typeface="Arial"/>
              <a:buNone/>
            </a:pPr>
            <a:r>
              <a:t/>
            </a:r>
            <a:endParaRPr b="0" i="0" sz="1710" u="none" cap="none" strike="noStrike">
              <a:solidFill>
                <a:srgbClr val="17737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12737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2737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2737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br>
              <a:rPr b="0" i="0" lang="en-US" sz="2800" u="none" cap="none" strike="noStrike">
                <a:solidFill>
                  <a:srgbClr val="000000"/>
                </a:solidFill>
                <a:latin typeface="Arial"/>
                <a:ea typeface="Arial"/>
                <a:cs typeface="Arial"/>
                <a:sym typeface="Arial"/>
              </a:rPr>
            </a:br>
            <a:r>
              <a:rPr lang="en-US" sz="1900">
                <a:solidFill>
                  <a:srgbClr val="127373"/>
                </a:solidFill>
              </a:rPr>
              <a:t>Το εγχειρίδιο επιχειρηματικότητας του έργου </a:t>
            </a:r>
            <a:r>
              <a:rPr b="1" lang="en-US" sz="1900">
                <a:solidFill>
                  <a:srgbClr val="127373"/>
                </a:solidFill>
              </a:rPr>
              <a:t>Growth</a:t>
            </a:r>
            <a:r>
              <a:rPr lang="en-US" sz="1900">
                <a:solidFill>
                  <a:srgbClr val="127373"/>
                </a:solidFill>
              </a:rPr>
              <a:t> αποτελεί έναν ολοκληρωμένο πόρο, συγκεντρώνοντας θεωρίες για την αυτοαντίληψη των επιχειρηματιών και τις βασικές δεξιότητες που απαιτούνται για την έναρξη της επιχειρηματικής δραστηριότητας. Ευθυγραμμισμένο με το πλαίσιο δεξιοτήτων για τη νεανική επιχειρηματικότητα, προσφέρει μια συνεκτική προσέγγιση και λειτουργεί ως σημείο εκκίνησης για τους επίδοξους επιχειρηματίες.</a:t>
            </a:r>
            <a:endParaRPr b="0" i="0" sz="1900" u="none" cap="none" strike="noStrike">
              <a:solidFill>
                <a:srgbClr val="127373"/>
              </a:solidFill>
              <a:latin typeface="Arial"/>
              <a:ea typeface="Arial"/>
              <a:cs typeface="Arial"/>
              <a:sym typeface="Arial"/>
            </a:endParaRPr>
          </a:p>
        </p:txBody>
      </p:sp>
      <p:sp>
        <p:nvSpPr>
          <p:cNvPr id="103" name="Google Shape;103;p16"/>
          <p:cNvSpPr txBox="1"/>
          <p:nvPr/>
        </p:nvSpPr>
        <p:spPr>
          <a:xfrm>
            <a:off x="3270781" y="4770499"/>
            <a:ext cx="47244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127373"/>
                </a:solidFill>
                <a:latin typeface="Arial"/>
                <a:ea typeface="Arial"/>
                <a:cs typeface="Arial"/>
                <a:sym typeface="Arial"/>
              </a:rPr>
              <a:t>Απολαύστε το!</a:t>
            </a:r>
            <a:endParaRPr b="0" i="0" sz="1400" u="none" cap="none" strike="noStrike">
              <a:solidFill>
                <a:srgbClr val="000000"/>
              </a:solidFill>
              <a:latin typeface="Arial"/>
              <a:ea typeface="Arial"/>
              <a:cs typeface="Arial"/>
              <a:sym typeface="Arial"/>
            </a:endParaRPr>
          </a:p>
        </p:txBody>
      </p:sp>
      <p:pic>
        <p:nvPicPr>
          <p:cNvPr id="104" name="Google Shape;104;p16"/>
          <p:cNvPicPr preferRelativeResize="0"/>
          <p:nvPr/>
        </p:nvPicPr>
        <p:blipFill rotWithShape="1">
          <a:blip r:embed="rId4">
            <a:alphaModFix/>
          </a:blip>
          <a:srcRect b="0" l="0" r="0" t="0"/>
          <a:stretch/>
        </p:blipFill>
        <p:spPr>
          <a:xfrm>
            <a:off x="4955381" y="1633902"/>
            <a:ext cx="781050" cy="771525"/>
          </a:xfrm>
          <a:prstGeom prst="rect">
            <a:avLst/>
          </a:prstGeom>
          <a:noFill/>
          <a:ln>
            <a:noFill/>
          </a:ln>
        </p:spPr>
      </p:pic>
      <p:sp>
        <p:nvSpPr>
          <p:cNvPr id="105" name="Google Shape;105;p16"/>
          <p:cNvSpPr txBox="1"/>
          <p:nvPr/>
        </p:nvSpPr>
        <p:spPr>
          <a:xfrm>
            <a:off x="1314063" y="5754650"/>
            <a:ext cx="80637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κατ'ανάγκη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sz="1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34"/>
          <p:cNvPicPr preferRelativeResize="0"/>
          <p:nvPr/>
        </p:nvPicPr>
        <p:blipFill rotWithShape="1">
          <a:blip r:embed="rId3">
            <a:alphaModFix/>
          </a:blip>
          <a:srcRect b="0" l="0" r="0" t="0"/>
          <a:stretch/>
        </p:blipFill>
        <p:spPr>
          <a:xfrm>
            <a:off x="0" y="-1"/>
            <a:ext cx="10688973" cy="7559675"/>
          </a:xfrm>
          <a:prstGeom prst="rect">
            <a:avLst/>
          </a:prstGeom>
          <a:noFill/>
          <a:ln>
            <a:noFill/>
          </a:ln>
        </p:spPr>
      </p:pic>
      <p:sp>
        <p:nvSpPr>
          <p:cNvPr id="253" name="Google Shape;253;p34"/>
          <p:cNvSpPr txBox="1"/>
          <p:nvPr/>
        </p:nvSpPr>
        <p:spPr>
          <a:xfrm>
            <a:off x="991402" y="1062350"/>
            <a:ext cx="6689558"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Arial"/>
                <a:ea typeface="Arial"/>
                <a:cs typeface="Arial"/>
                <a:sym typeface="Arial"/>
              </a:rPr>
              <a:t>Πώς να μείνετε ενημερωμένοι για τις τάσεις του κλάδου;</a:t>
            </a:r>
            <a:endParaRPr b="0" i="0" sz="1400" u="none" cap="none" strike="noStrike">
              <a:solidFill>
                <a:schemeClr val="dk1"/>
              </a:solidFill>
              <a:latin typeface="Arial"/>
              <a:ea typeface="Arial"/>
              <a:cs typeface="Arial"/>
              <a:sym typeface="Arial"/>
            </a:endParaRPr>
          </a:p>
        </p:txBody>
      </p:sp>
      <p:sp>
        <p:nvSpPr>
          <p:cNvPr id="254" name="Google Shape;254;p34"/>
          <p:cNvSpPr txBox="1"/>
          <p:nvPr/>
        </p:nvSpPr>
        <p:spPr>
          <a:xfrm>
            <a:off x="991403" y="1834853"/>
            <a:ext cx="3772800" cy="3509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5. Πειράματα και μάθηση </a:t>
            </a:r>
            <a:endParaRPr b="0" i="0" sz="14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Ένας πέμπτος τρόπος για να παραμένετε ενημερωμένοι σχετικά με τις τάσεις του κλάδου είναι να πειραματίζεστε και να μαθαίνετε από τις δικές σας εμπειρίες και τις εμπειρίες της ομάδας σας, των πελατών και των συνεργατών σας. Αυτό σημαίνει να δοκιμάζετε νέα εργαλεία, μεθόδους, προϊόντα ή υπηρεσίες που σχετίζονται με τον κλάδο σας, να συλλέγετε ανατροφοδότηση, να μετράτε τα αποτελέσματα και να κάνετε βελτιώσεις. Πειραματιζόμενοι και μαθαίνοντας, μπορείτε να δοκιμάσετε τις υποθέσεις σας, να επικυρώσετε τις ιδέες σας και να καινοτομήσετε.</a:t>
            </a:r>
            <a:endParaRPr b="1" i="0" sz="1700" u="none" cap="none" strike="noStrike">
              <a:solidFill>
                <a:schemeClr val="dk1"/>
              </a:solidFill>
              <a:latin typeface="Arial"/>
              <a:ea typeface="Arial"/>
              <a:cs typeface="Arial"/>
              <a:sym typeface="Arial"/>
            </a:endParaRPr>
          </a:p>
        </p:txBody>
      </p:sp>
      <p:pic>
        <p:nvPicPr>
          <p:cNvPr id="255" name="Google Shape;255;p34"/>
          <p:cNvPicPr preferRelativeResize="0"/>
          <p:nvPr/>
        </p:nvPicPr>
        <p:blipFill rotWithShape="1">
          <a:blip r:embed="rId4">
            <a:alphaModFix/>
          </a:blip>
          <a:srcRect b="0" l="0" r="0" t="0"/>
          <a:stretch/>
        </p:blipFill>
        <p:spPr>
          <a:xfrm>
            <a:off x="5384161" y="2729908"/>
            <a:ext cx="4212431" cy="273204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35"/>
          <p:cNvPicPr preferRelativeResize="0"/>
          <p:nvPr/>
        </p:nvPicPr>
        <p:blipFill rotWithShape="1">
          <a:blip r:embed="rId3">
            <a:alphaModFix/>
          </a:blip>
          <a:srcRect b="0" l="0" r="0" t="0"/>
          <a:stretch/>
        </p:blipFill>
        <p:spPr>
          <a:xfrm>
            <a:off x="0" y="-1"/>
            <a:ext cx="10688973" cy="7559675"/>
          </a:xfrm>
          <a:prstGeom prst="rect">
            <a:avLst/>
          </a:prstGeom>
          <a:noFill/>
          <a:ln>
            <a:noFill/>
          </a:ln>
        </p:spPr>
      </p:pic>
      <p:sp>
        <p:nvSpPr>
          <p:cNvPr id="261" name="Google Shape;261;p35"/>
          <p:cNvSpPr txBox="1"/>
          <p:nvPr/>
        </p:nvSpPr>
        <p:spPr>
          <a:xfrm>
            <a:off x="2501556" y="733874"/>
            <a:ext cx="8565642"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Μαθήματα επιτυχημένων επιχειρηματιών</a:t>
            </a:r>
            <a:endParaRPr b="0" i="0" sz="1400" u="none" cap="none" strike="noStrike">
              <a:solidFill>
                <a:schemeClr val="dk1"/>
              </a:solidFill>
              <a:latin typeface="Arial"/>
              <a:ea typeface="Arial"/>
              <a:cs typeface="Arial"/>
              <a:sym typeface="Arial"/>
            </a:endParaRPr>
          </a:p>
        </p:txBody>
      </p:sp>
      <p:sp>
        <p:nvSpPr>
          <p:cNvPr id="262" name="Google Shape;262;p35"/>
          <p:cNvSpPr txBox="1"/>
          <p:nvPr/>
        </p:nvSpPr>
        <p:spPr>
          <a:xfrm>
            <a:off x="884510" y="2406730"/>
            <a:ext cx="9140100" cy="38019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Jeff Bezos          </a:t>
            </a:r>
            <a:r>
              <a:rPr b="1" i="1" lang="en-US" sz="1900" u="none" cap="none" strike="noStrike">
                <a:solidFill>
                  <a:schemeClr val="dk1"/>
                </a:solidFill>
                <a:latin typeface="Arial"/>
                <a:ea typeface="Arial"/>
                <a:cs typeface="Arial"/>
                <a:sym typeface="Arial"/>
              </a:rPr>
              <a:t>Ξεκινήστε μικρότερα, μεγαλώστε μεγαλύτερα</a:t>
            </a:r>
            <a:endParaRPr b="0" i="0" sz="1400" u="none" cap="none" strike="noStrike">
              <a:solidFill>
                <a:schemeClr val="dk1"/>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800"/>
              <a:buFont typeface="Arial"/>
              <a:buNone/>
            </a:pPr>
            <a:r>
              <a:t/>
            </a:r>
            <a:endParaRPr b="1" i="1" sz="1800" u="none" cap="none" strike="noStrike">
              <a:solidFill>
                <a:schemeClr val="dk1"/>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800"/>
              <a:buFont typeface="Arial"/>
              <a:buNone/>
            </a:pPr>
            <a:r>
              <a:rPr i="1" lang="en-US" sz="1800">
                <a:solidFill>
                  <a:schemeClr val="dk1"/>
                </a:solidFill>
              </a:rPr>
              <a:t>Bill Gates</a:t>
            </a:r>
            <a:r>
              <a:rPr b="0" i="1" lang="en-US" sz="1800" u="none" cap="none" strike="noStrike">
                <a:solidFill>
                  <a:schemeClr val="dk1"/>
                </a:solidFill>
                <a:latin typeface="Arial"/>
                <a:ea typeface="Arial"/>
                <a:cs typeface="Arial"/>
                <a:sym typeface="Arial"/>
              </a:rPr>
              <a:t>         </a:t>
            </a:r>
            <a:r>
              <a:rPr b="1" i="1" lang="en-US" sz="1900" u="none" cap="none" strike="noStrike">
                <a:solidFill>
                  <a:schemeClr val="dk1"/>
                </a:solidFill>
                <a:latin typeface="Arial"/>
                <a:ea typeface="Arial"/>
                <a:cs typeface="Arial"/>
                <a:sym typeface="Arial"/>
              </a:rPr>
              <a:t>Γίνε το αφεντικό σου και ξεκίνα νωρίς</a:t>
            </a:r>
            <a:endParaRPr b="0" i="0" sz="1400" u="none" cap="none" strike="noStrike">
              <a:solidFill>
                <a:schemeClr val="dk1"/>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800"/>
              <a:buFont typeface="Arial"/>
              <a:buNone/>
            </a:pPr>
            <a:r>
              <a:t/>
            </a:r>
            <a:endParaRPr b="1" i="1" sz="1800" u="none" cap="none" strike="noStrike">
              <a:solidFill>
                <a:schemeClr val="dk1"/>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800"/>
              <a:buFont typeface="Arial"/>
              <a:buNone/>
            </a:pPr>
            <a:r>
              <a:rPr b="0" i="1" lang="en-US" sz="1800" u="none" cap="none" strike="noStrike">
                <a:solidFill>
                  <a:schemeClr val="dk1"/>
                </a:solidFill>
                <a:latin typeface="Arial"/>
                <a:ea typeface="Arial"/>
                <a:cs typeface="Arial"/>
                <a:sym typeface="Arial"/>
              </a:rPr>
              <a:t>Mark Zuckerberg           </a:t>
            </a:r>
            <a:r>
              <a:rPr b="1" i="1" lang="en-US" sz="1900" u="none" cap="none" strike="noStrike">
                <a:solidFill>
                  <a:schemeClr val="dk1"/>
                </a:solidFill>
                <a:latin typeface="Arial"/>
                <a:ea typeface="Arial"/>
                <a:cs typeface="Arial"/>
                <a:sym typeface="Arial"/>
              </a:rPr>
              <a:t>Μην κυνηγάτε χρήματα </a:t>
            </a:r>
            <a:endParaRPr b="0" i="0" sz="1400" u="none" cap="none" strike="noStrike">
              <a:solidFill>
                <a:schemeClr val="dk1"/>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800"/>
              <a:buFont typeface="Arial"/>
              <a:buNone/>
            </a:pPr>
            <a:r>
              <a:t/>
            </a:r>
            <a:endParaRPr b="1" i="1" sz="1800" u="none" cap="none" strike="noStrike">
              <a:solidFill>
                <a:schemeClr val="dk1"/>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800"/>
              <a:buFont typeface="Arial"/>
              <a:buNone/>
            </a:pPr>
            <a:r>
              <a:rPr b="0" i="1" lang="en-US" sz="1800" u="none" cap="none" strike="noStrike">
                <a:solidFill>
                  <a:schemeClr val="dk1"/>
                </a:solidFill>
                <a:latin typeface="Arial"/>
                <a:ea typeface="Arial"/>
                <a:cs typeface="Arial"/>
                <a:sym typeface="Arial"/>
              </a:rPr>
              <a:t>Steve Jobs            </a:t>
            </a:r>
            <a:r>
              <a:rPr b="1" i="1" lang="en-US" sz="1900">
                <a:solidFill>
                  <a:schemeClr val="dk1"/>
                </a:solidFill>
              </a:rPr>
              <a:t>Άφησε το σημάδι σου στο σύμπαν</a:t>
            </a:r>
            <a:endParaRPr b="0" i="0" sz="1400" u="none" cap="none" strike="noStrike">
              <a:solidFill>
                <a:schemeClr val="dk1"/>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800"/>
              <a:buFont typeface="Arial"/>
              <a:buNone/>
            </a:pPr>
            <a:r>
              <a:t/>
            </a:r>
            <a:endParaRPr b="1" i="1" sz="1800">
              <a:solidFill>
                <a:schemeClr val="dk1"/>
              </a:solidFill>
            </a:endParaRPr>
          </a:p>
          <a:p>
            <a:pPr indent="0" lvl="0" marL="0" marR="0" rtl="0" algn="just">
              <a:lnSpc>
                <a:spcPct val="150000"/>
              </a:lnSpc>
              <a:spcBef>
                <a:spcPts val="0"/>
              </a:spcBef>
              <a:spcAft>
                <a:spcPts val="0"/>
              </a:spcAft>
              <a:buClr>
                <a:srgbClr val="000000"/>
              </a:buClr>
              <a:buSzPts val="1800"/>
              <a:buFont typeface="Arial"/>
              <a:buNone/>
            </a:pPr>
            <a:r>
              <a:rPr b="0" i="1" lang="en-US" sz="1800" u="none" cap="none" strike="noStrike">
                <a:solidFill>
                  <a:schemeClr val="dk1"/>
                </a:solidFill>
                <a:latin typeface="Arial"/>
                <a:ea typeface="Arial"/>
                <a:cs typeface="Arial"/>
                <a:sym typeface="Arial"/>
              </a:rPr>
              <a:t>Larry Ellison               </a:t>
            </a:r>
            <a:r>
              <a:rPr b="1" i="1" lang="en-US" sz="1900">
                <a:solidFill>
                  <a:schemeClr val="dk1"/>
                </a:solidFill>
              </a:rPr>
              <a:t>Έ</a:t>
            </a:r>
            <a:r>
              <a:rPr b="1" i="1" lang="en-US" sz="1900" u="none" cap="none" strike="noStrike">
                <a:solidFill>
                  <a:schemeClr val="dk1"/>
                </a:solidFill>
                <a:latin typeface="Arial"/>
                <a:ea typeface="Arial"/>
                <a:cs typeface="Arial"/>
                <a:sym typeface="Arial"/>
              </a:rPr>
              <a:t>χει σαφές όραμα</a:t>
            </a:r>
            <a:endParaRPr b="0" i="0" sz="1400" u="none" cap="none" strike="noStrike">
              <a:solidFill>
                <a:schemeClr val="dk1"/>
              </a:solidFill>
              <a:latin typeface="Arial"/>
              <a:ea typeface="Arial"/>
              <a:cs typeface="Arial"/>
              <a:sym typeface="Arial"/>
            </a:endParaRPr>
          </a:p>
        </p:txBody>
      </p:sp>
      <p:pic>
        <p:nvPicPr>
          <p:cNvPr id="263" name="Google Shape;263;p35"/>
          <p:cNvPicPr preferRelativeResize="0"/>
          <p:nvPr/>
        </p:nvPicPr>
        <p:blipFill rotWithShape="1">
          <a:blip r:embed="rId4">
            <a:alphaModFix/>
          </a:blip>
          <a:srcRect b="0" l="0" r="0" t="0"/>
          <a:stretch/>
        </p:blipFill>
        <p:spPr>
          <a:xfrm>
            <a:off x="8014301" y="3262475"/>
            <a:ext cx="2363825" cy="1766425"/>
          </a:xfrm>
          <a:prstGeom prst="rect">
            <a:avLst/>
          </a:prstGeom>
          <a:noFill/>
          <a:ln>
            <a:noFill/>
          </a:ln>
        </p:spPr>
      </p:pic>
      <p:sp>
        <p:nvSpPr>
          <p:cNvPr id="264" name="Google Shape;264;p35"/>
          <p:cNvSpPr txBox="1"/>
          <p:nvPr/>
        </p:nvSpPr>
        <p:spPr>
          <a:xfrm>
            <a:off x="789272" y="1636295"/>
            <a:ext cx="84702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Αν υπάρχει ΜΟΝΟ ένα μάθημα που μπορείτε να μάθετε από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5" name="Google Shape;265;p35"/>
          <p:cNvSpPr/>
          <p:nvPr/>
        </p:nvSpPr>
        <p:spPr>
          <a:xfrm>
            <a:off x="2258548" y="2533123"/>
            <a:ext cx="243000" cy="137100"/>
          </a:xfrm>
          <a:prstGeom prst="chevron">
            <a:avLst>
              <a:gd fmla="val 50000" name="adj"/>
            </a:avLst>
          </a:prstGeom>
          <a:solidFill>
            <a:srgbClr val="F2A34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6" name="Google Shape;266;p35"/>
          <p:cNvSpPr/>
          <p:nvPr/>
        </p:nvSpPr>
        <p:spPr>
          <a:xfrm>
            <a:off x="2176240" y="3372092"/>
            <a:ext cx="243000" cy="137100"/>
          </a:xfrm>
          <a:prstGeom prst="chevron">
            <a:avLst>
              <a:gd fmla="val 50000" name="adj"/>
            </a:avLst>
          </a:prstGeom>
          <a:solidFill>
            <a:srgbClr val="F2A34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7" name="Google Shape;267;p35"/>
          <p:cNvSpPr/>
          <p:nvPr/>
        </p:nvSpPr>
        <p:spPr>
          <a:xfrm>
            <a:off x="2942675" y="4167550"/>
            <a:ext cx="243000" cy="137100"/>
          </a:xfrm>
          <a:prstGeom prst="chevron">
            <a:avLst>
              <a:gd fmla="val 50000" name="adj"/>
            </a:avLst>
          </a:prstGeom>
          <a:solidFill>
            <a:srgbClr val="F2A34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68" name="Google Shape;268;p35"/>
          <p:cNvSpPr/>
          <p:nvPr/>
        </p:nvSpPr>
        <p:spPr>
          <a:xfrm>
            <a:off x="2419250" y="4978924"/>
            <a:ext cx="243000" cy="186900"/>
          </a:xfrm>
          <a:prstGeom prst="chevron">
            <a:avLst>
              <a:gd fmla="val 50000" name="adj"/>
            </a:avLst>
          </a:prstGeom>
          <a:solidFill>
            <a:srgbClr val="F2A34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69" name="Google Shape;269;p35"/>
          <p:cNvSpPr/>
          <p:nvPr/>
        </p:nvSpPr>
        <p:spPr>
          <a:xfrm>
            <a:off x="2662250" y="5881100"/>
            <a:ext cx="243000" cy="186900"/>
          </a:xfrm>
          <a:prstGeom prst="chevron">
            <a:avLst>
              <a:gd fmla="val 50000" name="adj"/>
            </a:avLst>
          </a:prstGeom>
          <a:solidFill>
            <a:srgbClr val="F2A34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36"/>
          <p:cNvPicPr preferRelativeResize="0"/>
          <p:nvPr/>
        </p:nvPicPr>
        <p:blipFill rotWithShape="1">
          <a:blip r:embed="rId3">
            <a:alphaModFix/>
          </a:blip>
          <a:srcRect b="0" l="0" r="0" t="0"/>
          <a:stretch/>
        </p:blipFill>
        <p:spPr>
          <a:xfrm>
            <a:off x="0" y="-1"/>
            <a:ext cx="10688973" cy="7559675"/>
          </a:xfrm>
          <a:prstGeom prst="rect">
            <a:avLst/>
          </a:prstGeom>
          <a:noFill/>
          <a:ln>
            <a:noFill/>
          </a:ln>
        </p:spPr>
      </p:pic>
      <p:sp>
        <p:nvSpPr>
          <p:cNvPr id="275" name="Google Shape;275;p36"/>
          <p:cNvSpPr txBox="1"/>
          <p:nvPr/>
        </p:nvSpPr>
        <p:spPr>
          <a:xfrm>
            <a:off x="662702" y="662675"/>
            <a:ext cx="66897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Arial"/>
                <a:ea typeface="Arial"/>
                <a:cs typeface="Arial"/>
                <a:sym typeface="Arial"/>
              </a:rPr>
              <a:t>Μελέτη περίπτωσης του Jeff Bezos - Amazon</a:t>
            </a:r>
            <a:endParaRPr b="0" i="0" sz="1400" u="none" cap="none" strike="noStrike">
              <a:solidFill>
                <a:schemeClr val="dk1"/>
              </a:solidFill>
              <a:latin typeface="Arial"/>
              <a:ea typeface="Arial"/>
              <a:cs typeface="Arial"/>
              <a:sym typeface="Arial"/>
            </a:endParaRPr>
          </a:p>
        </p:txBody>
      </p:sp>
      <p:sp>
        <p:nvSpPr>
          <p:cNvPr id="276" name="Google Shape;276;p36"/>
          <p:cNvSpPr txBox="1"/>
          <p:nvPr/>
        </p:nvSpPr>
        <p:spPr>
          <a:xfrm>
            <a:off x="662696" y="1212913"/>
            <a:ext cx="9100200" cy="5633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100"/>
              <a:buFont typeface="Arial"/>
              <a:buNone/>
            </a:pPr>
            <a:r>
              <a:rPr b="0" i="0" lang="en-US" sz="1800" u="none" cap="none" strike="noStrike">
                <a:solidFill>
                  <a:schemeClr val="dk1"/>
                </a:solidFill>
                <a:latin typeface="Arial"/>
                <a:ea typeface="Arial"/>
                <a:cs typeface="Arial"/>
                <a:sym typeface="Arial"/>
              </a:rPr>
              <a:t>Ο Τζεφ Μπέζος ίδρυσε την Amazon το 1994 με το όραμα να γίνει το "μεγαλύτερο βιβλιοπωλείο της Γης". Προβλέποντας την ανάπτυξη του Διαδικτύου και τις δυνατότητες του ηλεκτρονικού εμπορίου, ο Bezos τοποθέτησε την Amazon στην πρώτη γραμμή της ηλεκτρονικής λιανικής πώλησης. Έδωσε προτεραιότητα στις μακροπρόθεσμες επενδύσεις έναντι των άμεσων κερδών, μια στρατηγική που αρχικά προβλημάτισε πολλούς επενδυτές.</a:t>
            </a:r>
            <a:endParaRPr b="0" i="0" sz="18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rPr b="0" i="0" lang="en-US" sz="1800" u="none" cap="none" strike="noStrike">
                <a:solidFill>
                  <a:schemeClr val="dk1"/>
                </a:solidFill>
                <a:latin typeface="Arial"/>
                <a:ea typeface="Arial"/>
                <a:cs typeface="Arial"/>
                <a:sym typeface="Arial"/>
              </a:rPr>
              <a:t>Η εμμονική εστίαση του Bezos στην ικανοποίηση των πελατών οδήγησε την Amazon στην επέκτασή της σε διάφορους τομείς. Καινοτομίες όπως οι αξιολογήσεις πελατών, οι εξατομικευμένες συστάσεις και η ισχυρή πολιτική επιστροφών σχεδιάστηκαν για να οικοδομήσουν εμπιστοσύνη και αφοσίωση, εξασφαλίζοντας επαναλαμβανόμενη δέσμευση.</a:t>
            </a:r>
            <a:endParaRPr b="0" i="0" sz="18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11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0" i="0" lang="en-US" sz="1800" u="none" cap="none" strike="noStrike">
                <a:solidFill>
                  <a:schemeClr val="dk1"/>
                </a:solidFill>
                <a:latin typeface="Arial"/>
                <a:ea typeface="Arial"/>
                <a:cs typeface="Arial"/>
                <a:sym typeface="Arial"/>
              </a:rPr>
              <a:t>Γνωστός για την υιοθέτηση της καινοτομίας και την ανάληψη σημαντικών κινδύνων, ο Bezos επένδυσε σημαντικά σε νέες τεχνολογίες και υπηρεσίες όπως το Amazon Prime, το AWS (Amazon Web Services) και το Kindle. Αυτές οι πρωτοβουλίες απαιτούσαν σημαντικές αρχικές επενδύσεις, αλλά διαφοροποίησαν τα έσοδα της Amazon και εδραίωσαν την κυριαρχία της στην αγορά. Μέχρι το 2020, αυτές οι στρατηγικές κινήσεις είχαν καθιερώσει την Amazon ως δύναμη σε πολλούς κλάδους, αποδεικνύοντας την αποτελεσματικότητα της οραματικής και πελατοκεντρικής προσέγγισης του Bezos.</a:t>
            </a:r>
            <a:endParaRPr b="1" i="0" sz="1800" u="none" cap="none" strike="noStrike">
              <a:solidFill>
                <a:schemeClr val="dk1"/>
              </a:solidFill>
              <a:latin typeface="Arial"/>
              <a:ea typeface="Arial"/>
              <a:cs typeface="Arial"/>
              <a:sym typeface="Arial"/>
            </a:endParaRPr>
          </a:p>
        </p:txBody>
      </p:sp>
      <p:pic>
        <p:nvPicPr>
          <p:cNvPr id="277" name="Google Shape;277;p36"/>
          <p:cNvPicPr preferRelativeResize="0"/>
          <p:nvPr/>
        </p:nvPicPr>
        <p:blipFill rotWithShape="1">
          <a:blip r:embed="rId4">
            <a:alphaModFix/>
          </a:blip>
          <a:srcRect b="0" l="0" r="0" t="0"/>
          <a:stretch/>
        </p:blipFill>
        <p:spPr>
          <a:xfrm>
            <a:off x="7300847" y="481100"/>
            <a:ext cx="2072675" cy="7939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37"/>
          <p:cNvPicPr preferRelativeResize="0"/>
          <p:nvPr/>
        </p:nvPicPr>
        <p:blipFill rotWithShape="1">
          <a:blip r:embed="rId3">
            <a:alphaModFix/>
          </a:blip>
          <a:srcRect b="0" l="0" r="0" t="0"/>
          <a:stretch/>
        </p:blipFill>
        <p:spPr>
          <a:xfrm>
            <a:off x="0" y="-1"/>
            <a:ext cx="10688973" cy="7559675"/>
          </a:xfrm>
          <a:prstGeom prst="rect">
            <a:avLst/>
          </a:prstGeom>
          <a:noFill/>
          <a:ln>
            <a:noFill/>
          </a:ln>
        </p:spPr>
      </p:pic>
      <p:sp>
        <p:nvSpPr>
          <p:cNvPr id="283" name="Google Shape;283;p37"/>
          <p:cNvSpPr txBox="1"/>
          <p:nvPr/>
        </p:nvSpPr>
        <p:spPr>
          <a:xfrm>
            <a:off x="906177" y="687025"/>
            <a:ext cx="66897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Arial"/>
                <a:ea typeface="Arial"/>
                <a:cs typeface="Arial"/>
                <a:sym typeface="Arial"/>
              </a:rPr>
              <a:t>Μελέτη περίπτωσης Bill Gates-Microsoft</a:t>
            </a:r>
            <a:endParaRPr b="0" i="0" sz="1400" u="none" cap="none" strike="noStrike">
              <a:solidFill>
                <a:schemeClr val="dk1"/>
              </a:solidFill>
              <a:latin typeface="Arial"/>
              <a:ea typeface="Arial"/>
              <a:cs typeface="Arial"/>
              <a:sym typeface="Arial"/>
            </a:endParaRPr>
          </a:p>
        </p:txBody>
      </p:sp>
      <p:sp>
        <p:nvSpPr>
          <p:cNvPr id="284" name="Google Shape;284;p37"/>
          <p:cNvSpPr txBox="1"/>
          <p:nvPr/>
        </p:nvSpPr>
        <p:spPr>
          <a:xfrm>
            <a:off x="674871" y="1371425"/>
            <a:ext cx="9100200" cy="50796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100"/>
              <a:buFont typeface="Arial"/>
              <a:buNone/>
            </a:pPr>
            <a:r>
              <a:rPr b="0" i="0" lang="en-US" sz="1800" u="none" cap="none" strike="noStrike">
                <a:solidFill>
                  <a:schemeClr val="dk1"/>
                </a:solidFill>
                <a:latin typeface="Arial"/>
                <a:ea typeface="Arial"/>
                <a:cs typeface="Arial"/>
                <a:sym typeface="Arial"/>
              </a:rPr>
              <a:t>Ο Μπιλ Γκέιτς συνίδρυσε τη Microsoft το 1975 με την αποστολή να τοποθετήσει έναν υπολογιστή σε κάθε γραφείο και σε κάθε σπίτι. Το στρατηγικό του όραμα και η επιχειρηματική του οξυδέρκεια μετέτρεψαν τη Microsoft από μια μικρή νεοσύστατη επιχείρηση σε έναν παγκόσμιο τεχνολογικό γίγαντα. Η πρόβλεψη της επανάστασης των προσωπικών υπολογιστών και η αφοσίωση του Γκέιτς στην ανάπτυξη λογισμικού ήταν ζωτικής σημασίας για την πρώιμη επιτυχία της εταιρείας.</a:t>
            </a:r>
            <a:endParaRPr b="0" i="0" sz="18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0" i="0" lang="en-US" sz="1800" u="none" cap="none" strike="noStrike">
                <a:solidFill>
                  <a:schemeClr val="dk1"/>
                </a:solidFill>
                <a:latin typeface="Arial"/>
                <a:ea typeface="Arial"/>
                <a:cs typeface="Arial"/>
                <a:sym typeface="Arial"/>
              </a:rPr>
              <a:t>Μια βασική στρατηγική ήταν η παραχώρηση άδειας χρήσης του λειτουργικού συστήματος της Microsoft σε πολλούς κατασκευαστές υλικού, επιτρέποντας στο MS-DOS και αργότερα στα Windows να κυριαρχήσουν στην αγορά. Οι επιθετικές επιχειρηματικές τακτικές και οι στρατηγικές συνεργασίες του Γκέιτς βοήθησαν τη Microsoft να εδραιώσει και να διατηρήσει την ηγετική της θέση στην αγορά.</a:t>
            </a:r>
            <a:endParaRPr b="0" i="0" sz="18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100"/>
              <a:buFont typeface="Arial"/>
              <a:buNone/>
            </a:pPr>
            <a:r>
              <a:rPr b="0" i="0" lang="en-US" sz="1800" u="none" cap="none" strike="noStrike">
                <a:solidFill>
                  <a:schemeClr val="dk1"/>
                </a:solidFill>
                <a:latin typeface="Arial"/>
                <a:ea typeface="Arial"/>
                <a:cs typeface="Arial"/>
                <a:sym typeface="Arial"/>
              </a:rPr>
              <a:t>Ο Γκέιτς έδωσε επίσης έμφαση στη συνεχή καινοτομία, η οποία οδήγησε στην ανάπτυξη βασικού λογισμικού όπως το Microsoft Office. Η εστίασή του στην ποιότητα των προϊόντων και η στρατηγική του διορατικότητα εξασφάλισαν ότι η Microsoft παρέμεινε στην αιχμή της τεχνολογίας, ακμάζοντας και επεκτείνοντας την επιρροή της στον τεχνολογικό τομέα.</a:t>
            </a:r>
            <a:endParaRPr b="0" i="0" sz="1800" u="none" cap="none" strike="noStrike">
              <a:solidFill>
                <a:schemeClr val="dk1"/>
              </a:solidFill>
              <a:latin typeface="Arial"/>
              <a:ea typeface="Arial"/>
              <a:cs typeface="Arial"/>
              <a:sym typeface="Arial"/>
            </a:endParaRPr>
          </a:p>
        </p:txBody>
      </p:sp>
      <p:pic>
        <p:nvPicPr>
          <p:cNvPr id="285" name="Google Shape;285;p37"/>
          <p:cNvPicPr preferRelativeResize="0"/>
          <p:nvPr/>
        </p:nvPicPr>
        <p:blipFill rotWithShape="1">
          <a:blip r:embed="rId4">
            <a:alphaModFix/>
          </a:blip>
          <a:srcRect b="0" l="0" r="0" t="0"/>
          <a:stretch/>
        </p:blipFill>
        <p:spPr>
          <a:xfrm>
            <a:off x="6610250" y="497796"/>
            <a:ext cx="2738925" cy="809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38"/>
          <p:cNvPicPr preferRelativeResize="0"/>
          <p:nvPr/>
        </p:nvPicPr>
        <p:blipFill rotWithShape="1">
          <a:blip r:embed="rId3">
            <a:alphaModFix/>
          </a:blip>
          <a:srcRect b="0" l="0" r="0" t="0"/>
          <a:stretch/>
        </p:blipFill>
        <p:spPr>
          <a:xfrm>
            <a:off x="0" y="-1"/>
            <a:ext cx="10688973" cy="7559675"/>
          </a:xfrm>
          <a:prstGeom prst="rect">
            <a:avLst/>
          </a:prstGeom>
          <a:noFill/>
          <a:ln>
            <a:noFill/>
          </a:ln>
        </p:spPr>
      </p:pic>
      <p:sp>
        <p:nvSpPr>
          <p:cNvPr id="291" name="Google Shape;291;p38"/>
          <p:cNvSpPr txBox="1"/>
          <p:nvPr/>
        </p:nvSpPr>
        <p:spPr>
          <a:xfrm>
            <a:off x="662700" y="1076575"/>
            <a:ext cx="78297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Arial"/>
                <a:ea typeface="Arial"/>
                <a:cs typeface="Arial"/>
                <a:sym typeface="Arial"/>
              </a:rPr>
              <a:t>Μελέτη περίπτωσης του Mark Zuckerberg- Facebook </a:t>
            </a:r>
            <a:endParaRPr b="0" i="0" sz="1400" u="none" cap="none" strike="noStrike">
              <a:solidFill>
                <a:schemeClr val="dk1"/>
              </a:solidFill>
              <a:latin typeface="Arial"/>
              <a:ea typeface="Arial"/>
              <a:cs typeface="Arial"/>
              <a:sym typeface="Arial"/>
            </a:endParaRPr>
          </a:p>
        </p:txBody>
      </p:sp>
      <p:pic>
        <p:nvPicPr>
          <p:cNvPr id="292" name="Google Shape;292;p38"/>
          <p:cNvPicPr preferRelativeResize="0"/>
          <p:nvPr/>
        </p:nvPicPr>
        <p:blipFill rotWithShape="1">
          <a:blip r:embed="rId4">
            <a:alphaModFix/>
          </a:blip>
          <a:srcRect b="0" l="0" r="0" t="0"/>
          <a:stretch/>
        </p:blipFill>
        <p:spPr>
          <a:xfrm>
            <a:off x="8492298" y="777153"/>
            <a:ext cx="1015100" cy="1029650"/>
          </a:xfrm>
          <a:prstGeom prst="rect">
            <a:avLst/>
          </a:prstGeom>
          <a:noFill/>
          <a:ln>
            <a:noFill/>
          </a:ln>
        </p:spPr>
      </p:pic>
      <p:sp>
        <p:nvSpPr>
          <p:cNvPr id="293" name="Google Shape;293;p38"/>
          <p:cNvSpPr txBox="1"/>
          <p:nvPr/>
        </p:nvSpPr>
        <p:spPr>
          <a:xfrm>
            <a:off x="662700" y="1897100"/>
            <a:ext cx="9088200" cy="49410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Ο Μαρκ Ζούκερμπεργκ εγκαινίασε το Facebook το 2004 από το δωμάτιο του κοιτώνα του Χάρβαρντ για να συνδέσει ανθρώπους και να προωθήσει τις διαδικτυακές κοινωνικές αλληλεπιδράσεις. Το όραμά του για έναν συνδεδεμένο κόσμο βρήκε ευρεία απήχηση, οδηγώντας το Facebook σε ταχεία ανάπτυξη και παγκόσμια κυριαρχία στα μέσα κοινωνικής δικτύωσης. </a:t>
            </a:r>
            <a:endParaRPr b="0" i="0" sz="14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Η εστίαση του Ζούκερμπεργκ στην εμπειρία του χρήστη και η συνεχής καινοτομία, όπως το News Feed, διατήρησε το Facebook ελκυστικό και προσαρμόσιμο. Οι στρατηγικές εξαγορές, όπως το Instagram και το WhatsApp, διεύρυναν τη βάση χρηστών του Facebook και ενσωμάτωσαν νέες τεχνολογίες, διατηρώντας την πλατφόρμα ανταγωνιστική. Η ισορροπία της καινοτομίας και της στρατηγικής ανάπτυξης του Ζούκερμπεργκ καθιέρωσε το Facebook ως ηγετική δύναμη στα μέσα κοινωνικής δικτύωσης.</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39"/>
          <p:cNvPicPr preferRelativeResize="0"/>
          <p:nvPr/>
        </p:nvPicPr>
        <p:blipFill rotWithShape="1">
          <a:blip r:embed="rId3">
            <a:alphaModFix/>
          </a:blip>
          <a:srcRect b="0" l="0" r="0" t="0"/>
          <a:stretch/>
        </p:blipFill>
        <p:spPr>
          <a:xfrm>
            <a:off x="0" y="-1"/>
            <a:ext cx="10688973" cy="7559675"/>
          </a:xfrm>
          <a:prstGeom prst="rect">
            <a:avLst/>
          </a:prstGeom>
          <a:noFill/>
          <a:ln>
            <a:noFill/>
          </a:ln>
        </p:spPr>
      </p:pic>
      <p:sp>
        <p:nvSpPr>
          <p:cNvPr id="299" name="Google Shape;299;p39"/>
          <p:cNvSpPr txBox="1"/>
          <p:nvPr/>
        </p:nvSpPr>
        <p:spPr>
          <a:xfrm>
            <a:off x="833127" y="674875"/>
            <a:ext cx="66897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chemeClr val="dk1"/>
                </a:solidFill>
                <a:latin typeface="Arial"/>
                <a:ea typeface="Arial"/>
                <a:cs typeface="Arial"/>
                <a:sym typeface="Arial"/>
              </a:rPr>
              <a:t>Μελέτη περίπτωσης του Steve Jobs-Apple</a:t>
            </a:r>
            <a:endParaRPr b="0" i="0" sz="1400" u="none" cap="none" strike="noStrike">
              <a:solidFill>
                <a:schemeClr val="dk1"/>
              </a:solidFill>
              <a:latin typeface="Arial"/>
              <a:ea typeface="Arial"/>
              <a:cs typeface="Arial"/>
              <a:sym typeface="Arial"/>
            </a:endParaRPr>
          </a:p>
        </p:txBody>
      </p:sp>
      <p:pic>
        <p:nvPicPr>
          <p:cNvPr id="300" name="Google Shape;300;p39"/>
          <p:cNvPicPr preferRelativeResize="0"/>
          <p:nvPr/>
        </p:nvPicPr>
        <p:blipFill rotWithShape="1">
          <a:blip r:embed="rId4">
            <a:alphaModFix/>
          </a:blip>
          <a:srcRect b="0" l="0" r="0" t="0"/>
          <a:stretch/>
        </p:blipFill>
        <p:spPr>
          <a:xfrm>
            <a:off x="6754224" y="485099"/>
            <a:ext cx="2692325" cy="923775"/>
          </a:xfrm>
          <a:prstGeom prst="rect">
            <a:avLst/>
          </a:prstGeom>
          <a:noFill/>
          <a:ln>
            <a:noFill/>
          </a:ln>
        </p:spPr>
      </p:pic>
      <p:sp>
        <p:nvSpPr>
          <p:cNvPr id="301" name="Google Shape;301;p39"/>
          <p:cNvSpPr txBox="1"/>
          <p:nvPr/>
        </p:nvSpPr>
        <p:spPr>
          <a:xfrm>
            <a:off x="687050" y="1312600"/>
            <a:ext cx="9392400" cy="53565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Ο Steve Jobs συνίδρυσε την Apple το 1976 με το όραμα να κάνει την τεχνολογία προσιτή και διαισθητική για όλους. Η εστίασή του στο σχεδιασμό και την εμπειρία του χρήστη έκανε την Apple να ξεχωρίσει στη βιομηχανία της τεχνολογίας, πιστεύοντας ότι η τεχνολογία πρέπει να είναι όμορφα σχεδιασμένη και εύχρηστη. Η επιστροφή του Jobs στην Apple το 1997 αποτέλεσε σημείο καμπής. Εξορθολόγησε τη σειρά προϊόντων και επικεντρώθηκε σε προϊόντα-κλειδιά, όπως το iMac, το iPod, το iPhone και το iPad, φέρνοντας επανάσταση στις αγορές τους και καθιερώνοντας την Apple ως ηγέτη της καινοτομίας. Η επιμονή του στην απρόσκοπτη ενσωμάτωση υλικού και λογισμικού είχε ως αποτέλεσμα ανώτερες εμπειρίες για τους χρήστες. Το μάρκετινγκ ήταν επίσης κεντρικό στοιχείο της στρατηγικής του Jobs. Δημιούργησε προσμονή γύρω από την κυκλοφορία των προϊόντων, με την καμπάνια "Think Different" να ενισχύει την ταυτότητα της Apple ως πρωτοπόρου της καινοτομίας. Η οραματική ηγεσία του Jobs μετέτρεψε την Apple σε μια από τις πιο πολύτιμες και επιδραστικές εταιρείες παγκοσμίως.</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pic>
        <p:nvPicPr>
          <p:cNvPr id="306" name="Google Shape;306;p40"/>
          <p:cNvPicPr preferRelativeResize="0"/>
          <p:nvPr/>
        </p:nvPicPr>
        <p:blipFill rotWithShape="1">
          <a:blip r:embed="rId3">
            <a:alphaModFix/>
          </a:blip>
          <a:srcRect b="0" l="0" r="0" t="0"/>
          <a:stretch/>
        </p:blipFill>
        <p:spPr>
          <a:xfrm>
            <a:off x="0" y="-1"/>
            <a:ext cx="10688973" cy="7559675"/>
          </a:xfrm>
          <a:prstGeom prst="rect">
            <a:avLst/>
          </a:prstGeom>
          <a:noFill/>
          <a:ln>
            <a:noFill/>
          </a:ln>
        </p:spPr>
      </p:pic>
      <p:sp>
        <p:nvSpPr>
          <p:cNvPr id="307" name="Google Shape;307;p40"/>
          <p:cNvSpPr txBox="1"/>
          <p:nvPr/>
        </p:nvSpPr>
        <p:spPr>
          <a:xfrm>
            <a:off x="1524038" y="1263805"/>
            <a:ext cx="7643700" cy="50779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700" u="none" cap="none" strike="noStrike">
                <a:solidFill>
                  <a:schemeClr val="dk1"/>
                </a:solidFill>
                <a:latin typeface="Arial"/>
                <a:ea typeface="Arial"/>
                <a:cs typeface="Arial"/>
                <a:sym typeface="Arial"/>
              </a:rPr>
              <a:t>Ενότητα 2: Ανάπτυξη επιχειρηματικών δεξιοτήτων</a:t>
            </a:r>
            <a:endParaRPr b="1" i="0" sz="2700" u="none" cap="none" strike="noStrike">
              <a:solidFill>
                <a:schemeClr val="dk1"/>
              </a:solidFill>
              <a:latin typeface="Arial"/>
              <a:ea typeface="Arial"/>
              <a:cs typeface="Arial"/>
              <a:sym typeface="Arial"/>
            </a:endParaRPr>
          </a:p>
        </p:txBody>
      </p:sp>
      <p:pic>
        <p:nvPicPr>
          <p:cNvPr id="308" name="Google Shape;308;p40"/>
          <p:cNvPicPr preferRelativeResize="0"/>
          <p:nvPr/>
        </p:nvPicPr>
        <p:blipFill rotWithShape="1">
          <a:blip r:embed="rId4">
            <a:alphaModFix/>
          </a:blip>
          <a:srcRect b="0" l="0" r="0" t="0"/>
          <a:stretch/>
        </p:blipFill>
        <p:spPr>
          <a:xfrm>
            <a:off x="3472823" y="2571947"/>
            <a:ext cx="3746165" cy="340510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41"/>
          <p:cNvPicPr preferRelativeResize="0"/>
          <p:nvPr/>
        </p:nvPicPr>
        <p:blipFill rotWithShape="1">
          <a:blip r:embed="rId3">
            <a:alphaModFix/>
          </a:blip>
          <a:srcRect b="0" l="0" r="0" t="0"/>
          <a:stretch/>
        </p:blipFill>
        <p:spPr>
          <a:xfrm>
            <a:off x="1420" y="0"/>
            <a:ext cx="10688973" cy="7559675"/>
          </a:xfrm>
          <a:prstGeom prst="rect">
            <a:avLst/>
          </a:prstGeom>
          <a:noFill/>
          <a:ln>
            <a:noFill/>
          </a:ln>
        </p:spPr>
      </p:pic>
      <p:sp>
        <p:nvSpPr>
          <p:cNvPr id="314" name="Google Shape;314;p41"/>
          <p:cNvSpPr txBox="1"/>
          <p:nvPr/>
        </p:nvSpPr>
        <p:spPr>
          <a:xfrm>
            <a:off x="968059" y="977030"/>
            <a:ext cx="87558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rial"/>
              <a:buNone/>
            </a:pPr>
            <a:r>
              <a:rPr b="1" i="0" lang="en-US" sz="1800" u="none" cap="none" strike="noStrike">
                <a:solidFill>
                  <a:schemeClr val="dk1"/>
                </a:solidFill>
                <a:latin typeface="Arial"/>
                <a:ea typeface="Arial"/>
                <a:cs typeface="Arial"/>
                <a:sym typeface="Arial"/>
              </a:rPr>
              <a:t>Ενότητα 1: Εισαγωγή στις επιχειρηματικές δεξιότητες</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5" name="Google Shape;315;p41"/>
          <p:cNvSpPr txBox="1"/>
          <p:nvPr/>
        </p:nvSpPr>
        <p:spPr>
          <a:xfrm>
            <a:off x="968059" y="2101456"/>
            <a:ext cx="8755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Ορισμός και χαρακτηριστικά της επιχειρηματικότητας</a:t>
            </a:r>
            <a:endParaRPr b="1" i="0" sz="1800" u="none" cap="none" strike="noStrike">
              <a:solidFill>
                <a:schemeClr val="dk1"/>
              </a:solidFill>
              <a:latin typeface="Calibri"/>
              <a:ea typeface="Calibri"/>
              <a:cs typeface="Calibri"/>
              <a:sym typeface="Calibri"/>
            </a:endParaRPr>
          </a:p>
        </p:txBody>
      </p:sp>
      <p:sp>
        <p:nvSpPr>
          <p:cNvPr id="316" name="Google Shape;316;p41"/>
          <p:cNvSpPr txBox="1"/>
          <p:nvPr/>
        </p:nvSpPr>
        <p:spPr>
          <a:xfrm>
            <a:off x="968059" y="2470740"/>
            <a:ext cx="8755800" cy="1923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Η επιχειρηματικότητα αναφέρεται στη διαδικασία εντοπισμού, δημιουργίας και επιδίωξης ευκαιριών για την ίδρυση και ανάπτυξη ενός επιχειρηματικού εγχειρήματος. Περιλαμβάνει την προθυμία ανάληψης κινδύνων, την καινοτομία και την επένδυση πόρων προκειμένου να φέρει ένα νέο προϊόν, υπηρεσία ή επιχειρηματική ιδέα στην αγορά. Οι επιχειρηματίες είναι άτομα που επιδεικνύουν υψηλό επίπεδο πρωτοβουλίας, δημιουργικότητας και προληπτικής προσέγγισης για την αντιμετώπιση των προκλήσεων και την αξιοποίηση των ευκαιριών.</a:t>
            </a:r>
            <a:endParaRPr b="0" i="0" sz="1700" u="none" cap="none" strike="noStrike">
              <a:solidFill>
                <a:schemeClr val="dk1"/>
              </a:solidFill>
              <a:latin typeface="Arial"/>
              <a:ea typeface="Arial"/>
              <a:cs typeface="Arial"/>
              <a:sym typeface="Arial"/>
            </a:endParaRPr>
          </a:p>
        </p:txBody>
      </p:sp>
      <p:pic>
        <p:nvPicPr>
          <p:cNvPr id="317" name="Google Shape;317;p41"/>
          <p:cNvPicPr preferRelativeResize="0"/>
          <p:nvPr/>
        </p:nvPicPr>
        <p:blipFill rotWithShape="1">
          <a:blip r:embed="rId4">
            <a:alphaModFix/>
          </a:blip>
          <a:srcRect b="0" l="0" r="0" t="0"/>
          <a:stretch/>
        </p:blipFill>
        <p:spPr>
          <a:xfrm>
            <a:off x="3713013" y="4260350"/>
            <a:ext cx="3265777" cy="23759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pic>
        <p:nvPicPr>
          <p:cNvPr id="322" name="Google Shape;322;p42"/>
          <p:cNvPicPr preferRelativeResize="0"/>
          <p:nvPr/>
        </p:nvPicPr>
        <p:blipFill rotWithShape="1">
          <a:blip r:embed="rId3">
            <a:alphaModFix/>
          </a:blip>
          <a:srcRect b="0" l="0" r="0" t="0"/>
          <a:stretch/>
        </p:blipFill>
        <p:spPr>
          <a:xfrm>
            <a:off x="1420" y="0"/>
            <a:ext cx="10688973" cy="7559675"/>
          </a:xfrm>
          <a:prstGeom prst="rect">
            <a:avLst/>
          </a:prstGeom>
          <a:noFill/>
          <a:ln>
            <a:noFill/>
          </a:ln>
        </p:spPr>
      </p:pic>
      <p:sp>
        <p:nvSpPr>
          <p:cNvPr id="323" name="Google Shape;323;p42"/>
          <p:cNvSpPr txBox="1"/>
          <p:nvPr/>
        </p:nvSpPr>
        <p:spPr>
          <a:xfrm>
            <a:off x="968059" y="977030"/>
            <a:ext cx="87558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Ενότητα 1: Εισαγωγή στις επιχειρηματικές δεξιότητες</a:t>
            </a:r>
            <a:endParaRPr b="1"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4" name="Google Shape;324;p42"/>
          <p:cNvSpPr txBox="1"/>
          <p:nvPr/>
        </p:nvSpPr>
        <p:spPr>
          <a:xfrm>
            <a:off x="968046" y="1991964"/>
            <a:ext cx="8755800" cy="1464600"/>
          </a:xfrm>
          <a:prstGeom prst="rect">
            <a:avLst/>
          </a:prstGeom>
          <a:noFill/>
          <a:ln>
            <a:noFill/>
          </a:ln>
        </p:spPr>
        <p:txBody>
          <a:bodyPr anchorCtr="0" anchor="t" bIns="45700" lIns="91425" spcFirstLastPara="1" rIns="91425" wrap="square" tIns="45700">
            <a:spAutoFit/>
          </a:bodyPr>
          <a:lstStyle/>
          <a:p>
            <a:pPr indent="0" lvl="0" marL="0" marR="0" rtl="0" algn="just">
              <a:lnSpc>
                <a:spcPct val="115000"/>
              </a:lnSpc>
              <a:spcBef>
                <a:spcPts val="0"/>
              </a:spcBef>
              <a:spcAft>
                <a:spcPts val="0"/>
              </a:spcAft>
              <a:buClr>
                <a:schemeClr val="dk1"/>
              </a:buClr>
              <a:buSzPts val="1100"/>
              <a:buFont typeface="Arial"/>
              <a:buNone/>
            </a:pPr>
            <a:r>
              <a:rPr b="0" i="0" lang="en-US" sz="1700" u="none" cap="none" strike="noStrike">
                <a:solidFill>
                  <a:schemeClr val="dk1"/>
                </a:solidFill>
                <a:latin typeface="Arial"/>
                <a:ea typeface="Arial"/>
                <a:cs typeface="Arial"/>
                <a:sym typeface="Arial"/>
              </a:rPr>
              <a:t>Οι επιχειρηματικές δεξιότητες αναφέρονται σε ένα σύνολο ικανοτήτων και χαρακτηριστικών που χρειάζονται τα άτομα για να ξεκινήσουν, να διαχειριστούν και να αναπτύξουν με επιτυχία ένα επιχειρηματικό εγχείρημα. Οι δεξιότητες αυτές είναι ζωτικής σημασίας για την αντιμετώπιση των προκλήσεων και των αβεβαιοτήτων που είναι συνυφασμένες με την επιχειρηματικότητα.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150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5" name="Google Shape;325;p42"/>
          <p:cNvSpPr txBox="1"/>
          <p:nvPr/>
        </p:nvSpPr>
        <p:spPr>
          <a:xfrm>
            <a:off x="913459" y="3548132"/>
            <a:ext cx="8865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Παραδείγματα επιχειρηματικών δεξιοτήτων:</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6" name="Google Shape;326;p42"/>
          <p:cNvSpPr txBox="1"/>
          <p:nvPr/>
        </p:nvSpPr>
        <p:spPr>
          <a:xfrm>
            <a:off x="968058" y="4103086"/>
            <a:ext cx="8755800" cy="2390358"/>
          </a:xfrm>
          <a:prstGeom prst="rect">
            <a:avLst/>
          </a:prstGeom>
          <a:noFill/>
          <a:ln>
            <a:noFill/>
          </a:ln>
        </p:spPr>
        <p:txBody>
          <a:bodyPr anchorCtr="0" anchor="t" bIns="45700" lIns="91425" spcFirstLastPara="1" rIns="91425" wrap="square" tIns="45700">
            <a:spAutoFit/>
          </a:bodyPr>
          <a:lstStyle/>
          <a:p>
            <a:pPr indent="-336550" lvl="0" marL="457200" marR="0" rtl="0" algn="l">
              <a:lnSpc>
                <a:spcPct val="100000"/>
              </a:lnSpc>
              <a:spcBef>
                <a:spcPts val="80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Δεξιότητες διαχείρισης επιχειρήσεων</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Δεξιότητες branding, μάρκετινγκ και δικτύωσης</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Επικοινωνία και ακρόαση</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Δεξιότητες κριτικής σκέψης</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Δεξιότητες στρατηγικής σκέψης και σχεδιασμού</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Διαχείριση χρόνου και οργανωτικές δεξιότητες</a:t>
            </a:r>
            <a:endParaRPr b="0" i="0" sz="1700" u="none" cap="none" strike="noStrike">
              <a:solidFill>
                <a:schemeClr val="dk1"/>
              </a:solidFill>
              <a:latin typeface="Arial"/>
              <a:ea typeface="Arial"/>
              <a:cs typeface="Arial"/>
              <a:sym typeface="Arial"/>
            </a:endParaRPr>
          </a:p>
          <a:p>
            <a:pPr indent="-336550" lvl="0" marL="457200" marR="0" rtl="0" algn="l">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Δεξιότητες εξυπηρέτησης πελατών</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80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p:txBody>
      </p:sp>
      <p:sp>
        <p:nvSpPr>
          <p:cNvPr id="327" name="Google Shape;327;p42"/>
          <p:cNvSpPr txBox="1"/>
          <p:nvPr/>
        </p:nvSpPr>
        <p:spPr>
          <a:xfrm>
            <a:off x="968050" y="1438725"/>
            <a:ext cx="59328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Τι είναι οι επιχειρηματικές δεξιότητες;</a:t>
            </a:r>
            <a:endParaRPr b="0" i="0" sz="1400" u="none" cap="none" strike="noStrike">
              <a:solidFill>
                <a:schemeClr val="dk1"/>
              </a:solidFill>
              <a:latin typeface="Arial"/>
              <a:ea typeface="Arial"/>
              <a:cs typeface="Arial"/>
              <a:sym typeface="Arial"/>
            </a:endParaRPr>
          </a:p>
        </p:txBody>
      </p:sp>
      <p:pic>
        <p:nvPicPr>
          <p:cNvPr id="328" name="Google Shape;328;p42"/>
          <p:cNvPicPr preferRelativeResize="0"/>
          <p:nvPr/>
        </p:nvPicPr>
        <p:blipFill rotWithShape="1">
          <a:blip r:embed="rId4">
            <a:alphaModFix/>
          </a:blip>
          <a:srcRect b="0" l="0" r="0" t="0"/>
          <a:stretch/>
        </p:blipFill>
        <p:spPr>
          <a:xfrm>
            <a:off x="5883449" y="3708387"/>
            <a:ext cx="3711898" cy="24776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43"/>
          <p:cNvPicPr preferRelativeResize="0"/>
          <p:nvPr/>
        </p:nvPicPr>
        <p:blipFill rotWithShape="1">
          <a:blip r:embed="rId3">
            <a:alphaModFix/>
          </a:blip>
          <a:srcRect b="0" l="0" r="0" t="0"/>
          <a:stretch/>
        </p:blipFill>
        <p:spPr>
          <a:xfrm>
            <a:off x="1420" y="0"/>
            <a:ext cx="10688973" cy="7559675"/>
          </a:xfrm>
          <a:prstGeom prst="rect">
            <a:avLst/>
          </a:prstGeom>
          <a:noFill/>
          <a:ln>
            <a:noFill/>
          </a:ln>
        </p:spPr>
      </p:pic>
      <p:sp>
        <p:nvSpPr>
          <p:cNvPr id="334" name="Google Shape;334;p43"/>
          <p:cNvSpPr txBox="1"/>
          <p:nvPr/>
        </p:nvSpPr>
        <p:spPr>
          <a:xfrm>
            <a:off x="968059" y="977030"/>
            <a:ext cx="87558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rial"/>
              <a:buNone/>
            </a:pPr>
            <a:r>
              <a:rPr b="1" i="0" lang="en-US" sz="1800" u="none" cap="none" strike="noStrike">
                <a:solidFill>
                  <a:schemeClr val="dk1"/>
                </a:solidFill>
                <a:latin typeface="Arial"/>
                <a:ea typeface="Arial"/>
                <a:cs typeface="Arial"/>
                <a:sym typeface="Arial"/>
              </a:rPr>
              <a:t>Ενότητα 1: Εισαγωγή στις επιχειρηματικές δεξιότητες</a:t>
            </a:r>
            <a:endParaRPr b="1"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5" name="Google Shape;335;p43"/>
          <p:cNvSpPr txBox="1"/>
          <p:nvPr/>
        </p:nvSpPr>
        <p:spPr>
          <a:xfrm>
            <a:off x="1143859" y="1716368"/>
            <a:ext cx="8755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Σημασία των δεξιοτήτων επιχειρηματικότητας</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p:txBody>
      </p:sp>
      <p:sp>
        <p:nvSpPr>
          <p:cNvPr id="336" name="Google Shape;336;p43"/>
          <p:cNvSpPr txBox="1"/>
          <p:nvPr/>
        </p:nvSpPr>
        <p:spPr>
          <a:xfrm>
            <a:off x="1143859" y="2362877"/>
            <a:ext cx="8755800" cy="3755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Οι επιχειρηματικές δεξιότητες είναι απαραίτητες για να μπορέσουν οι επιχειρηματίες να εντοπίζουν ευκαιρίες, να λαμβάνουν αποτελεσματικές αποφάσεις, να μετατρέπουν τις ιδέες τους σε πραγματικότητα, να ξεπερνούν τις προκλήσεις και να κατανέμουν σωστά τους πόρους για την επίτευξη των στόχων και την επιτυχία. Η σημασία των επιχειρηματικών δεξιοτήτων έγκειται στα εξής: </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36550" lvl="0" marL="457200" marR="0" rtl="0" algn="just">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Ενθάρρυνση της κοινωνικής αλλαγής και βελτίωση της ζωής </a:t>
            </a:r>
            <a:endParaRPr b="0" i="0" sz="1700" u="none" cap="none" strike="noStrike">
              <a:solidFill>
                <a:schemeClr val="dk1"/>
              </a:solidFill>
              <a:latin typeface="Arial"/>
              <a:ea typeface="Arial"/>
              <a:cs typeface="Arial"/>
              <a:sym typeface="Arial"/>
            </a:endParaRPr>
          </a:p>
          <a:p>
            <a:pPr indent="-336550" lvl="0" marL="457200" marR="0" rtl="0" algn="just">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Δημιουργία ευκαιριών απασχόλησης για άλλους</a:t>
            </a:r>
            <a:endParaRPr b="0" i="0" sz="1700" u="none" cap="none" strike="noStrike">
              <a:solidFill>
                <a:schemeClr val="dk1"/>
              </a:solidFill>
              <a:latin typeface="Arial"/>
              <a:ea typeface="Arial"/>
              <a:cs typeface="Arial"/>
              <a:sym typeface="Arial"/>
            </a:endParaRPr>
          </a:p>
          <a:p>
            <a:pPr indent="-336550" lvl="0" marL="457200" marR="0" rtl="0" algn="just">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Προώθηση της οικονομικής ανάπτυξης και άνοιγμα νέων αγορών και κλάδων </a:t>
            </a:r>
            <a:endParaRPr b="0" i="0" sz="1700" u="none" cap="none" strike="noStrike">
              <a:solidFill>
                <a:schemeClr val="dk1"/>
              </a:solidFill>
              <a:latin typeface="Arial"/>
              <a:ea typeface="Arial"/>
              <a:cs typeface="Arial"/>
              <a:sym typeface="Arial"/>
            </a:endParaRPr>
          </a:p>
          <a:p>
            <a:pPr indent="-336550" lvl="0" marL="457200" marR="0" rtl="0" algn="just">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Βελτίωση της ποιότητας ζωής με νέες ιδέες και κατασκευή λειτουργικών προϊόντων ή υπηρεσιών </a:t>
            </a:r>
            <a:endParaRPr b="0" i="0" sz="1700" u="none" cap="none" strike="noStrike">
              <a:solidFill>
                <a:schemeClr val="dk1"/>
              </a:solidFill>
              <a:latin typeface="Arial"/>
              <a:ea typeface="Arial"/>
              <a:cs typeface="Arial"/>
              <a:sym typeface="Arial"/>
            </a:endParaRPr>
          </a:p>
          <a:p>
            <a:pPr indent="-336550" lvl="0" marL="457200" marR="0" rtl="0" algn="just">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Παροχή ευκαιριών για προσωπική και επαγγελματική ανάπτυξη, καθώς και οικονομικές ανταμοιβές</a:t>
            </a:r>
            <a:endParaRPr b="0" i="0" sz="1700" u="none" cap="none" strike="noStrike">
              <a:solidFill>
                <a:schemeClr val="dk1"/>
              </a:solidFill>
              <a:latin typeface="Arial"/>
              <a:ea typeface="Arial"/>
              <a:cs typeface="Arial"/>
              <a:sym typeface="Arial"/>
            </a:endParaRPr>
          </a:p>
          <a:p>
            <a:pPr indent="-336550" lvl="0" marL="457200" marR="0" rtl="0" algn="just">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Βελτίωση της ικανότητας του ατόμου να εργάζεται αποτελεσματικά τόσο μόνο του όσο και σε συνεργασία</a:t>
            </a:r>
            <a:endParaRPr b="0" i="0" sz="1700" u="none" cap="none" strike="noStrike">
              <a:solidFill>
                <a:schemeClr val="dk1"/>
              </a:solidFill>
              <a:latin typeface="Arial"/>
              <a:ea typeface="Arial"/>
              <a:cs typeface="Arial"/>
              <a:sym typeface="Arial"/>
            </a:endParaRPr>
          </a:p>
          <a:p>
            <a:pPr indent="-336550" lvl="0" marL="457200" marR="0" rtl="0" algn="just">
              <a:lnSpc>
                <a:spcPct val="100000"/>
              </a:lnSpc>
              <a:spcBef>
                <a:spcPts val="0"/>
              </a:spcBef>
              <a:spcAft>
                <a:spcPts val="0"/>
              </a:spcAft>
              <a:buClr>
                <a:schemeClr val="dk1"/>
              </a:buClr>
              <a:buSzPts val="1700"/>
              <a:buFont typeface="Arial"/>
              <a:buChar char="●"/>
            </a:pPr>
            <a:r>
              <a:rPr b="0" i="0" lang="en-US" sz="1700" u="none" cap="none" strike="noStrike">
                <a:solidFill>
                  <a:schemeClr val="dk1"/>
                </a:solidFill>
                <a:latin typeface="Arial"/>
                <a:ea typeface="Arial"/>
                <a:cs typeface="Arial"/>
                <a:sym typeface="Arial"/>
              </a:rPr>
              <a:t>Επίτευξη των επιθυμητών στόχων και επίτευξη άριστων αποτελεσμάτων</a:t>
            </a:r>
            <a:endParaRPr b="0" i="0" sz="17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17"/>
          <p:cNvPicPr preferRelativeResize="0"/>
          <p:nvPr/>
        </p:nvPicPr>
        <p:blipFill rotWithShape="1">
          <a:blip r:embed="rId3">
            <a:alphaModFix/>
          </a:blip>
          <a:srcRect b="0" l="0" r="0" t="0"/>
          <a:stretch/>
        </p:blipFill>
        <p:spPr>
          <a:xfrm>
            <a:off x="-1" y="-20870"/>
            <a:ext cx="10691813" cy="7559675"/>
          </a:xfrm>
          <a:prstGeom prst="rect">
            <a:avLst/>
          </a:prstGeom>
          <a:noFill/>
          <a:ln>
            <a:noFill/>
          </a:ln>
        </p:spPr>
      </p:pic>
      <p:sp>
        <p:nvSpPr>
          <p:cNvPr id="111" name="Google Shape;111;p17"/>
          <p:cNvSpPr txBox="1"/>
          <p:nvPr/>
        </p:nvSpPr>
        <p:spPr>
          <a:xfrm>
            <a:off x="697705" y="1465914"/>
            <a:ext cx="9296400" cy="4595552"/>
          </a:xfrm>
          <a:prstGeom prst="rect">
            <a:avLst/>
          </a:prstGeom>
          <a:noFill/>
          <a:ln>
            <a:noFill/>
          </a:ln>
        </p:spPr>
        <p:txBody>
          <a:bodyPr anchorCtr="0" anchor="t" bIns="39075" lIns="78175" spcFirstLastPara="1" rIns="78175" wrap="square" tIns="39075">
            <a:spAutoFit/>
          </a:bodyPr>
          <a:lstStyle/>
          <a:p>
            <a:pPr indent="0" lvl="0" marL="0" marR="0" rtl="0" algn="l">
              <a:lnSpc>
                <a:spcPct val="150000"/>
              </a:lnSpc>
              <a:spcBef>
                <a:spcPts val="0"/>
              </a:spcBef>
              <a:spcAft>
                <a:spcPts val="0"/>
              </a:spcAft>
              <a:buClr>
                <a:srgbClr val="000000"/>
              </a:buClr>
              <a:buSzPts val="1900"/>
              <a:buFont typeface="Arial"/>
              <a:buNone/>
            </a:pPr>
            <a:r>
              <a:rPr b="1" i="0" lang="en-US" sz="2300" u="none" cap="none" strike="noStrike">
                <a:solidFill>
                  <a:srgbClr val="127373"/>
                </a:solidFill>
                <a:latin typeface="Arial"/>
                <a:ea typeface="Arial"/>
                <a:cs typeface="Arial"/>
                <a:sym typeface="Arial"/>
              </a:rPr>
              <a:t>      Περιεχόμενο</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000"/>
              <a:buFont typeface="Arial"/>
              <a:buNone/>
            </a:pPr>
            <a:r>
              <a:rPr b="1" i="0" lang="en-US" sz="2000" u="none" cap="none" strike="noStrike">
                <a:solidFill>
                  <a:srgbClr val="127373"/>
                </a:solidFill>
                <a:latin typeface="Arial"/>
                <a:ea typeface="Arial"/>
                <a:cs typeface="Arial"/>
                <a:sym typeface="Arial"/>
              </a:rPr>
              <a:t>1. Τι είναι η επιχειρηματικότητα και οι τάσεις της βιομηχανίας;</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000"/>
              <a:buFont typeface="Arial"/>
              <a:buNone/>
            </a:pPr>
            <a:r>
              <a:rPr b="1" i="0" lang="en-US" sz="2000" u="none" cap="none" strike="noStrike">
                <a:solidFill>
                  <a:srgbClr val="127373"/>
                </a:solidFill>
                <a:latin typeface="Arial"/>
                <a:ea typeface="Arial"/>
                <a:cs typeface="Arial"/>
                <a:sym typeface="Arial"/>
              </a:rPr>
              <a:t>2. Ανάπτυξη επιχειρηματικών δεξιοτήτων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000"/>
              <a:buFont typeface="Arial"/>
              <a:buNone/>
            </a:pPr>
            <a:r>
              <a:rPr b="1" i="0" lang="en-US" sz="2000" u="none" cap="none" strike="noStrike">
                <a:solidFill>
                  <a:srgbClr val="127373"/>
                </a:solidFill>
                <a:latin typeface="Arial"/>
                <a:ea typeface="Arial"/>
                <a:cs typeface="Arial"/>
                <a:sym typeface="Arial"/>
              </a:rPr>
              <a:t>3. Πώς να εντοπίζετε επιχειρηματικές ιδέες και ευκαιρίες</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000"/>
              <a:buFont typeface="Arial"/>
              <a:buNone/>
            </a:pPr>
            <a:r>
              <a:rPr b="1" i="0" lang="en-US" sz="2000" u="none" cap="none" strike="noStrike">
                <a:solidFill>
                  <a:srgbClr val="127373"/>
                </a:solidFill>
                <a:latin typeface="Arial"/>
                <a:ea typeface="Arial"/>
                <a:cs typeface="Arial"/>
                <a:sym typeface="Arial"/>
              </a:rPr>
              <a:t>4. Δεξιότητες επιχειρηματικού σχεδιασμού και στρατηγικής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000"/>
              <a:buFont typeface="Arial"/>
              <a:buNone/>
            </a:pPr>
            <a:r>
              <a:rPr b="1" i="0" lang="en-US" sz="2000" u="none" cap="none" strike="noStrike">
                <a:solidFill>
                  <a:srgbClr val="127373"/>
                </a:solidFill>
                <a:latin typeface="Arial"/>
                <a:ea typeface="Arial"/>
                <a:cs typeface="Arial"/>
                <a:sym typeface="Arial"/>
              </a:rPr>
              <a:t>5. Δεξιότητες μάρκετινγκ και δέσμευσης πελατών</a:t>
            </a:r>
            <a:endParaRPr b="1" i="0" sz="2000" u="none" cap="none" strike="noStrike">
              <a:solidFill>
                <a:srgbClr val="127373"/>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000"/>
              <a:buFont typeface="Arial"/>
              <a:buNone/>
            </a:pPr>
            <a:r>
              <a:rPr b="1" i="0" lang="en-US" sz="2000" u="none" cap="none" strike="noStrike">
                <a:solidFill>
                  <a:srgbClr val="127373"/>
                </a:solidFill>
                <a:latin typeface="Arial"/>
                <a:ea typeface="Arial"/>
                <a:cs typeface="Arial"/>
                <a:sym typeface="Arial"/>
              </a:rPr>
              <a:t>6. Δεξιότητες οικονομικής διαχείρισης και χρηματοδότησης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000"/>
              <a:buFont typeface="Arial"/>
              <a:buNone/>
            </a:pPr>
            <a:r>
              <a:rPr b="1" i="0" lang="en-US" sz="2000" u="none" cap="none" strike="noStrike">
                <a:solidFill>
                  <a:srgbClr val="127373"/>
                </a:solidFill>
                <a:latin typeface="Arial"/>
                <a:ea typeface="Arial"/>
                <a:cs typeface="Arial"/>
                <a:sym typeface="Arial"/>
              </a:rPr>
              <a:t>7. Ενσωμάτωση της τεχνολογίας και των ψηφιακών εργαλείων</a:t>
            </a:r>
            <a:br>
              <a:rPr b="1" i="0" lang="en-US" sz="2000" u="none" cap="none" strike="noStrike">
                <a:solidFill>
                  <a:schemeClr val="dk1"/>
                </a:solidFill>
                <a:latin typeface="Arial"/>
                <a:ea typeface="Arial"/>
                <a:cs typeface="Arial"/>
                <a:sym typeface="Arial"/>
              </a:rPr>
            </a:br>
            <a:endParaRPr b="1" i="0" sz="2000" u="none" cap="none" strike="noStrike">
              <a:solidFill>
                <a:srgbClr val="177373"/>
              </a:solidFill>
              <a:latin typeface="Arial"/>
              <a:ea typeface="Arial"/>
              <a:cs typeface="Arial"/>
              <a:sym typeface="Arial"/>
            </a:endParaRPr>
          </a:p>
          <a:p>
            <a:pPr indent="-336550" lvl="0" marL="45720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127373"/>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44"/>
          <p:cNvPicPr preferRelativeResize="0"/>
          <p:nvPr/>
        </p:nvPicPr>
        <p:blipFill rotWithShape="1">
          <a:blip r:embed="rId3">
            <a:alphaModFix/>
          </a:blip>
          <a:srcRect b="0" l="0" r="0" t="0"/>
          <a:stretch/>
        </p:blipFill>
        <p:spPr>
          <a:xfrm>
            <a:off x="1420" y="0"/>
            <a:ext cx="10688973" cy="7559675"/>
          </a:xfrm>
          <a:prstGeom prst="rect">
            <a:avLst/>
          </a:prstGeom>
          <a:noFill/>
          <a:ln>
            <a:noFill/>
          </a:ln>
        </p:spPr>
      </p:pic>
      <p:sp>
        <p:nvSpPr>
          <p:cNvPr id="342" name="Google Shape;342;p44"/>
          <p:cNvSpPr txBox="1"/>
          <p:nvPr/>
        </p:nvSpPr>
        <p:spPr>
          <a:xfrm>
            <a:off x="968059" y="977030"/>
            <a:ext cx="87558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rial"/>
              <a:buNone/>
            </a:pPr>
            <a:r>
              <a:rPr b="1" i="0" lang="en-US" sz="1800" u="none" cap="none" strike="noStrike">
                <a:solidFill>
                  <a:schemeClr val="dk1"/>
                </a:solidFill>
                <a:latin typeface="Arial"/>
                <a:ea typeface="Arial"/>
                <a:cs typeface="Arial"/>
                <a:sym typeface="Arial"/>
              </a:rPr>
              <a:t>Ενότητα 1: Εισαγωγή στις επιχειρηματικές δεξιότητες</a:t>
            </a:r>
            <a:endParaRPr b="1"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43" name="Google Shape;343;p44"/>
          <p:cNvSpPr txBox="1"/>
          <p:nvPr/>
        </p:nvSpPr>
        <p:spPr>
          <a:xfrm>
            <a:off x="854809" y="1658968"/>
            <a:ext cx="87558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Σημασία της επιχειρηματικότητας στην οικονομία</a:t>
            </a:r>
            <a:endParaRPr b="1" i="0" sz="1800" u="none" cap="none" strike="noStrike">
              <a:solidFill>
                <a:schemeClr val="dk1"/>
              </a:solidFill>
              <a:latin typeface="Arial"/>
              <a:ea typeface="Arial"/>
              <a:cs typeface="Arial"/>
              <a:sym typeface="Arial"/>
            </a:endParaRPr>
          </a:p>
        </p:txBody>
      </p:sp>
      <p:sp>
        <p:nvSpPr>
          <p:cNvPr id="344" name="Google Shape;344;p44"/>
          <p:cNvSpPr txBox="1"/>
          <p:nvPr/>
        </p:nvSpPr>
        <p:spPr>
          <a:xfrm>
            <a:off x="758900" y="2180075"/>
            <a:ext cx="9174000" cy="537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US" sz="1700" u="none" cap="none" strike="noStrike">
                <a:solidFill>
                  <a:schemeClr val="dk1"/>
                </a:solidFill>
                <a:latin typeface="Arial"/>
                <a:ea typeface="Arial"/>
                <a:cs typeface="Arial"/>
                <a:sym typeface="Arial"/>
              </a:rPr>
              <a:t>Η επιχειρηματικότητα διαδραματίζει καίριο ρόλο στην οικονομία, συμβάλλοντας στην ανάπτυξη, την καινοτομία και τη συνολική ανάπτυξή της. Η σημασία της επιχειρηματικότητας στην οικονομία μπορεί να φανεί μέσα από διάφορες βασικές πτυχές:</a:t>
            </a:r>
            <a:endParaRPr b="0" i="0" sz="1700" u="none" cap="none" strike="noStrike">
              <a:solidFill>
                <a:schemeClr val="dk1"/>
              </a:solidFill>
              <a:latin typeface="Arial"/>
              <a:ea typeface="Arial"/>
              <a:cs typeface="Arial"/>
              <a:sym typeface="Arial"/>
            </a:endParaRPr>
          </a:p>
          <a:p>
            <a:pPr indent="-228600" lvl="0" marL="457200" marR="0" rtl="0" algn="l">
              <a:lnSpc>
                <a:spcPct val="100000"/>
              </a:lnSpc>
              <a:spcBef>
                <a:spcPts val="1500"/>
              </a:spcBef>
              <a:spcAft>
                <a:spcPts val="0"/>
              </a:spcAft>
              <a:buClr>
                <a:schemeClr val="dk1"/>
              </a:buClr>
              <a:buSzPts val="1700"/>
              <a:buFont typeface="Roboto"/>
              <a:buNone/>
            </a:pPr>
            <a:r>
              <a:rPr b="0" i="0" lang="en-US" sz="1700" u="none" cap="none" strike="noStrike">
                <a:solidFill>
                  <a:schemeClr val="dk1"/>
                </a:solidFill>
                <a:latin typeface="Arial"/>
                <a:ea typeface="Arial"/>
                <a:cs typeface="Arial"/>
                <a:sym typeface="Arial"/>
              </a:rPr>
              <a:t>Δημιουργία θέσεων εργασίας:</a:t>
            </a:r>
            <a:endParaRPr b="0" i="0" sz="1700" u="none" cap="none" strike="noStrike">
              <a:solidFill>
                <a:schemeClr val="dk1"/>
              </a:solidFill>
              <a:latin typeface="Arial"/>
              <a:ea typeface="Arial"/>
              <a:cs typeface="Arial"/>
              <a:sym typeface="Arial"/>
            </a:endParaRPr>
          </a:p>
          <a:p>
            <a:pPr indent="-336550" lvl="1" marL="914400" marR="0" rtl="0" algn="l">
              <a:lnSpc>
                <a:spcPct val="100000"/>
              </a:lnSpc>
              <a:spcBef>
                <a:spcPts val="0"/>
              </a:spcBef>
              <a:spcAft>
                <a:spcPts val="0"/>
              </a:spcAft>
              <a:buClr>
                <a:schemeClr val="dk1"/>
              </a:buClr>
              <a:buSzPts val="1700"/>
              <a:buFont typeface="Roboto"/>
              <a:buChar char="●"/>
            </a:pPr>
            <a:r>
              <a:rPr b="0" i="0" lang="en-US" sz="1700" u="none" cap="none" strike="noStrike">
                <a:solidFill>
                  <a:schemeClr val="dk1"/>
                </a:solidFill>
                <a:latin typeface="Arial"/>
                <a:ea typeface="Arial"/>
                <a:cs typeface="Arial"/>
                <a:sym typeface="Arial"/>
              </a:rPr>
              <a:t>Οι επιχειρηματίες δημιουργούν νέες επιχειρήσεις, οι οποίες, με τη σειρά τους, δημιουργούν ευκαιρίες απασχόλησης. Οι μικρές και μεσαίες επιχειρήσεις (ΜΜΕ), των οποίων ηγούνται συχνά επιχειρηματίες, συμβάλλουν σημαντικά στη δημιουργία θέσεων εργασίας παγκοσμίως.</a:t>
            </a:r>
            <a:endParaRPr b="0" i="0" sz="1700" u="none" cap="none" strike="noStrike">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chemeClr val="dk1"/>
              </a:buClr>
              <a:buSzPts val="1700"/>
              <a:buFont typeface="Roboto"/>
              <a:buNone/>
            </a:pPr>
            <a:r>
              <a:rPr b="0" i="0" lang="en-US" sz="1700" u="none" cap="none" strike="noStrike">
                <a:solidFill>
                  <a:schemeClr val="dk1"/>
                </a:solidFill>
                <a:latin typeface="Arial"/>
                <a:ea typeface="Arial"/>
                <a:cs typeface="Arial"/>
                <a:sym typeface="Arial"/>
              </a:rPr>
              <a:t>Καινοτομία και τεχνολογική πρόοδος:</a:t>
            </a:r>
            <a:endParaRPr b="0" i="0" sz="1700" u="none" cap="none" strike="noStrike">
              <a:solidFill>
                <a:schemeClr val="dk1"/>
              </a:solidFill>
              <a:latin typeface="Arial"/>
              <a:ea typeface="Arial"/>
              <a:cs typeface="Arial"/>
              <a:sym typeface="Arial"/>
            </a:endParaRPr>
          </a:p>
          <a:p>
            <a:pPr indent="-336550" lvl="1" marL="914400" marR="0" rtl="0" algn="l">
              <a:lnSpc>
                <a:spcPct val="100000"/>
              </a:lnSpc>
              <a:spcBef>
                <a:spcPts val="0"/>
              </a:spcBef>
              <a:spcAft>
                <a:spcPts val="0"/>
              </a:spcAft>
              <a:buClr>
                <a:schemeClr val="dk1"/>
              </a:buClr>
              <a:buSzPts val="1700"/>
              <a:buFont typeface="Roboto"/>
              <a:buChar char="●"/>
            </a:pPr>
            <a:r>
              <a:rPr b="0" i="0" lang="en-US" sz="1700" u="none" cap="none" strike="noStrike">
                <a:solidFill>
                  <a:schemeClr val="dk1"/>
                </a:solidFill>
                <a:latin typeface="Arial"/>
                <a:ea typeface="Arial"/>
                <a:cs typeface="Arial"/>
                <a:sym typeface="Arial"/>
              </a:rPr>
              <a:t>Οι επιχειρηματίες είναι οδηγοί της καινοτομίας. Εισάγουν νέες ιδέες, προϊόντα και υπηρεσίες, οδηγώντας σε τεχνολογικές εξελίξεις που μπορούν να βελτιώσουν την αποδοτικότητα, την παραγωγικότητα και τη συνολική οικονομική ανταγωνιστικότητα.</a:t>
            </a:r>
            <a:endParaRPr b="0" i="0" sz="1700" u="none" cap="none" strike="noStrike">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chemeClr val="dk1"/>
              </a:buClr>
              <a:buSzPts val="1700"/>
              <a:buFont typeface="Roboto"/>
              <a:buNone/>
            </a:pPr>
            <a:r>
              <a:rPr b="0" i="0" lang="en-US" sz="1700" u="none" cap="none" strike="noStrike">
                <a:solidFill>
                  <a:schemeClr val="dk1"/>
                </a:solidFill>
                <a:latin typeface="Arial"/>
                <a:ea typeface="Arial"/>
                <a:cs typeface="Arial"/>
                <a:sym typeface="Arial"/>
              </a:rPr>
              <a:t>Οικονομική ανάπτυξη:</a:t>
            </a:r>
            <a:endParaRPr b="0" i="0" sz="1700" u="none" cap="none" strike="noStrike">
              <a:solidFill>
                <a:schemeClr val="dk1"/>
              </a:solidFill>
              <a:latin typeface="Arial"/>
              <a:ea typeface="Arial"/>
              <a:cs typeface="Arial"/>
              <a:sym typeface="Arial"/>
            </a:endParaRPr>
          </a:p>
          <a:p>
            <a:pPr indent="-336550" lvl="1" marL="914400" marR="0" rtl="0" algn="l">
              <a:lnSpc>
                <a:spcPct val="100000"/>
              </a:lnSpc>
              <a:spcBef>
                <a:spcPts val="0"/>
              </a:spcBef>
              <a:spcAft>
                <a:spcPts val="0"/>
              </a:spcAft>
              <a:buClr>
                <a:schemeClr val="dk1"/>
              </a:buClr>
              <a:buSzPts val="1700"/>
              <a:buFont typeface="Roboto"/>
              <a:buChar char="●"/>
            </a:pPr>
            <a:r>
              <a:rPr b="0" i="0" lang="en-US" sz="1700" u="none" cap="none" strike="noStrike">
                <a:solidFill>
                  <a:schemeClr val="dk1"/>
                </a:solidFill>
                <a:latin typeface="Arial"/>
                <a:ea typeface="Arial"/>
                <a:cs typeface="Arial"/>
                <a:sym typeface="Arial"/>
              </a:rPr>
              <a:t>Η ίδρυση και η ανάπτυξη των επιχειρήσεων συμβάλλουν άμεσα στην οικονομική επέκταση. Οι επιχειρηματίες ενισχύουν την οικονομική ανάπτυξη επενδύοντας κεφάλαια, δημιουργώντας πλούτο και τονώνοντας την οικονομική δραστηριότητα.</a:t>
            </a:r>
            <a:endParaRPr b="0" i="0" sz="1700" u="none" cap="none" strike="noStrike">
              <a:solidFill>
                <a:schemeClr val="dk1"/>
              </a:solidFill>
              <a:latin typeface="Arial"/>
              <a:ea typeface="Arial"/>
              <a:cs typeface="Arial"/>
              <a:sym typeface="Arial"/>
            </a:endParaRPr>
          </a:p>
          <a:p>
            <a:pPr indent="0" lvl="0" marL="457200" marR="0" rtl="0" algn="l">
              <a:lnSpc>
                <a:spcPct val="100000"/>
              </a:lnSpc>
              <a:spcBef>
                <a:spcPts val="150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1500"/>
              </a:spcBef>
              <a:spcAft>
                <a:spcPts val="0"/>
              </a:spcAft>
              <a:buClr>
                <a:schemeClr val="dk1"/>
              </a:buClr>
              <a:buSzPts val="1100"/>
              <a:buFont typeface="Arial"/>
              <a:buNone/>
            </a:pPr>
            <a:r>
              <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45"/>
          <p:cNvPicPr preferRelativeResize="0"/>
          <p:nvPr/>
        </p:nvPicPr>
        <p:blipFill rotWithShape="1">
          <a:blip r:embed="rId3">
            <a:alphaModFix/>
          </a:blip>
          <a:srcRect b="0" l="0" r="0" t="0"/>
          <a:stretch/>
        </p:blipFill>
        <p:spPr>
          <a:xfrm>
            <a:off x="1470" y="0"/>
            <a:ext cx="10688975" cy="7559673"/>
          </a:xfrm>
          <a:prstGeom prst="rect">
            <a:avLst/>
          </a:prstGeom>
          <a:noFill/>
          <a:ln>
            <a:noFill/>
          </a:ln>
        </p:spPr>
      </p:pic>
      <p:sp>
        <p:nvSpPr>
          <p:cNvPr id="350" name="Google Shape;350;p45"/>
          <p:cNvSpPr txBox="1"/>
          <p:nvPr/>
        </p:nvSpPr>
        <p:spPr>
          <a:xfrm>
            <a:off x="968059" y="977030"/>
            <a:ext cx="87558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Ενότητα 2: 10 κορυφαίες επιχειρηματικές δεξιότητες</a:t>
            </a:r>
            <a:endParaRPr b="0" i="0" sz="1800" u="none" cap="none" strike="noStrike">
              <a:solidFill>
                <a:schemeClr val="dk1"/>
              </a:solidFill>
              <a:latin typeface="Calibri"/>
              <a:ea typeface="Calibri"/>
              <a:cs typeface="Calibri"/>
              <a:sym typeface="Calibri"/>
            </a:endParaRPr>
          </a:p>
        </p:txBody>
      </p:sp>
      <p:sp>
        <p:nvSpPr>
          <p:cNvPr id="351" name="Google Shape;351;p45"/>
          <p:cNvSpPr txBox="1"/>
          <p:nvPr/>
        </p:nvSpPr>
        <p:spPr>
          <a:xfrm>
            <a:off x="1260800" y="2117538"/>
            <a:ext cx="8170200" cy="3324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Για να μπορούν οι επιχειρηματίες να σχεδιάζουν, να οργανώνουν, να κατευθύνουν και να ελέγχουν αποτελεσματικά τους πόρους ενός οργανισμού, πρέπει να διαθέτουν </a:t>
            </a:r>
            <a:r>
              <a:rPr b="1" i="0" lang="en-US" sz="1700" u="none" cap="none" strike="noStrike">
                <a:solidFill>
                  <a:srgbClr val="000000"/>
                </a:solidFill>
                <a:latin typeface="Arial"/>
                <a:ea typeface="Arial"/>
                <a:cs typeface="Arial"/>
                <a:sym typeface="Arial"/>
              </a:rPr>
              <a:t>δεξιότητες διαχείρισης επιχειρήσεων</a:t>
            </a:r>
            <a:r>
              <a:rPr b="0" i="0" lang="en-US" sz="1700" u="none" cap="none" strike="noStrike">
                <a:solidFill>
                  <a:srgbClr val="000000"/>
                </a:solidFill>
                <a:latin typeface="Arial"/>
                <a:ea typeface="Arial"/>
                <a:cs typeface="Arial"/>
                <a:sym typeface="Arial"/>
              </a:rPr>
              <a:t>. Οι δεξιότητες αυτές μπορούν να αυξήσουν την αξιοπιστία μιας εταιρείας, να ενισχύσουν την παραγωγικότητα, να ελέγξουν τους κινδύνους, να θέσουν σε εφαρμογή επιτυχημένα σχέδια, να καλλιεργήσουν μια ευχάριστη εργασιακή κουλτούρα και να διευρύνουν το πελατολόγιό της.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sng" cap="none" strike="noStrike">
                <a:solidFill>
                  <a:srgbClr val="000000"/>
                </a:solidFill>
                <a:latin typeface="Arial"/>
                <a:ea typeface="Arial"/>
                <a:cs typeface="Arial"/>
                <a:sym typeface="Arial"/>
              </a:rPr>
              <a:t>Οι δεξιότητες διαχείρισης επιχειρήσεων περιλαμβάνουν:</a:t>
            </a:r>
            <a:endParaRPr b="0" i="0" sz="17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Ηγεσία</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Στρατηγική σκέψη</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Διαχείριση του προϋπολογισμού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Επιχειρηματικό δαιμόνιο</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Επικοινωνία </a:t>
            </a:r>
            <a:endParaRPr b="0" i="0" sz="1700" u="none" cap="none" strike="noStrike">
              <a:solidFill>
                <a:srgbClr val="000000"/>
              </a:solidFill>
              <a:latin typeface="Arial"/>
              <a:ea typeface="Arial"/>
              <a:cs typeface="Arial"/>
              <a:sym typeface="Arial"/>
            </a:endParaRPr>
          </a:p>
        </p:txBody>
      </p:sp>
      <p:sp>
        <p:nvSpPr>
          <p:cNvPr id="352" name="Google Shape;352;p45"/>
          <p:cNvSpPr txBox="1"/>
          <p:nvPr/>
        </p:nvSpPr>
        <p:spPr>
          <a:xfrm>
            <a:off x="1260800" y="1717350"/>
            <a:ext cx="67614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Arial"/>
                <a:ea typeface="Arial"/>
                <a:cs typeface="Arial"/>
                <a:sym typeface="Arial"/>
              </a:rPr>
              <a:t>1. Δεξιότητες διαχείρισης επιχειρήσεων</a:t>
            </a:r>
            <a:endParaRPr b="1" i="0" sz="1600" u="none" cap="none" strike="noStrike">
              <a:solidFill>
                <a:srgbClr val="000000"/>
              </a:solidFill>
              <a:latin typeface="Arial"/>
              <a:ea typeface="Arial"/>
              <a:cs typeface="Arial"/>
              <a:sym typeface="Arial"/>
            </a:endParaRPr>
          </a:p>
        </p:txBody>
      </p:sp>
      <p:pic>
        <p:nvPicPr>
          <p:cNvPr id="353" name="Google Shape;353;p45"/>
          <p:cNvPicPr preferRelativeResize="0"/>
          <p:nvPr/>
        </p:nvPicPr>
        <p:blipFill rotWithShape="1">
          <a:blip r:embed="rId4">
            <a:alphaModFix/>
          </a:blip>
          <a:srcRect b="0" l="0" r="0" t="0"/>
          <a:stretch/>
        </p:blipFill>
        <p:spPr>
          <a:xfrm>
            <a:off x="6995675" y="3996800"/>
            <a:ext cx="2435324" cy="22074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46"/>
          <p:cNvPicPr preferRelativeResize="0"/>
          <p:nvPr/>
        </p:nvPicPr>
        <p:blipFill rotWithShape="1">
          <a:blip r:embed="rId3">
            <a:alphaModFix/>
          </a:blip>
          <a:srcRect b="0" l="0" r="0" t="0"/>
          <a:stretch/>
        </p:blipFill>
        <p:spPr>
          <a:xfrm>
            <a:off x="1470" y="0"/>
            <a:ext cx="10688975" cy="7559673"/>
          </a:xfrm>
          <a:prstGeom prst="rect">
            <a:avLst/>
          </a:prstGeom>
          <a:noFill/>
          <a:ln>
            <a:noFill/>
          </a:ln>
        </p:spPr>
      </p:pic>
      <p:sp>
        <p:nvSpPr>
          <p:cNvPr id="359" name="Google Shape;359;p46"/>
          <p:cNvSpPr txBox="1"/>
          <p:nvPr/>
        </p:nvSpPr>
        <p:spPr>
          <a:xfrm>
            <a:off x="968059" y="977030"/>
            <a:ext cx="87558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Ενότητα 2: 10 κορυφαίες επιχειρηματικές δεξιότητες</a:t>
            </a:r>
            <a:endParaRPr b="0" i="0" sz="1800" u="none" cap="none" strike="noStrike">
              <a:solidFill>
                <a:schemeClr val="dk1"/>
              </a:solidFill>
              <a:latin typeface="Calibri"/>
              <a:ea typeface="Calibri"/>
              <a:cs typeface="Calibri"/>
              <a:sym typeface="Calibri"/>
            </a:endParaRPr>
          </a:p>
        </p:txBody>
      </p:sp>
      <p:sp>
        <p:nvSpPr>
          <p:cNvPr id="360" name="Google Shape;360;p46"/>
          <p:cNvSpPr txBox="1"/>
          <p:nvPr/>
        </p:nvSpPr>
        <p:spPr>
          <a:xfrm>
            <a:off x="1260800" y="1717338"/>
            <a:ext cx="8170200" cy="463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2. Επικοινωνία και ακρόαση</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Μέσω της ομιλίας, της γραφής και άλλων μορφών έκφρασης, οι άνθρωποι με αποτελεσματικές </a:t>
            </a:r>
            <a:r>
              <a:rPr b="1" i="0" lang="en-US" sz="1700" u="none" cap="none" strike="noStrike">
                <a:solidFill>
                  <a:srgbClr val="000000"/>
                </a:solidFill>
                <a:latin typeface="Arial"/>
                <a:ea typeface="Arial"/>
                <a:cs typeface="Arial"/>
                <a:sym typeface="Arial"/>
              </a:rPr>
              <a:t>επικοινωνιακές δεξιότητες </a:t>
            </a:r>
            <a:r>
              <a:rPr b="0" i="0" lang="en-US" sz="1700" u="none" cap="none" strike="noStrike">
                <a:solidFill>
                  <a:srgbClr val="000000"/>
                </a:solidFill>
                <a:latin typeface="Arial"/>
                <a:ea typeface="Arial"/>
                <a:cs typeface="Arial"/>
                <a:sym typeface="Arial"/>
              </a:rPr>
              <a:t>μπορούν να μεταφέρουν τις σκέψεις, τις ιδέες και τα συναισθήματά τους με σαφή και συνοπτικό τρόπο. Η ικανότητα κατανόησης, διατήρησης και σωστής αντίδρασης σε πληροφορίες είναι συνάρτηση των </a:t>
            </a:r>
            <a:r>
              <a:rPr b="1" i="0" lang="en-US" sz="1700" u="none" cap="none" strike="noStrike">
                <a:solidFill>
                  <a:srgbClr val="000000"/>
                </a:solidFill>
                <a:latin typeface="Arial"/>
                <a:ea typeface="Arial"/>
                <a:cs typeface="Arial"/>
                <a:sym typeface="Arial"/>
              </a:rPr>
              <a:t>δεξιοτήτων ακρόασης</a:t>
            </a:r>
            <a:r>
              <a:rPr b="0" i="0" lang="en-US" sz="1700" u="none" cap="none" strike="noStrike">
                <a:solidFill>
                  <a:srgbClr val="000000"/>
                </a:solidFill>
                <a:latin typeface="Arial"/>
                <a:ea typeface="Arial"/>
                <a:cs typeface="Arial"/>
                <a:sym typeface="Arial"/>
              </a:rPr>
              <a:t>. Προκειμένου να δημιουργηθούν και να αναπτυχθούν συνδέσεις, να διευθετηθούν προβλήματα, να κατανοηθούν ανάγκες και απόψεις και να ληφθούν τεκμηριωμένες αποφάσεις, η αποτελεσματική επικοινωνία και η ακρόαση αποτελούν κρίσιμες επιχειρηματικές ικανότητες.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sng" cap="none" strike="noStrike">
                <a:solidFill>
                  <a:srgbClr val="000000"/>
                </a:solidFill>
                <a:latin typeface="Arial"/>
                <a:ea typeface="Arial"/>
                <a:cs typeface="Arial"/>
                <a:sym typeface="Arial"/>
              </a:rPr>
              <a:t>Οι δεξιότητες επικοινωνίας και ακρόασης περιλαμβάνουν:</a:t>
            </a:r>
            <a:endParaRPr b="0" i="0" sz="17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Γραπτή επικοινωνία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Μη λεκτική επικοινωνία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Διαχείριση άγχους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Ενεργητική ακρόαση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Έλεγχος συναισθημάτων</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47"/>
          <p:cNvPicPr preferRelativeResize="0"/>
          <p:nvPr/>
        </p:nvPicPr>
        <p:blipFill rotWithShape="1">
          <a:blip r:embed="rId3">
            <a:alphaModFix/>
          </a:blip>
          <a:srcRect b="0" l="0" r="0" t="0"/>
          <a:stretch/>
        </p:blipFill>
        <p:spPr>
          <a:xfrm>
            <a:off x="1470" y="0"/>
            <a:ext cx="10688975" cy="7559673"/>
          </a:xfrm>
          <a:prstGeom prst="rect">
            <a:avLst/>
          </a:prstGeom>
          <a:noFill/>
          <a:ln>
            <a:noFill/>
          </a:ln>
        </p:spPr>
      </p:pic>
      <p:sp>
        <p:nvSpPr>
          <p:cNvPr id="366" name="Google Shape;366;p47"/>
          <p:cNvSpPr txBox="1"/>
          <p:nvPr/>
        </p:nvSpPr>
        <p:spPr>
          <a:xfrm>
            <a:off x="968059" y="977030"/>
            <a:ext cx="87558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Ενότητα 2: 10 κορυφαίες επιχειρηματικές δεξιότητες</a:t>
            </a:r>
            <a:endParaRPr b="0" i="0" sz="1800" u="none" cap="none" strike="noStrike">
              <a:solidFill>
                <a:schemeClr val="dk1"/>
              </a:solidFill>
              <a:latin typeface="Calibri"/>
              <a:ea typeface="Calibri"/>
              <a:cs typeface="Calibri"/>
              <a:sym typeface="Calibri"/>
            </a:endParaRPr>
          </a:p>
        </p:txBody>
      </p:sp>
      <p:sp>
        <p:nvSpPr>
          <p:cNvPr id="367" name="Google Shape;367;p47"/>
          <p:cNvSpPr txBox="1"/>
          <p:nvPr/>
        </p:nvSpPr>
        <p:spPr>
          <a:xfrm>
            <a:off x="1260800" y="1717338"/>
            <a:ext cx="8170200" cy="410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3. Δεξιότητες κριτικής και δημιουργικής σκέψης</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Οι ισχυρές δεξιότητες κριτικής και δημιουργικής σκέψης </a:t>
            </a:r>
            <a:r>
              <a:rPr b="0" i="0" lang="en-US" sz="1700" u="none" cap="none" strike="noStrike">
                <a:solidFill>
                  <a:srgbClr val="000000"/>
                </a:solidFill>
                <a:latin typeface="Arial"/>
                <a:ea typeface="Arial"/>
                <a:cs typeface="Arial"/>
                <a:sym typeface="Arial"/>
              </a:rPr>
              <a:t>είναι απαραίτητες για τους επιχειρηματίες προκειμένου να οικοδομήσουν και να επεκτείνουν τις επιχειρήσεις τους. Η κριτική σκέψη σας επιτρέπει να αναλύετε αντικειμενικά τις πληροφορίες χρησιμοποιώντας τα στοιχεία για να λαμβάνετε τεκμηριωμένες αποφάσεις και να επιλύετε προβλήματα. Η δημιουργική σκέψη παρέχει έναν τρόπο να εξετάζετε τα ζητήματα από διάφορες οπτικές γωνίες, να εξετάζετε εναλλακτικές προοπτικές και να σκέφτεστε πρωτότυπες ιδέες.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sng" cap="none" strike="noStrike">
                <a:solidFill>
                  <a:srgbClr val="000000"/>
                </a:solidFill>
                <a:latin typeface="Arial"/>
                <a:ea typeface="Arial"/>
                <a:cs typeface="Arial"/>
                <a:sym typeface="Arial"/>
              </a:rPr>
              <a:t>Οι δεξιότητες κριτικής και δημιουργικής σκέψης περιλαμβάνουν:</a:t>
            </a:r>
            <a:endParaRPr b="0" i="0" sz="17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Ανάλυση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Καταιγισμός ιδεών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Οπτικοποίηση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Αξιολόγηση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Έρευνα</a:t>
            </a:r>
            <a:endParaRPr b="0" i="0" sz="1700" u="none" cap="none" strike="noStrike">
              <a:solidFill>
                <a:srgbClr val="000000"/>
              </a:solidFill>
              <a:latin typeface="Arial"/>
              <a:ea typeface="Arial"/>
              <a:cs typeface="Arial"/>
              <a:sym typeface="Arial"/>
            </a:endParaRPr>
          </a:p>
        </p:txBody>
      </p:sp>
      <p:pic>
        <p:nvPicPr>
          <p:cNvPr id="368" name="Google Shape;368;p47"/>
          <p:cNvPicPr preferRelativeResize="0"/>
          <p:nvPr/>
        </p:nvPicPr>
        <p:blipFill rotWithShape="1">
          <a:blip r:embed="rId4">
            <a:alphaModFix/>
          </a:blip>
          <a:srcRect b="0" l="0" r="0" t="0"/>
          <a:stretch/>
        </p:blipFill>
        <p:spPr>
          <a:xfrm>
            <a:off x="7878150" y="4114600"/>
            <a:ext cx="2100025" cy="18249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48"/>
          <p:cNvPicPr preferRelativeResize="0"/>
          <p:nvPr/>
        </p:nvPicPr>
        <p:blipFill rotWithShape="1">
          <a:blip r:embed="rId3">
            <a:alphaModFix/>
          </a:blip>
          <a:srcRect b="0" l="0" r="0" t="0"/>
          <a:stretch/>
        </p:blipFill>
        <p:spPr>
          <a:xfrm>
            <a:off x="1470" y="0"/>
            <a:ext cx="10688975" cy="7559673"/>
          </a:xfrm>
          <a:prstGeom prst="rect">
            <a:avLst/>
          </a:prstGeom>
          <a:noFill/>
          <a:ln>
            <a:noFill/>
          </a:ln>
        </p:spPr>
      </p:pic>
      <p:sp>
        <p:nvSpPr>
          <p:cNvPr id="374" name="Google Shape;374;p48"/>
          <p:cNvSpPr txBox="1"/>
          <p:nvPr/>
        </p:nvSpPr>
        <p:spPr>
          <a:xfrm>
            <a:off x="968059" y="977030"/>
            <a:ext cx="87558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Ενότητα 2: 10 κορυφαίες επιχειρηματικές δεξιότητες</a:t>
            </a:r>
            <a:endParaRPr b="0" i="0" sz="1800" u="none" cap="none" strike="noStrike">
              <a:solidFill>
                <a:schemeClr val="dk1"/>
              </a:solidFill>
              <a:latin typeface="Calibri"/>
              <a:ea typeface="Calibri"/>
              <a:cs typeface="Calibri"/>
              <a:sym typeface="Calibri"/>
            </a:endParaRPr>
          </a:p>
        </p:txBody>
      </p:sp>
      <p:sp>
        <p:nvSpPr>
          <p:cNvPr id="375" name="Google Shape;375;p48"/>
          <p:cNvSpPr txBox="1"/>
          <p:nvPr/>
        </p:nvSpPr>
        <p:spPr>
          <a:xfrm>
            <a:off x="1260800" y="1717338"/>
            <a:ext cx="8170200" cy="410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4. Δεξιότητες στρατηγικής σκέψης και σχεδιασμού</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Οι επιχειρηματίες είναι σε θέση να αξιολογούν δεδομένα, να προσαρμόζονται, να διαχειρίζονται έργα, να επιλύουν ζητήματα και να λαμβάνουν τεκμηριωμένες αποφάσεις όταν διαθέτουν </a:t>
            </a:r>
            <a:r>
              <a:rPr b="1" i="0" lang="en-US" sz="1700" u="none" cap="none" strike="noStrike">
                <a:solidFill>
                  <a:srgbClr val="000000"/>
                </a:solidFill>
                <a:latin typeface="Arial"/>
                <a:ea typeface="Arial"/>
                <a:cs typeface="Arial"/>
                <a:sym typeface="Arial"/>
              </a:rPr>
              <a:t>δεξιότητες στρατηγικής σκέψης και σχεδιασμού</a:t>
            </a:r>
            <a:r>
              <a:rPr b="0" i="0" lang="en-US" sz="1700" u="none" cap="none" strike="noStrike">
                <a:solidFill>
                  <a:srgbClr val="000000"/>
                </a:solidFill>
                <a:latin typeface="Arial"/>
                <a:ea typeface="Arial"/>
                <a:cs typeface="Arial"/>
                <a:sym typeface="Arial"/>
              </a:rPr>
              <a:t>. Αυτές οι επιχειρηματικές δεξιότητες είναι απαραίτητες για την υποβοήθηση των ηγετών στην υπέρβαση των εμποδίων, τη διασφάλιση της αποτελεσματικής κατανομής των πόρων και την επίτευξη των στόχων.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sng" cap="none" strike="noStrike">
                <a:solidFill>
                  <a:srgbClr val="000000"/>
                </a:solidFill>
                <a:latin typeface="Arial"/>
                <a:ea typeface="Arial"/>
                <a:cs typeface="Arial"/>
                <a:sym typeface="Arial"/>
              </a:rPr>
              <a:t>Οι δεξιότητες στρατηγικής σκέψης και σχεδιασμού περιλαμβάνουν:</a:t>
            </a:r>
            <a:endParaRPr b="0" i="0" sz="17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Ανάλυση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Εφαρμογή</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Ευελιξία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Προσοχή στη λεπτομέρεια</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Αυτοπεποίθηση</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49"/>
          <p:cNvPicPr preferRelativeResize="0"/>
          <p:nvPr/>
        </p:nvPicPr>
        <p:blipFill rotWithShape="1">
          <a:blip r:embed="rId3">
            <a:alphaModFix/>
          </a:blip>
          <a:srcRect b="0" l="0" r="0" t="0"/>
          <a:stretch/>
        </p:blipFill>
        <p:spPr>
          <a:xfrm>
            <a:off x="1470" y="0"/>
            <a:ext cx="10688975" cy="7559673"/>
          </a:xfrm>
          <a:prstGeom prst="rect">
            <a:avLst/>
          </a:prstGeom>
          <a:noFill/>
          <a:ln>
            <a:noFill/>
          </a:ln>
        </p:spPr>
      </p:pic>
      <p:sp>
        <p:nvSpPr>
          <p:cNvPr id="381" name="Google Shape;381;p49"/>
          <p:cNvSpPr txBox="1"/>
          <p:nvPr/>
        </p:nvSpPr>
        <p:spPr>
          <a:xfrm>
            <a:off x="968059" y="977030"/>
            <a:ext cx="87558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Ενότητα 2: 10 κορυφαίες επιχειρηματικές δεξιότητες</a:t>
            </a:r>
            <a:endParaRPr b="0" i="0" sz="1800" u="none" cap="none" strike="noStrike">
              <a:solidFill>
                <a:schemeClr val="dk1"/>
              </a:solidFill>
              <a:latin typeface="Calibri"/>
              <a:ea typeface="Calibri"/>
              <a:cs typeface="Calibri"/>
              <a:sym typeface="Calibri"/>
            </a:endParaRPr>
          </a:p>
        </p:txBody>
      </p:sp>
      <p:sp>
        <p:nvSpPr>
          <p:cNvPr id="382" name="Google Shape;382;p49"/>
          <p:cNvSpPr txBox="1"/>
          <p:nvPr/>
        </p:nvSpPr>
        <p:spPr>
          <a:xfrm>
            <a:off x="1260800" y="1717338"/>
            <a:ext cx="8170200" cy="463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5. Δεξιότητες μάρκετινγκ, μάρκετινγκ και δικτύωσης</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Η επάρκεια στο </a:t>
            </a:r>
            <a:r>
              <a:rPr b="1" i="0" lang="en-US" sz="1700" u="none" cap="none" strike="noStrike">
                <a:solidFill>
                  <a:srgbClr val="000000"/>
                </a:solidFill>
                <a:latin typeface="Arial"/>
                <a:ea typeface="Arial"/>
                <a:cs typeface="Arial"/>
                <a:sym typeface="Arial"/>
              </a:rPr>
              <a:t>branding, το μάρκετινγκ και τη δικτύωση </a:t>
            </a:r>
            <a:r>
              <a:rPr b="0" i="0" lang="en-US" sz="1700" u="none" cap="none" strike="noStrike">
                <a:solidFill>
                  <a:srgbClr val="000000"/>
                </a:solidFill>
                <a:latin typeface="Arial"/>
                <a:ea typeface="Arial"/>
                <a:cs typeface="Arial"/>
                <a:sym typeface="Arial"/>
              </a:rPr>
              <a:t>είναι ζωτικής σημασίας στο σημερινό σκληρό επιχειρηματικό τοπίο για τη διευκόλυνση της επέκτασης της επιχείρησης και την ενίσχυση των προοπτικών. Οι επιχειρηματίες μπορούν να εμπορεύονται και να πωλούν αγαθά και υπηρεσίες με αυτές τις ικανότητες. Το μάρκετινγκ διαδίδει τη λέξη για ένα προϊόν, μια υπηρεσία ή έναν οργανισμό στο προοριζόμενο κοινό, ενώ το branding δημιουργεί μια ξεχωριστή και αξιομνημόνευτη εικόνα γι' αυτό. Μέσω της δικτύωσης, οι άνθρωποι μπορούν να αλληλεπιδρούν με πιθανούς προμηθευτές, συνεργάτες, καταναλωτές και συναδέλφους και να αναπτύσσουν σχέσεις.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sng" cap="none" strike="noStrike">
                <a:solidFill>
                  <a:srgbClr val="000000"/>
                </a:solidFill>
                <a:latin typeface="Arial"/>
                <a:ea typeface="Arial"/>
                <a:cs typeface="Arial"/>
                <a:sym typeface="Arial"/>
              </a:rPr>
              <a:t>Οι δεξιότητες μάρκετινγκ, μάρκετινγκ και δικτύωσης περιλαμβάνουν:</a:t>
            </a:r>
            <a:endParaRPr b="0" i="0" sz="17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Συνεργασία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Επικοινωνία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Διαπροσωπικές δεξιότητες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Δημιουργικότητα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Συνεργασία</a:t>
            </a:r>
            <a:endParaRPr b="0" i="0" sz="1700" u="none" cap="none" strike="noStrike">
              <a:solidFill>
                <a:srgbClr val="000000"/>
              </a:solidFill>
              <a:latin typeface="Arial"/>
              <a:ea typeface="Arial"/>
              <a:cs typeface="Arial"/>
              <a:sym typeface="Arial"/>
            </a:endParaRPr>
          </a:p>
        </p:txBody>
      </p:sp>
      <p:pic>
        <p:nvPicPr>
          <p:cNvPr id="383" name="Google Shape;383;p49"/>
          <p:cNvPicPr preferRelativeResize="0"/>
          <p:nvPr/>
        </p:nvPicPr>
        <p:blipFill rotWithShape="1">
          <a:blip r:embed="rId4">
            <a:alphaModFix/>
          </a:blip>
          <a:srcRect b="0" l="0" r="0" t="0"/>
          <a:stretch/>
        </p:blipFill>
        <p:spPr>
          <a:xfrm>
            <a:off x="8133750" y="4577200"/>
            <a:ext cx="1590098" cy="159009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50"/>
          <p:cNvPicPr preferRelativeResize="0"/>
          <p:nvPr/>
        </p:nvPicPr>
        <p:blipFill rotWithShape="1">
          <a:blip r:embed="rId3">
            <a:alphaModFix/>
          </a:blip>
          <a:srcRect b="0" l="0" r="0" t="0"/>
          <a:stretch/>
        </p:blipFill>
        <p:spPr>
          <a:xfrm>
            <a:off x="1470" y="0"/>
            <a:ext cx="10688975" cy="7559673"/>
          </a:xfrm>
          <a:prstGeom prst="rect">
            <a:avLst/>
          </a:prstGeom>
          <a:noFill/>
          <a:ln>
            <a:noFill/>
          </a:ln>
        </p:spPr>
      </p:pic>
      <p:sp>
        <p:nvSpPr>
          <p:cNvPr id="389" name="Google Shape;389;p50"/>
          <p:cNvSpPr txBox="1"/>
          <p:nvPr/>
        </p:nvSpPr>
        <p:spPr>
          <a:xfrm>
            <a:off x="968059" y="977030"/>
            <a:ext cx="87558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Ενότητα 2: 10 κορυφαίες επιχειρηματικές δεξιότητες</a:t>
            </a:r>
            <a:endParaRPr b="0" i="0" sz="1800" u="none" cap="none" strike="noStrike">
              <a:solidFill>
                <a:schemeClr val="dk1"/>
              </a:solidFill>
              <a:latin typeface="Calibri"/>
              <a:ea typeface="Calibri"/>
              <a:cs typeface="Calibri"/>
              <a:sym typeface="Calibri"/>
            </a:endParaRPr>
          </a:p>
        </p:txBody>
      </p:sp>
      <p:sp>
        <p:nvSpPr>
          <p:cNvPr id="390" name="Google Shape;390;p50"/>
          <p:cNvSpPr txBox="1"/>
          <p:nvPr/>
        </p:nvSpPr>
        <p:spPr>
          <a:xfrm>
            <a:off x="1260800" y="1717338"/>
            <a:ext cx="8170200" cy="358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6. Επιχειρηματικές δεξιότητες στο χώρο εργασίας</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Οι </a:t>
            </a:r>
            <a:r>
              <a:rPr b="1" i="0" lang="en-US" sz="1700" u="none" cap="none" strike="noStrike">
                <a:solidFill>
                  <a:srgbClr val="000000"/>
                </a:solidFill>
                <a:latin typeface="Arial"/>
                <a:ea typeface="Arial"/>
                <a:cs typeface="Arial"/>
                <a:sym typeface="Arial"/>
              </a:rPr>
              <a:t>δεξιότητες στον εργασιακό χώρο </a:t>
            </a:r>
            <a:r>
              <a:rPr b="0" i="0" lang="en-US" sz="1700" u="none" cap="none" strike="noStrike">
                <a:solidFill>
                  <a:srgbClr val="000000"/>
                </a:solidFill>
                <a:latin typeface="Arial"/>
                <a:ea typeface="Arial"/>
                <a:cs typeface="Arial"/>
                <a:sym typeface="Arial"/>
              </a:rPr>
              <a:t>αναφέρονται σε ιδιότητες που επιτρέπουν στα άτομα να δημιουργούν και να διαχειρίζονται αποτελεσματικά τις επιχειρήσεις τους, καθώς και να προωθούν την καινοτομία και την ανάπτυξη εντός των οργανισμών.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sng" cap="none" strike="noStrike">
                <a:solidFill>
                  <a:srgbClr val="000000"/>
                </a:solidFill>
                <a:latin typeface="Arial"/>
                <a:ea typeface="Arial"/>
                <a:cs typeface="Arial"/>
                <a:sym typeface="Arial"/>
              </a:rPr>
              <a:t>Οι επιχειρηματικές δεξιότητες στο χώρο εργασίας περιλαμβάνουν:</a:t>
            </a:r>
            <a:endParaRPr b="0" i="0" sz="17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Διαχείριση χρόνου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Οικονομικές δεξιότητες</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Πωλήσεις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Προσαρμοστικότητα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Επίλυση προβλημάτων</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id="395" name="Google Shape;395;p51"/>
          <p:cNvPicPr preferRelativeResize="0"/>
          <p:nvPr/>
        </p:nvPicPr>
        <p:blipFill rotWithShape="1">
          <a:blip r:embed="rId3">
            <a:alphaModFix/>
          </a:blip>
          <a:srcRect b="0" l="0" r="0" t="0"/>
          <a:stretch/>
        </p:blipFill>
        <p:spPr>
          <a:xfrm>
            <a:off x="1470" y="0"/>
            <a:ext cx="10688975" cy="7559673"/>
          </a:xfrm>
          <a:prstGeom prst="rect">
            <a:avLst/>
          </a:prstGeom>
          <a:noFill/>
          <a:ln>
            <a:noFill/>
          </a:ln>
        </p:spPr>
      </p:pic>
      <p:sp>
        <p:nvSpPr>
          <p:cNvPr id="396" name="Google Shape;396;p51"/>
          <p:cNvSpPr txBox="1"/>
          <p:nvPr/>
        </p:nvSpPr>
        <p:spPr>
          <a:xfrm>
            <a:off x="968059" y="977030"/>
            <a:ext cx="87558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Ενότητα 2: 10 κορυφαίες επιχειρηματικές δεξιότητες</a:t>
            </a:r>
            <a:endParaRPr b="0" i="0" sz="1800" u="none" cap="none" strike="noStrike">
              <a:solidFill>
                <a:schemeClr val="dk1"/>
              </a:solidFill>
              <a:latin typeface="Calibri"/>
              <a:ea typeface="Calibri"/>
              <a:cs typeface="Calibri"/>
              <a:sym typeface="Calibri"/>
            </a:endParaRPr>
          </a:p>
        </p:txBody>
      </p:sp>
      <p:sp>
        <p:nvSpPr>
          <p:cNvPr id="397" name="Google Shape;397;p51"/>
          <p:cNvSpPr txBox="1"/>
          <p:nvPr/>
        </p:nvSpPr>
        <p:spPr>
          <a:xfrm>
            <a:off x="1260800" y="1717338"/>
            <a:ext cx="8170200" cy="3848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7. Ομαδική εργασία και ηγετικές ικανότητες</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Η ομαδική εργασία και η ηγεσία </a:t>
            </a:r>
            <a:r>
              <a:rPr b="0" i="0" lang="en-US" sz="1700" u="none" cap="none" strike="noStrike">
                <a:solidFill>
                  <a:srgbClr val="000000"/>
                </a:solidFill>
                <a:latin typeface="Arial"/>
                <a:ea typeface="Arial"/>
                <a:cs typeface="Arial"/>
                <a:sym typeface="Arial"/>
              </a:rPr>
              <a:t>είναι ιδιαίτερα κρίσιμες επιχειρηματικές δεξιότητες που ενισχύουν μια θετική και συνεργατική οργανωτική κουλτούρα, οδηγώντας σε αυξημένη ικανοποίηση των εργαζομένων και βελτιωμένη απόδοση. Αυτές οι ιδιότητες μπορούν να επιτρέψουν στους ηγέτες να εμπνεύσουν αποτελεσματικά, να παρακινήσουν, να εργαστούν σε ομάδες και να οδηγήσουν την εταιρεία προς την επιτυχία.</a:t>
            </a:r>
            <a:endParaRPr b="0" i="0" sz="17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sng" cap="none" strike="noStrike">
                <a:solidFill>
                  <a:srgbClr val="000000"/>
                </a:solidFill>
                <a:latin typeface="Arial"/>
                <a:ea typeface="Arial"/>
                <a:cs typeface="Arial"/>
                <a:sym typeface="Arial"/>
              </a:rPr>
              <a:t>Οι δεξιότητες ομαδικής εργασίας και ηγεσίας περιλαμβάνουν:</a:t>
            </a:r>
            <a:endParaRPr b="0" i="0" sz="1700" u="sng"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Επικοινωνία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Συναισθηματική νοημοσύνη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Ενσυναίσθηση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Αντιπροσωπεία</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Επίλυση συγκρούσεων </a:t>
            </a:r>
            <a:endParaRPr b="0" i="0" sz="1700" u="none" cap="none" strike="noStrike">
              <a:solidFill>
                <a:srgbClr val="000000"/>
              </a:solidFill>
              <a:latin typeface="Arial"/>
              <a:ea typeface="Arial"/>
              <a:cs typeface="Arial"/>
              <a:sym typeface="Arial"/>
            </a:endParaRPr>
          </a:p>
        </p:txBody>
      </p:sp>
      <p:pic>
        <p:nvPicPr>
          <p:cNvPr id="398" name="Google Shape;398;p51"/>
          <p:cNvPicPr preferRelativeResize="0"/>
          <p:nvPr/>
        </p:nvPicPr>
        <p:blipFill rotWithShape="1">
          <a:blip r:embed="rId4">
            <a:alphaModFix/>
          </a:blip>
          <a:srcRect b="0" l="0" r="0" t="0"/>
          <a:stretch/>
        </p:blipFill>
        <p:spPr>
          <a:xfrm>
            <a:off x="6538175" y="4759800"/>
            <a:ext cx="2480927" cy="180254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52"/>
          <p:cNvPicPr preferRelativeResize="0"/>
          <p:nvPr/>
        </p:nvPicPr>
        <p:blipFill rotWithShape="1">
          <a:blip r:embed="rId3">
            <a:alphaModFix/>
          </a:blip>
          <a:srcRect b="0" l="0" r="0" t="0"/>
          <a:stretch/>
        </p:blipFill>
        <p:spPr>
          <a:xfrm>
            <a:off x="1470" y="0"/>
            <a:ext cx="10688975" cy="7559673"/>
          </a:xfrm>
          <a:prstGeom prst="rect">
            <a:avLst/>
          </a:prstGeom>
          <a:noFill/>
          <a:ln>
            <a:noFill/>
          </a:ln>
        </p:spPr>
      </p:pic>
      <p:sp>
        <p:nvSpPr>
          <p:cNvPr id="404" name="Google Shape;404;p52"/>
          <p:cNvSpPr txBox="1"/>
          <p:nvPr/>
        </p:nvSpPr>
        <p:spPr>
          <a:xfrm>
            <a:off x="968059" y="977030"/>
            <a:ext cx="87558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Ενότητα 2: 10 κορυφαίες επιχειρηματικές δεξιότητες</a:t>
            </a:r>
            <a:endParaRPr b="0" i="0" sz="1800" u="none" cap="none" strike="noStrike">
              <a:solidFill>
                <a:schemeClr val="dk1"/>
              </a:solidFill>
              <a:latin typeface="Calibri"/>
              <a:ea typeface="Calibri"/>
              <a:cs typeface="Calibri"/>
              <a:sym typeface="Calibri"/>
            </a:endParaRPr>
          </a:p>
        </p:txBody>
      </p:sp>
      <p:sp>
        <p:nvSpPr>
          <p:cNvPr id="405" name="Google Shape;405;p52"/>
          <p:cNvSpPr txBox="1"/>
          <p:nvPr/>
        </p:nvSpPr>
        <p:spPr>
          <a:xfrm>
            <a:off x="1260800" y="1717338"/>
            <a:ext cx="8170200" cy="410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8. Διαχείριση χρόνου και οργανωτικές δεξιότητες</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Οι αποτελεσματικοί ηγέτες πρέπει να είναι σε θέση να αναθέτουν και να ιεραρχούν την εργασία, να ελέγχουν το χρόνο και τους πόρους τους και να διατηρούν το χώρο εργασίας τους οργανωμένο και παραγωγικό. Η κατοχή καλών </a:t>
            </a:r>
            <a:r>
              <a:rPr b="1" i="0" lang="en-US" sz="1700" u="none" cap="none" strike="noStrike">
                <a:solidFill>
                  <a:srgbClr val="000000"/>
                </a:solidFill>
                <a:latin typeface="Arial"/>
                <a:ea typeface="Arial"/>
                <a:cs typeface="Arial"/>
                <a:sym typeface="Arial"/>
              </a:rPr>
              <a:t>δεξιοτήτων διαχείρισης του χρόνου και οργάνωσης </a:t>
            </a:r>
            <a:r>
              <a:rPr b="0" i="0" lang="en-US" sz="1700" u="none" cap="none" strike="noStrike">
                <a:solidFill>
                  <a:srgbClr val="000000"/>
                </a:solidFill>
                <a:latin typeface="Arial"/>
                <a:ea typeface="Arial"/>
                <a:cs typeface="Arial"/>
                <a:sym typeface="Arial"/>
              </a:rPr>
              <a:t>μπορεί να σας βοηθήσει να επιτύχετε τους στόχους σας, να ελέγξετε το άγχος, να διατηρήσετε μια θετική ισορροπία μεταξύ επαγγελματικής και προσωπικής ζωής και να ενισχύσετε την ευτυχία και την ευεξία σας.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sng" cap="none" strike="noStrike">
                <a:solidFill>
                  <a:srgbClr val="000000"/>
                </a:solidFill>
                <a:latin typeface="Arial"/>
                <a:ea typeface="Arial"/>
                <a:cs typeface="Arial"/>
                <a:sym typeface="Arial"/>
              </a:rPr>
              <a:t>Διαχείριση χρόνου και οργανωτικές δεξιότητες περιλαμβάνουν:</a:t>
            </a:r>
            <a:endParaRPr b="0" i="0" sz="17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Ιεράρχηση προτεραιοτήτων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Καθορισμός στόχων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Multi-tasking</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Λήψη αποφάσεων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Συνεργασία</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p53"/>
          <p:cNvPicPr preferRelativeResize="0"/>
          <p:nvPr/>
        </p:nvPicPr>
        <p:blipFill rotWithShape="1">
          <a:blip r:embed="rId3">
            <a:alphaModFix/>
          </a:blip>
          <a:srcRect b="0" l="0" r="0" t="0"/>
          <a:stretch/>
        </p:blipFill>
        <p:spPr>
          <a:xfrm>
            <a:off x="1470" y="0"/>
            <a:ext cx="10688975" cy="7559673"/>
          </a:xfrm>
          <a:prstGeom prst="rect">
            <a:avLst/>
          </a:prstGeom>
          <a:noFill/>
          <a:ln>
            <a:noFill/>
          </a:ln>
        </p:spPr>
      </p:pic>
      <p:sp>
        <p:nvSpPr>
          <p:cNvPr id="411" name="Google Shape;411;p53"/>
          <p:cNvSpPr txBox="1"/>
          <p:nvPr/>
        </p:nvSpPr>
        <p:spPr>
          <a:xfrm>
            <a:off x="968059" y="977030"/>
            <a:ext cx="87558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Ενότητα 2: 10 κορυφαίες επιχειρηματικές δεξιότητες</a:t>
            </a:r>
            <a:endParaRPr b="0" i="0" sz="1800" u="none" cap="none" strike="noStrike">
              <a:solidFill>
                <a:schemeClr val="dk1"/>
              </a:solidFill>
              <a:latin typeface="Calibri"/>
              <a:ea typeface="Calibri"/>
              <a:cs typeface="Calibri"/>
              <a:sym typeface="Calibri"/>
            </a:endParaRPr>
          </a:p>
        </p:txBody>
      </p:sp>
      <p:sp>
        <p:nvSpPr>
          <p:cNvPr id="412" name="Google Shape;412;p53"/>
          <p:cNvSpPr txBox="1"/>
          <p:nvPr/>
        </p:nvSpPr>
        <p:spPr>
          <a:xfrm>
            <a:off x="1260800" y="1717338"/>
            <a:ext cx="8170200" cy="410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9. Δεξιότητες πωλήσεων</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Προκειμένου να παρουσιάσουν αποτελεσματικά τις εταιρείες τους σε υποψήφιους πελάτες και επενδυτές, οι επιχειρηματίες πρέπει να διαθέτουν ισχυρές </a:t>
            </a:r>
            <a:r>
              <a:rPr b="1" i="0" lang="en-US" sz="1700" u="none" cap="none" strike="noStrike">
                <a:solidFill>
                  <a:srgbClr val="000000"/>
                </a:solidFill>
                <a:latin typeface="Arial"/>
                <a:ea typeface="Arial"/>
                <a:cs typeface="Arial"/>
                <a:sym typeface="Arial"/>
              </a:rPr>
              <a:t>δεξιότητες πωλήσεων</a:t>
            </a:r>
            <a:r>
              <a:rPr b="0" i="0" lang="en-US" sz="1700" u="none" cap="none" strike="noStrike">
                <a:solidFill>
                  <a:srgbClr val="000000"/>
                </a:solidFill>
                <a:latin typeface="Arial"/>
                <a:ea typeface="Arial"/>
                <a:cs typeface="Arial"/>
                <a:sym typeface="Arial"/>
              </a:rPr>
              <a:t>. Η απόκτηση αυτοπεποίθησης στις πωλήσεις μπορεί να βοηθήσει τους επιχειρηματίες να κλείσουν συμφωνίες, να παρουσιάσουν τις ιδέες τους σε πιθανούς επενδυτές, να συμμετάσχουν σε παραγωγικές διαπραγματεύσεις και να δημιουργήσουν ισχυρούς δεσμούς με τους ενδιαφερόμενους, τους πελάτες και τους επενδυτές.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sng" cap="none" strike="noStrike">
                <a:solidFill>
                  <a:srgbClr val="000000"/>
                </a:solidFill>
                <a:latin typeface="Arial"/>
                <a:ea typeface="Arial"/>
                <a:cs typeface="Arial"/>
                <a:sym typeface="Arial"/>
              </a:rPr>
              <a:t>Οι δεξιότητες πωλήσεων περιλαμβάνουν:</a:t>
            </a:r>
            <a:endParaRPr b="0" i="0" sz="17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Επιχειρηματικό δαιμόνιο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Διαπραγμάτευση</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Οικοδόμηση σχέσεων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Ανάλυση δεδομένων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Κοινωνικές πωλήσεις  </a:t>
            </a:r>
            <a:endParaRPr b="0" i="0" sz="1700" u="none" cap="none" strike="noStrike">
              <a:solidFill>
                <a:srgbClr val="000000"/>
              </a:solidFill>
              <a:latin typeface="Arial"/>
              <a:ea typeface="Arial"/>
              <a:cs typeface="Arial"/>
              <a:sym typeface="Arial"/>
            </a:endParaRPr>
          </a:p>
        </p:txBody>
      </p:sp>
      <p:pic>
        <p:nvPicPr>
          <p:cNvPr id="413" name="Google Shape;413;p53"/>
          <p:cNvPicPr preferRelativeResize="0"/>
          <p:nvPr/>
        </p:nvPicPr>
        <p:blipFill rotWithShape="1">
          <a:blip r:embed="rId4">
            <a:alphaModFix/>
          </a:blip>
          <a:srcRect b="0" l="0" r="0" t="0"/>
          <a:stretch/>
        </p:blipFill>
        <p:spPr>
          <a:xfrm>
            <a:off x="6155500" y="4495150"/>
            <a:ext cx="2482698" cy="1654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p18"/>
          <p:cNvPicPr preferRelativeResize="0"/>
          <p:nvPr/>
        </p:nvPicPr>
        <p:blipFill rotWithShape="1">
          <a:blip r:embed="rId3">
            <a:alphaModFix/>
          </a:blip>
          <a:srcRect b="0" l="0" r="0" t="0"/>
          <a:stretch/>
        </p:blipFill>
        <p:spPr>
          <a:xfrm>
            <a:off x="0" y="-1"/>
            <a:ext cx="10688973" cy="7559675"/>
          </a:xfrm>
          <a:prstGeom prst="rect">
            <a:avLst/>
          </a:prstGeom>
          <a:noFill/>
          <a:ln>
            <a:noFill/>
          </a:ln>
        </p:spPr>
      </p:pic>
      <p:sp>
        <p:nvSpPr>
          <p:cNvPr id="117" name="Google Shape;117;p18"/>
          <p:cNvSpPr txBox="1"/>
          <p:nvPr/>
        </p:nvSpPr>
        <p:spPr>
          <a:xfrm>
            <a:off x="1006407" y="826831"/>
            <a:ext cx="85647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700"/>
              <a:buFont typeface="Arial"/>
              <a:buNone/>
            </a:pPr>
            <a:r>
              <a:rPr b="1" i="0" lang="en-US" sz="2700" u="none" cap="none" strike="noStrike">
                <a:solidFill>
                  <a:schemeClr val="dk1"/>
                </a:solidFill>
                <a:latin typeface="Arial"/>
                <a:ea typeface="Arial"/>
                <a:cs typeface="Arial"/>
                <a:sym typeface="Arial"/>
              </a:rPr>
              <a:t>Ενότητα 1: Επιχειρηματικότητα και βιομηχανικές τάσεις </a:t>
            </a:r>
            <a:endParaRPr b="0" i="0" sz="2700" u="none" cap="none" strike="noStrike">
              <a:solidFill>
                <a:schemeClr val="dk1"/>
              </a:solidFill>
              <a:latin typeface="Arial"/>
              <a:ea typeface="Arial"/>
              <a:cs typeface="Arial"/>
              <a:sym typeface="Arial"/>
            </a:endParaRPr>
          </a:p>
        </p:txBody>
      </p:sp>
      <p:pic>
        <p:nvPicPr>
          <p:cNvPr id="118" name="Google Shape;118;p18"/>
          <p:cNvPicPr preferRelativeResize="0"/>
          <p:nvPr/>
        </p:nvPicPr>
        <p:blipFill rotWithShape="1">
          <a:blip r:embed="rId4">
            <a:alphaModFix/>
          </a:blip>
          <a:srcRect b="0" l="0" r="0" t="0"/>
          <a:stretch/>
        </p:blipFill>
        <p:spPr>
          <a:xfrm>
            <a:off x="2927919" y="2047547"/>
            <a:ext cx="4833133" cy="430578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54"/>
          <p:cNvPicPr preferRelativeResize="0"/>
          <p:nvPr/>
        </p:nvPicPr>
        <p:blipFill rotWithShape="1">
          <a:blip r:embed="rId3">
            <a:alphaModFix/>
          </a:blip>
          <a:srcRect b="0" l="0" r="0" t="0"/>
          <a:stretch/>
        </p:blipFill>
        <p:spPr>
          <a:xfrm>
            <a:off x="1470" y="0"/>
            <a:ext cx="10688975" cy="7559673"/>
          </a:xfrm>
          <a:prstGeom prst="rect">
            <a:avLst/>
          </a:prstGeom>
          <a:noFill/>
          <a:ln>
            <a:noFill/>
          </a:ln>
        </p:spPr>
      </p:pic>
      <p:sp>
        <p:nvSpPr>
          <p:cNvPr id="419" name="Google Shape;419;p54"/>
          <p:cNvSpPr txBox="1"/>
          <p:nvPr/>
        </p:nvSpPr>
        <p:spPr>
          <a:xfrm>
            <a:off x="968059" y="977030"/>
            <a:ext cx="87558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Ενότητα 2: 10 κορυφαίες επιχειρηματικές δεξιότητες</a:t>
            </a:r>
            <a:endParaRPr b="0" i="0" sz="1800" u="none" cap="none" strike="noStrike">
              <a:solidFill>
                <a:schemeClr val="dk1"/>
              </a:solidFill>
              <a:latin typeface="Calibri"/>
              <a:ea typeface="Calibri"/>
              <a:cs typeface="Calibri"/>
              <a:sym typeface="Calibri"/>
            </a:endParaRPr>
          </a:p>
        </p:txBody>
      </p:sp>
      <p:sp>
        <p:nvSpPr>
          <p:cNvPr id="420" name="Google Shape;420;p54"/>
          <p:cNvSpPr txBox="1"/>
          <p:nvPr/>
        </p:nvSpPr>
        <p:spPr>
          <a:xfrm>
            <a:off x="1260800" y="1717338"/>
            <a:ext cx="8170200" cy="410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10. Δεξιότητες διαχείρισης άγχους</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Η ηγεσία μιας επιχείρησης μπορεί να επιβαρύνει την ευημερία ενός επιχειρηματία. Πρέπει να γνωρίζει πώς να διαχειρίζεται αποτελεσματικά και να αντιμετωπίζει το άγχος για τον εαυτό του, τους υπαλλήλους του και την επιχείρησή του. </a:t>
            </a:r>
            <a:r>
              <a:rPr b="1" i="0" lang="en-US" sz="1700" u="none" cap="none" strike="noStrike">
                <a:solidFill>
                  <a:srgbClr val="000000"/>
                </a:solidFill>
                <a:latin typeface="Arial"/>
                <a:ea typeface="Arial"/>
                <a:cs typeface="Arial"/>
                <a:sym typeface="Arial"/>
              </a:rPr>
              <a:t>Οι δεξιότητες διαχείρισης του άγχους </a:t>
            </a:r>
            <a:r>
              <a:rPr b="0" i="0" lang="en-US" sz="1700" u="none" cap="none" strike="noStrike">
                <a:solidFill>
                  <a:srgbClr val="000000"/>
                </a:solidFill>
                <a:latin typeface="Arial"/>
                <a:ea typeface="Arial"/>
                <a:cs typeface="Arial"/>
                <a:sym typeface="Arial"/>
              </a:rPr>
              <a:t>επιτρέπουν στους ηγέτες να διατηρούν καλή σωματική και ψυχική υγεία, να ενισχύουν τις προσωπικές και επαγγελματικές σχέσεις και να βελτιώνουν τη συνολική ποιότητα ζωής.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sng" cap="none" strike="noStrike">
                <a:solidFill>
                  <a:srgbClr val="000000"/>
                </a:solidFill>
                <a:latin typeface="Arial"/>
                <a:ea typeface="Arial"/>
                <a:cs typeface="Arial"/>
                <a:sym typeface="Arial"/>
              </a:rPr>
              <a:t>Οι δεξιότητες διαχείρισης του άγχους περιλαμβάνουν:</a:t>
            </a:r>
            <a:endParaRPr b="0" i="0" sz="17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Διαλογισμός</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Θετική σκέψη</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Mindfulness</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Υγιεινή του ύπνου </a:t>
            </a:r>
            <a:endParaRPr b="0" i="0" sz="1700" u="none" cap="none" strike="noStrike">
              <a:solidFill>
                <a:srgbClr val="000000"/>
              </a:solidFill>
              <a:latin typeface="Arial"/>
              <a:ea typeface="Arial"/>
              <a:cs typeface="Arial"/>
              <a:sym typeface="Arial"/>
            </a:endParaRPr>
          </a:p>
          <a:p>
            <a:pPr indent="-336550" lvl="0" marL="45720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Άσκηση</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p55"/>
          <p:cNvPicPr preferRelativeResize="0"/>
          <p:nvPr/>
        </p:nvPicPr>
        <p:blipFill rotWithShape="1">
          <a:blip r:embed="rId3">
            <a:alphaModFix/>
          </a:blip>
          <a:srcRect b="0" l="0" r="0" t="0"/>
          <a:stretch/>
        </p:blipFill>
        <p:spPr>
          <a:xfrm>
            <a:off x="1407" y="0"/>
            <a:ext cx="10688975" cy="7559673"/>
          </a:xfrm>
          <a:prstGeom prst="rect">
            <a:avLst/>
          </a:prstGeom>
          <a:noFill/>
          <a:ln>
            <a:noFill/>
          </a:ln>
        </p:spPr>
      </p:pic>
      <p:sp>
        <p:nvSpPr>
          <p:cNvPr id="426" name="Google Shape;426;p55"/>
          <p:cNvSpPr txBox="1"/>
          <p:nvPr/>
        </p:nvSpPr>
        <p:spPr>
          <a:xfrm>
            <a:off x="968059" y="977030"/>
            <a:ext cx="8755693"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Τμήμα 3: Βελτίωση των επιχειρηματικών δεξιοτήτων</a:t>
            </a:r>
            <a:endParaRPr b="0" i="0" sz="1800" u="none" cap="none" strike="noStrike">
              <a:solidFill>
                <a:schemeClr val="dk1"/>
              </a:solidFill>
              <a:latin typeface="Calibri"/>
              <a:ea typeface="Calibri"/>
              <a:cs typeface="Calibri"/>
              <a:sym typeface="Calibri"/>
            </a:endParaRPr>
          </a:p>
        </p:txBody>
      </p:sp>
      <p:sp>
        <p:nvSpPr>
          <p:cNvPr id="427" name="Google Shape;427;p55"/>
          <p:cNvSpPr txBox="1"/>
          <p:nvPr/>
        </p:nvSpPr>
        <p:spPr>
          <a:xfrm>
            <a:off x="1324700" y="1518325"/>
            <a:ext cx="8042400" cy="1185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Η βελτίωση των επιχειρηματικών δεξιοτήτων είναι μια συνεχής διαδικασία που περιλαμβάνει ένα συνδυασμό εκπαίδευσης, εμπειρίας και συνεχούς αυτοανάπτυξης. Ακολουθούν διάφορες στρατηγικές για να βελτιώσετε τις επιχειρηματικές σας δεξιότητες: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55"/>
          <p:cNvSpPr txBox="1"/>
          <p:nvPr/>
        </p:nvSpPr>
        <p:spPr>
          <a:xfrm>
            <a:off x="1422425" y="2565025"/>
            <a:ext cx="8042400" cy="1493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1. Βελτιώστε τις διαπροσωπικές σας δεξιότητες</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Να είστε σίγουροι, φιλικοί και προσιτοί - με συνέπεια. Εξασκηθείτε σε αυτά τα πράγματα καθημερινά και θα γίνουν συνήθεια. Φυσικά, όλοι έχουν τις "κακές" τους μέρες. Ωστόσο, αυτές οι διαπροσωπικές δεξιότητες μπορούν να σας βοηθήσουν να τις ξεπεράσετε.</a:t>
            </a:r>
            <a:endParaRPr b="0" i="0" sz="1700" u="none" cap="none" strike="noStrike">
              <a:solidFill>
                <a:srgbClr val="000000"/>
              </a:solidFill>
              <a:latin typeface="Arial"/>
              <a:ea typeface="Arial"/>
              <a:cs typeface="Arial"/>
              <a:sym typeface="Arial"/>
            </a:endParaRPr>
          </a:p>
        </p:txBody>
      </p:sp>
      <p:sp>
        <p:nvSpPr>
          <p:cNvPr id="429" name="Google Shape;429;p55"/>
          <p:cNvSpPr txBox="1"/>
          <p:nvPr/>
        </p:nvSpPr>
        <p:spPr>
          <a:xfrm>
            <a:off x="1422425" y="4267300"/>
            <a:ext cx="79446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2. Συνδεθείτε με άλλους επιχειρηματίες</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Το Twitter είναι ένα εξαιρετικό μέρος για να ξεκινήσετε. Ως πλατφόρμα πραγματικού χρόνου, είναι ιδανικό για να βλέπετε τι κάνουν οι άλλοι και να ανακαλύπτετε ανθρώπους-κλειδιά.</a:t>
            </a:r>
            <a:endParaRPr b="0" i="0" sz="1700" u="none" cap="none" strike="noStrike">
              <a:solidFill>
                <a:srgbClr val="000000"/>
              </a:solidFill>
              <a:latin typeface="Arial"/>
              <a:ea typeface="Arial"/>
              <a:cs typeface="Arial"/>
              <a:sym typeface="Arial"/>
            </a:endParaRPr>
          </a:p>
        </p:txBody>
      </p:sp>
      <p:sp>
        <p:nvSpPr>
          <p:cNvPr id="430" name="Google Shape;430;p55"/>
          <p:cNvSpPr txBox="1"/>
          <p:nvPr/>
        </p:nvSpPr>
        <p:spPr>
          <a:xfrm>
            <a:off x="1422425" y="5651075"/>
            <a:ext cx="7944600" cy="1231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3. Συμμετέχετε σε κοινότητες του κλάδου σας</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Υπάρχουν πλατφόρμες στις οποίες μπορείτε να ενταχθείτε, όπως η Sara Zailskas Walsh, UX Writer &amp; Content Strategist στην Google.</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56"/>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436" name="Google Shape;436;p56"/>
          <p:cNvSpPr txBox="1"/>
          <p:nvPr/>
        </p:nvSpPr>
        <p:spPr>
          <a:xfrm>
            <a:off x="968059" y="977030"/>
            <a:ext cx="87558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Τμήμα 3: Βελτίωση των επιχειρηματικών δεξιοτήτων</a:t>
            </a:r>
            <a:endParaRPr b="0" i="0" sz="1800" u="none" cap="none" strike="noStrike">
              <a:solidFill>
                <a:schemeClr val="dk1"/>
              </a:solidFill>
              <a:latin typeface="Calibri"/>
              <a:ea typeface="Calibri"/>
              <a:cs typeface="Calibri"/>
              <a:sym typeface="Calibri"/>
            </a:endParaRPr>
          </a:p>
        </p:txBody>
      </p:sp>
      <p:sp>
        <p:nvSpPr>
          <p:cNvPr id="437" name="Google Shape;437;p56"/>
          <p:cNvSpPr txBox="1"/>
          <p:nvPr/>
        </p:nvSpPr>
        <p:spPr>
          <a:xfrm>
            <a:off x="1418150" y="1594188"/>
            <a:ext cx="7855500" cy="463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4. Φτιάξτε μια λίστα βιβλίων</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Οτιδήποτε ακούτε μέσω συναδέλφων, Ted Talks, συζητήσεων και συνεδρίων μπορεί να σας βοηθήσει να ενισχύσετε τις επιχειρηματικές σας δεξιότητες, όπως και οτιδήποτε διαβάζετε.  Κάντε μια λίστα. Στη συνέχεια, προχωρήστε σιγά-σιγά στην ανάγνωση -ή στην ακρόαση- τους.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5. Εξάσκηση στην ανθεκτικότητα</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Μάθετε από τα πράγματα που δεν λειτουργούν.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6. Χρόνος για να αποσυμπιέσετε το άγχος σας</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7. Διατηρήστε τη μάθησή σας ενεργή</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Η ανάγκη για συνεχή μάθηση είναι μεγάλη ως επιχειρηματίας. Αναζητήστε μαθήματα στον τομέα σας (σκεφτείτε τα δυνατά και αδύνατα σημεία σας για να εντοπίσετε τα κενά). </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p57"/>
          <p:cNvPicPr preferRelativeResize="0"/>
          <p:nvPr/>
        </p:nvPicPr>
        <p:blipFill rotWithShape="1">
          <a:blip r:embed="rId3">
            <a:alphaModFix/>
          </a:blip>
          <a:srcRect b="0" l="0" r="0" t="0"/>
          <a:stretch/>
        </p:blipFill>
        <p:spPr>
          <a:xfrm>
            <a:off x="1407" y="0"/>
            <a:ext cx="10688975" cy="7559673"/>
          </a:xfrm>
          <a:prstGeom prst="rect">
            <a:avLst/>
          </a:prstGeom>
          <a:noFill/>
          <a:ln>
            <a:noFill/>
          </a:ln>
        </p:spPr>
      </p:pic>
      <p:sp>
        <p:nvSpPr>
          <p:cNvPr id="443" name="Google Shape;443;p57"/>
          <p:cNvSpPr txBox="1"/>
          <p:nvPr/>
        </p:nvSpPr>
        <p:spPr>
          <a:xfrm>
            <a:off x="968059" y="417055"/>
            <a:ext cx="87558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Ενότητα 4: </a:t>
            </a:r>
            <a:r>
              <a:rPr b="1" i="0" lang="en-US" sz="1700" u="none" cap="none" strike="noStrike">
                <a:solidFill>
                  <a:schemeClr val="dk1"/>
                </a:solidFill>
                <a:latin typeface="Arial"/>
                <a:ea typeface="Arial"/>
                <a:cs typeface="Arial"/>
                <a:sym typeface="Arial"/>
              </a:rPr>
              <a:t>Επιχειρηματικές δεξιότητες στο χώρο εργασίας</a:t>
            </a:r>
            <a:endParaRPr b="1" i="0" sz="17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Arial"/>
              <a:ea typeface="Arial"/>
              <a:cs typeface="Arial"/>
              <a:sym typeface="Arial"/>
            </a:endParaRPr>
          </a:p>
        </p:txBody>
      </p:sp>
      <p:sp>
        <p:nvSpPr>
          <p:cNvPr id="444" name="Google Shape;444;p57"/>
          <p:cNvSpPr txBox="1"/>
          <p:nvPr/>
        </p:nvSpPr>
        <p:spPr>
          <a:xfrm>
            <a:off x="693488" y="723925"/>
            <a:ext cx="9304800" cy="60123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120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Καθώς αναπτύσσετε τις επιχειρηματικές σας δεξιότητες, μπορείτε να εξασκηθείτε στην εφαρμογή των δεξιοτήτων σας στο χώρο εργασίας με:</a:t>
            </a:r>
            <a:endParaRPr b="0" i="0" sz="1700" u="none" cap="none" strike="noStrike">
              <a:solidFill>
                <a:schemeClr val="dk1"/>
              </a:solidFill>
              <a:latin typeface="Arial"/>
              <a:ea typeface="Arial"/>
              <a:cs typeface="Arial"/>
              <a:sym typeface="Arial"/>
            </a:endParaRPr>
          </a:p>
          <a:p>
            <a:pPr indent="-336550" lvl="0" marL="457200" marR="0" rtl="0" algn="l">
              <a:lnSpc>
                <a:spcPct val="115000"/>
              </a:lnSpc>
              <a:spcBef>
                <a:spcPts val="0"/>
              </a:spcBef>
              <a:spcAft>
                <a:spcPts val="0"/>
              </a:spcAft>
              <a:buClr>
                <a:srgbClr val="2D2D2D"/>
              </a:buClr>
              <a:buSzPts val="1700"/>
              <a:buFont typeface="Arial"/>
              <a:buChar char="●"/>
            </a:pPr>
            <a:r>
              <a:rPr b="0" i="0" lang="en-US" sz="1700" u="none" cap="none" strike="noStrike">
                <a:solidFill>
                  <a:schemeClr val="dk1"/>
                </a:solidFill>
                <a:latin typeface="Arial"/>
                <a:ea typeface="Arial"/>
                <a:cs typeface="Arial"/>
                <a:sym typeface="Arial"/>
              </a:rPr>
              <a:t>Εύρεση ευκαιριών ηγεσίας, όπως η διαχείριση συγκεκριμένων έργων ή ομάδων, και αίτηση ανατροφοδότησης σχετικά με την απόδοσή σας ως επικεφαλής ομάδας, ώστε να σας βοηθήσει να βελτιώσετε αυτές τις δεξιότητες</a:t>
            </a:r>
            <a:endParaRPr b="0" i="0" sz="1700" u="none" cap="none" strike="noStrike">
              <a:solidFill>
                <a:schemeClr val="dk1"/>
              </a:solidFill>
              <a:latin typeface="Arial"/>
              <a:ea typeface="Arial"/>
              <a:cs typeface="Arial"/>
              <a:sym typeface="Arial"/>
            </a:endParaRPr>
          </a:p>
          <a:p>
            <a:pPr indent="-336550" lvl="0" marL="457200" marR="0" rtl="0" algn="l">
              <a:lnSpc>
                <a:spcPct val="115000"/>
              </a:lnSpc>
              <a:spcBef>
                <a:spcPts val="0"/>
              </a:spcBef>
              <a:spcAft>
                <a:spcPts val="0"/>
              </a:spcAft>
              <a:buClr>
                <a:srgbClr val="2D2D2D"/>
              </a:buClr>
              <a:buSzPts val="1700"/>
              <a:buFont typeface="Arial"/>
              <a:buChar char="●"/>
            </a:pPr>
            <a:r>
              <a:rPr b="0" i="0" lang="en-US" sz="1700" u="none" cap="none" strike="noStrike">
                <a:solidFill>
                  <a:schemeClr val="dk1"/>
                </a:solidFill>
                <a:latin typeface="Arial"/>
                <a:ea typeface="Arial"/>
                <a:cs typeface="Arial"/>
                <a:sym typeface="Arial"/>
              </a:rPr>
              <a:t>Βοηθώντας τους συναδέλφους να οργανώσουν και να διαχειριστούν το χρόνο τους, βοηθώντας τους να αναπτύξουν στρατηγικές που τους κρατούν οργανωμένους και προσηλωμένους στα καθήκοντά τους</a:t>
            </a:r>
            <a:endParaRPr b="0" i="0" sz="1700" u="none" cap="none" strike="noStrike">
              <a:solidFill>
                <a:schemeClr val="dk1"/>
              </a:solidFill>
              <a:latin typeface="Arial"/>
              <a:ea typeface="Arial"/>
              <a:cs typeface="Arial"/>
              <a:sym typeface="Arial"/>
            </a:endParaRPr>
          </a:p>
          <a:p>
            <a:pPr indent="-336550" lvl="0" marL="457200" marR="0" rtl="0" algn="l">
              <a:lnSpc>
                <a:spcPct val="115000"/>
              </a:lnSpc>
              <a:spcBef>
                <a:spcPts val="0"/>
              </a:spcBef>
              <a:spcAft>
                <a:spcPts val="0"/>
              </a:spcAft>
              <a:buClr>
                <a:srgbClr val="2D2D2D"/>
              </a:buClr>
              <a:buSzPts val="1700"/>
              <a:buFont typeface="Arial"/>
              <a:buChar char="●"/>
            </a:pPr>
            <a:r>
              <a:rPr b="0" i="0" lang="en-US" sz="1700" u="none" cap="none" strike="noStrike">
                <a:solidFill>
                  <a:schemeClr val="dk1"/>
                </a:solidFill>
                <a:latin typeface="Arial"/>
                <a:ea typeface="Arial"/>
                <a:cs typeface="Arial"/>
                <a:sym typeface="Arial"/>
              </a:rPr>
              <a:t>Εκμάθηση νέων δεξιοτήτων που μπορούν να μεταφερθούν στην ιδιοκτησία της δικής σας επιχείρησης, όπως η χρηματοοικονομική ανάλυση, ο προϋπολογισμός ή οι δεξιότητες δικτύωσης.</a:t>
            </a:r>
            <a:endParaRPr b="0" i="0" sz="1700" u="none" cap="none" strike="noStrike">
              <a:solidFill>
                <a:schemeClr val="dk1"/>
              </a:solidFill>
              <a:latin typeface="Arial"/>
              <a:ea typeface="Arial"/>
              <a:cs typeface="Arial"/>
              <a:sym typeface="Arial"/>
            </a:endParaRPr>
          </a:p>
          <a:p>
            <a:pPr indent="-336550" lvl="0" marL="457200" marR="0" rtl="0" algn="l">
              <a:lnSpc>
                <a:spcPct val="115000"/>
              </a:lnSpc>
              <a:spcBef>
                <a:spcPts val="0"/>
              </a:spcBef>
              <a:spcAft>
                <a:spcPts val="0"/>
              </a:spcAft>
              <a:buClr>
                <a:srgbClr val="2D2D2D"/>
              </a:buClr>
              <a:buSzPts val="1700"/>
              <a:buFont typeface="Arial"/>
              <a:buChar char="●"/>
            </a:pPr>
            <a:r>
              <a:rPr b="0" i="0" lang="en-US" sz="1700" u="none" cap="none" strike="noStrike">
                <a:solidFill>
                  <a:schemeClr val="dk1"/>
                </a:solidFill>
                <a:latin typeface="Arial"/>
                <a:ea typeface="Arial"/>
                <a:cs typeface="Arial"/>
                <a:sym typeface="Arial"/>
              </a:rPr>
              <a:t>Να μαθαίνετε από τους προϊσταμένους σας παρατηρώντας τις προσεγγίσεις που χρησιμοποιούν για να διοικούν ομάδες, να λαμβάνουν αποφάσεις και να συνεργάζονται με άλλους διευθυντές</a:t>
            </a:r>
            <a:endParaRPr b="0" i="0" sz="1700" u="none" cap="none" strike="noStrike">
              <a:solidFill>
                <a:schemeClr val="dk1"/>
              </a:solidFill>
              <a:latin typeface="Arial"/>
              <a:ea typeface="Arial"/>
              <a:cs typeface="Arial"/>
              <a:sym typeface="Arial"/>
            </a:endParaRPr>
          </a:p>
          <a:p>
            <a:pPr indent="0" lvl="0" marL="0" marR="0" rtl="0" algn="l">
              <a:lnSpc>
                <a:spcPct val="150000"/>
              </a:lnSpc>
              <a:spcBef>
                <a:spcPts val="300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Υπάρχουν διάφοροι τρόποι με τους οποίους μπορείτε να εξασκηθείτε στην εφαρμογή και την ανάπτυξη των επιχειρηματικών σας δεξιοτήτων και αυτές οι συμβουλές μπορούν να σας βοηθήσουν να ξεκινήσετε.</a:t>
            </a:r>
            <a:endParaRPr b="0" i="0" sz="1700" u="none" cap="none" strike="noStrike">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id="449" name="Google Shape;449;p58"/>
          <p:cNvPicPr preferRelativeResize="0"/>
          <p:nvPr/>
        </p:nvPicPr>
        <p:blipFill rotWithShape="1">
          <a:blip r:embed="rId3">
            <a:alphaModFix/>
          </a:blip>
          <a:srcRect b="0" l="0" r="0" t="0"/>
          <a:stretch/>
        </p:blipFill>
        <p:spPr>
          <a:xfrm>
            <a:off x="2840" y="-1"/>
            <a:ext cx="10688973" cy="7559675"/>
          </a:xfrm>
          <a:prstGeom prst="rect">
            <a:avLst/>
          </a:prstGeom>
          <a:noFill/>
          <a:ln>
            <a:noFill/>
          </a:ln>
        </p:spPr>
      </p:pic>
      <p:sp>
        <p:nvSpPr>
          <p:cNvPr id="450" name="Google Shape;450;p58"/>
          <p:cNvSpPr txBox="1"/>
          <p:nvPr/>
        </p:nvSpPr>
        <p:spPr>
          <a:xfrm>
            <a:off x="1090989" y="901480"/>
            <a:ext cx="8509834" cy="92328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700" u="none" cap="none" strike="noStrike">
                <a:solidFill>
                  <a:schemeClr val="dk1"/>
                </a:solidFill>
                <a:latin typeface="Arial"/>
                <a:ea typeface="Arial"/>
                <a:cs typeface="Arial"/>
                <a:sym typeface="Arial"/>
              </a:rPr>
              <a:t>Ενότητα 3:Εντοπισμός επιχειρηματικών ιδεών και ευκαιριών</a:t>
            </a:r>
            <a:endParaRPr b="1" i="0" sz="2700" u="none" cap="none" strike="noStrike">
              <a:solidFill>
                <a:schemeClr val="dk1"/>
              </a:solidFill>
              <a:latin typeface="Arial"/>
              <a:ea typeface="Arial"/>
              <a:cs typeface="Arial"/>
              <a:sym typeface="Arial"/>
            </a:endParaRPr>
          </a:p>
        </p:txBody>
      </p:sp>
      <p:pic>
        <p:nvPicPr>
          <p:cNvPr id="451" name="Google Shape;451;p58"/>
          <p:cNvPicPr preferRelativeResize="0"/>
          <p:nvPr/>
        </p:nvPicPr>
        <p:blipFill rotWithShape="1">
          <a:blip r:embed="rId4">
            <a:alphaModFix/>
          </a:blip>
          <a:srcRect b="0" l="0" r="0" t="0"/>
          <a:stretch/>
        </p:blipFill>
        <p:spPr>
          <a:xfrm>
            <a:off x="3131513" y="2045425"/>
            <a:ext cx="4431649" cy="401692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id="456" name="Google Shape;456;p59"/>
          <p:cNvPicPr preferRelativeResize="0"/>
          <p:nvPr/>
        </p:nvPicPr>
        <p:blipFill rotWithShape="1">
          <a:blip r:embed="rId3">
            <a:alphaModFix/>
          </a:blip>
          <a:srcRect b="0" l="0" r="0" t="0"/>
          <a:stretch/>
        </p:blipFill>
        <p:spPr>
          <a:xfrm>
            <a:off x="1420" y="0"/>
            <a:ext cx="10688975" cy="7559672"/>
          </a:xfrm>
          <a:prstGeom prst="rect">
            <a:avLst/>
          </a:prstGeom>
          <a:noFill/>
          <a:ln>
            <a:noFill/>
          </a:ln>
        </p:spPr>
      </p:pic>
      <p:sp>
        <p:nvSpPr>
          <p:cNvPr id="457" name="Google Shape;457;p59"/>
          <p:cNvSpPr txBox="1"/>
          <p:nvPr/>
        </p:nvSpPr>
        <p:spPr>
          <a:xfrm>
            <a:off x="506099" y="716825"/>
            <a:ext cx="5905851" cy="5001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700" u="none" cap="none" strike="noStrike">
                <a:solidFill>
                  <a:schemeClr val="dk1"/>
                </a:solidFill>
                <a:latin typeface="Arial"/>
                <a:ea typeface="Arial"/>
                <a:cs typeface="Arial"/>
                <a:sym typeface="Arial"/>
              </a:rPr>
              <a:t>Τμήμα 1:</a:t>
            </a:r>
            <a:endParaRPr b="1"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1" i="0" lang="en-US" sz="1700" u="none" cap="none" strike="noStrike">
                <a:solidFill>
                  <a:schemeClr val="dk1"/>
                </a:solidFill>
                <a:latin typeface="Arial"/>
                <a:ea typeface="Arial"/>
                <a:cs typeface="Arial"/>
                <a:sym typeface="Arial"/>
              </a:rPr>
              <a:t>Τι είναι μια βιώσιμη επιχειρηματική ιδέα;</a:t>
            </a:r>
            <a:endParaRPr b="1"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700" u="none" cap="none" strike="noStrike">
                <a:solidFill>
                  <a:schemeClr val="dk1"/>
                </a:solidFill>
                <a:latin typeface="Arial"/>
                <a:ea typeface="Arial"/>
                <a:cs typeface="Arial"/>
                <a:sym typeface="Arial"/>
              </a:rPr>
              <a:t>Σύμφωνα με ειδικούς όπως οι Barringer και Ireland (2016), μια "βιώσιμη" επιχειρηματική ιδέα είναι μια φανταστική επιχειρηματική ιδέα που έχει τη δυνατότητα να κατακτήσει τον κόσμο, ή τουλάχιστον ένα μικρό μέρος του, με καταιγίδα!  Δεν είναι οποιαδήποτε ιδέα- είναι το είδος που ταιριάζει με αυτό που οι άνθρωποι θέλουν αυτή τη στιγμή, μπορεί να αποφέρει χρήματα και έχει ένα εφικτό σχέδιο παιχνιδιού που έχει νόημα.</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700" u="none" cap="none" strike="noStrike">
                <a:solidFill>
                  <a:schemeClr val="dk1"/>
                </a:solidFill>
                <a:latin typeface="Arial"/>
                <a:ea typeface="Arial"/>
                <a:cs typeface="Arial"/>
                <a:sym typeface="Arial"/>
              </a:rPr>
              <a:t>Το να έχετε ένα βιώσιμο επιχειρηματικό σχέδιο είναι σαν να έχετε τη μυστική σάλτσα της επιτυχίας.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700" u="none" cap="none" strike="noStrike">
                <a:solidFill>
                  <a:schemeClr val="dk1"/>
                </a:solidFill>
                <a:latin typeface="Arial"/>
                <a:ea typeface="Arial"/>
                <a:cs typeface="Arial"/>
                <a:sym typeface="Arial"/>
              </a:rPr>
              <a:t>Μαζί με μια καλή επιχειρηματική ιδέα, μπορούμε επίσης να εξετάσουμε το ρόλο της καινοτομίας στην επιχειρηματική επιτυχία.</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800" u="none" cap="none" strike="noStrike">
              <a:solidFill>
                <a:schemeClr val="dk1"/>
              </a:solidFill>
              <a:latin typeface="Arial"/>
              <a:ea typeface="Arial"/>
              <a:cs typeface="Arial"/>
              <a:sym typeface="Arial"/>
            </a:endParaRPr>
          </a:p>
        </p:txBody>
      </p:sp>
      <p:pic>
        <p:nvPicPr>
          <p:cNvPr id="458" name="Google Shape;458;p59"/>
          <p:cNvPicPr preferRelativeResize="0"/>
          <p:nvPr/>
        </p:nvPicPr>
        <p:blipFill rotWithShape="1">
          <a:blip r:embed="rId4">
            <a:alphaModFix/>
          </a:blip>
          <a:srcRect b="0" l="0" r="0" t="0"/>
          <a:stretch/>
        </p:blipFill>
        <p:spPr>
          <a:xfrm>
            <a:off x="6540435" y="2309645"/>
            <a:ext cx="2952800" cy="29404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p60"/>
          <p:cNvPicPr preferRelativeResize="0"/>
          <p:nvPr/>
        </p:nvPicPr>
        <p:blipFill rotWithShape="1">
          <a:blip r:embed="rId3">
            <a:alphaModFix/>
          </a:blip>
          <a:srcRect b="0" l="0" r="0" t="0"/>
          <a:stretch/>
        </p:blipFill>
        <p:spPr>
          <a:xfrm>
            <a:off x="1420" y="0"/>
            <a:ext cx="10721537" cy="7559672"/>
          </a:xfrm>
          <a:prstGeom prst="rect">
            <a:avLst/>
          </a:prstGeom>
          <a:noFill/>
          <a:ln>
            <a:noFill/>
          </a:ln>
        </p:spPr>
      </p:pic>
      <p:sp>
        <p:nvSpPr>
          <p:cNvPr id="464" name="Google Shape;464;p60"/>
          <p:cNvSpPr txBox="1"/>
          <p:nvPr/>
        </p:nvSpPr>
        <p:spPr>
          <a:xfrm>
            <a:off x="530950" y="1578725"/>
            <a:ext cx="6009484" cy="366250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700" u="none" cap="none" strike="noStrike">
                <a:solidFill>
                  <a:schemeClr val="dk1"/>
                </a:solidFill>
                <a:latin typeface="Arial"/>
                <a:ea typeface="Arial"/>
                <a:cs typeface="Arial"/>
                <a:sym typeface="Arial"/>
              </a:rPr>
              <a:t>Τμήμα 1:</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700" u="none" cap="none" strike="noStrike">
                <a:solidFill>
                  <a:schemeClr val="dk1"/>
                </a:solidFill>
                <a:latin typeface="Arial"/>
                <a:ea typeface="Arial"/>
                <a:cs typeface="Arial"/>
                <a:sym typeface="Arial"/>
              </a:rPr>
              <a:t>Τι είναι η καινοτομία;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700" u="none" cap="none" strike="noStrike">
                <a:solidFill>
                  <a:schemeClr val="dk1"/>
                </a:solidFill>
                <a:latin typeface="Arial"/>
                <a:ea typeface="Arial"/>
                <a:cs typeface="Arial"/>
                <a:sym typeface="Arial"/>
              </a:rPr>
              <a:t>Καινοτομία δεν σημαίνει απλώς να κάνεις τα πράγματα λίγο καλύτερα, αλλά να οδηγήσεις τις ιδέες σου σε ένα εντελώς νέο επίπεδο εκπληκτικότητας. Φανταστείτε να βρίσκετε πιο έξυπνους, πιο γρήγορους ή απλά καλύτερους τρόπους να κάνετε πράγματα. Αυτή είναι η μαγεία της καινοτομίας!</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700" u="none" cap="none" strike="noStrike">
                <a:solidFill>
                  <a:schemeClr val="dk1"/>
                </a:solidFill>
                <a:latin typeface="Arial"/>
                <a:ea typeface="Arial"/>
                <a:cs typeface="Arial"/>
                <a:sym typeface="Arial"/>
              </a:rPr>
              <a:t>Είτε πρόκειται για τη δημιουργία κάτι εντελώς καινούργιου, όπως ένα gadget ή μια εφαρμογή που θα αλλάξει το παιχνίδι, είτε για την αντιμετώπιση των προκλήσεων με δημιουργικό ταλέντο, η καινοτομία είναι ο συνεργάτης σας στο έγκλημα για να κάνετε τις βιώσιμες επιχειρηματικές σας ιδέες πραγματικά εξαιρετικές.</a:t>
            </a:r>
            <a:endParaRPr b="0" i="0" sz="1700" u="none" cap="none" strike="noStrike">
              <a:solidFill>
                <a:schemeClr val="dk1"/>
              </a:solidFill>
              <a:latin typeface="Arial"/>
              <a:ea typeface="Arial"/>
              <a:cs typeface="Arial"/>
              <a:sym typeface="Arial"/>
            </a:endParaRPr>
          </a:p>
        </p:txBody>
      </p:sp>
      <p:pic>
        <p:nvPicPr>
          <p:cNvPr id="465" name="Google Shape;465;p60"/>
          <p:cNvPicPr preferRelativeResize="0"/>
          <p:nvPr/>
        </p:nvPicPr>
        <p:blipFill rotWithShape="1">
          <a:blip r:embed="rId4">
            <a:alphaModFix/>
          </a:blip>
          <a:srcRect b="0" l="0" r="0" t="0"/>
          <a:stretch/>
        </p:blipFill>
        <p:spPr>
          <a:xfrm>
            <a:off x="6540434" y="2309645"/>
            <a:ext cx="2961795" cy="29404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pic>
        <p:nvPicPr>
          <p:cNvPr id="470" name="Google Shape;470;p61"/>
          <p:cNvPicPr preferRelativeResize="0"/>
          <p:nvPr/>
        </p:nvPicPr>
        <p:blipFill rotWithShape="1">
          <a:blip r:embed="rId3">
            <a:alphaModFix/>
          </a:blip>
          <a:srcRect b="0" l="0" r="0" t="0"/>
          <a:stretch/>
        </p:blipFill>
        <p:spPr>
          <a:xfrm>
            <a:off x="1420" y="0"/>
            <a:ext cx="10718123" cy="7559673"/>
          </a:xfrm>
          <a:prstGeom prst="rect">
            <a:avLst/>
          </a:prstGeom>
          <a:noFill/>
          <a:ln>
            <a:noFill/>
          </a:ln>
        </p:spPr>
      </p:pic>
      <p:sp>
        <p:nvSpPr>
          <p:cNvPr id="471" name="Google Shape;471;p61"/>
          <p:cNvSpPr txBox="1"/>
          <p:nvPr/>
        </p:nvSpPr>
        <p:spPr>
          <a:xfrm>
            <a:off x="708601" y="1478162"/>
            <a:ext cx="5123077" cy="427805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700" u="sng" cap="none" strike="noStrike">
                <a:solidFill>
                  <a:schemeClr val="dk1"/>
                </a:solidFill>
                <a:latin typeface="Arial"/>
                <a:ea typeface="Arial"/>
                <a:cs typeface="Arial"/>
                <a:sym typeface="Arial"/>
              </a:rPr>
              <a:t>Ενότητα 2 Έμπνευση από την πραγματική ζωή:</a:t>
            </a:r>
            <a:endParaRPr b="0" i="0" sz="1700" u="sng"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700" u="none" cap="none" strike="noStrike">
                <a:solidFill>
                  <a:schemeClr val="dk1"/>
                </a:solidFill>
                <a:latin typeface="Arial"/>
                <a:ea typeface="Arial"/>
                <a:cs typeface="Arial"/>
                <a:sym typeface="Arial"/>
              </a:rPr>
              <a:t>Ας δούμε μερικά πραγματικά παραδείγματα επιτυχημένων επιχειρηματικών ιδεών, που ξεκίνησαν ως μια απλή σπίθα στο μυαλό κάποιου και μετατράπηκαν σε κάτι εξαιρετικό.</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700" u="none" cap="none" strike="noStrike">
                <a:solidFill>
                  <a:schemeClr val="dk1"/>
                </a:solidFill>
                <a:latin typeface="Arial"/>
                <a:ea typeface="Arial"/>
                <a:cs typeface="Arial"/>
                <a:sym typeface="Arial"/>
              </a:rPr>
              <a:t> UBER: Φανταστείτε να μεταμορφώνετε τον τρόπο με τον οποίο μετακινούνται οι άνθρωποι, συνδέοντας απλώς τους οδηγούς με τους επιβάτες μέσω μιας εφαρμογής</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700" u="none" cap="none" strike="noStrike">
                <a:solidFill>
                  <a:schemeClr val="dk1"/>
                </a:solidFill>
                <a:latin typeface="Arial"/>
                <a:ea typeface="Arial"/>
                <a:cs typeface="Arial"/>
                <a:sym typeface="Arial"/>
              </a:rPr>
              <a:t>Αυτό ακριβώς έκανε η UBER, κάνοντας τις μεταφορές πιο βολικές και αποτελεσματικές σε παγκόσμιο επίπεδο.</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700" u="none" cap="none" strike="noStrike">
                <a:solidFill>
                  <a:schemeClr val="dk1"/>
                </a:solidFill>
                <a:latin typeface="Arial"/>
                <a:ea typeface="Arial"/>
                <a:cs typeface="Arial"/>
                <a:sym typeface="Arial"/>
              </a:rPr>
              <a:t>Ας δούμε πώς δημιουργήθηκε η UBER: </a:t>
            </a:r>
            <a:endParaRPr b="0" i="0" sz="1700" u="none" cap="none" strike="noStrike">
              <a:solidFill>
                <a:schemeClr val="dk1"/>
              </a:solidFill>
              <a:latin typeface="Arial"/>
              <a:ea typeface="Arial"/>
              <a:cs typeface="Arial"/>
              <a:sym typeface="Arial"/>
            </a:endParaRPr>
          </a:p>
        </p:txBody>
      </p:sp>
      <p:pic>
        <p:nvPicPr>
          <p:cNvPr descr="A person standing next to a phone&#10;&#10;Description automatically generated" id="472" name="Google Shape;472;p61">
            <a:hlinkClick r:id="rId4"/>
          </p:cNvPr>
          <p:cNvPicPr preferRelativeResize="0"/>
          <p:nvPr/>
        </p:nvPicPr>
        <p:blipFill rotWithShape="1">
          <a:blip r:embed="rId5">
            <a:alphaModFix/>
          </a:blip>
          <a:srcRect b="0" l="0" r="0" t="0"/>
          <a:stretch/>
        </p:blipFill>
        <p:spPr>
          <a:xfrm>
            <a:off x="6035175" y="2069373"/>
            <a:ext cx="3948037" cy="342093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pic>
        <p:nvPicPr>
          <p:cNvPr id="477" name="Google Shape;477;p62"/>
          <p:cNvPicPr preferRelativeResize="0"/>
          <p:nvPr/>
        </p:nvPicPr>
        <p:blipFill rotWithShape="1">
          <a:blip r:embed="rId3">
            <a:alphaModFix/>
          </a:blip>
          <a:srcRect b="0" l="0" r="0" t="0"/>
          <a:stretch/>
        </p:blipFill>
        <p:spPr>
          <a:xfrm>
            <a:off x="0" y="0"/>
            <a:ext cx="10688975" cy="7559673"/>
          </a:xfrm>
          <a:prstGeom prst="rect">
            <a:avLst/>
          </a:prstGeom>
          <a:noFill/>
          <a:ln>
            <a:noFill/>
          </a:ln>
        </p:spPr>
      </p:pic>
      <p:sp>
        <p:nvSpPr>
          <p:cNvPr id="478" name="Google Shape;478;p62"/>
          <p:cNvSpPr txBox="1"/>
          <p:nvPr/>
        </p:nvSpPr>
        <p:spPr>
          <a:xfrm>
            <a:off x="3128427" y="1001825"/>
            <a:ext cx="7034400" cy="5849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700" u="none" cap="none" strike="noStrike">
                <a:solidFill>
                  <a:schemeClr val="dk1"/>
                </a:solidFill>
                <a:latin typeface="Arial"/>
                <a:ea typeface="Arial"/>
                <a:cs typeface="Arial"/>
                <a:sym typeface="Arial"/>
              </a:rPr>
              <a:t>Το 2009, στους πολυσύχναστους δρόμους του Σαν Φρανσίσκο, δύο φίλοι, ο Garrett Camp και ο Travis Kalanick, αντιμετώπισαν ένα κοινό αστικό πρόβλημα: Δεν υπήρχαν ποτέ ταξί όταν τα χρειαζόσουν!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700" u="none" cap="none" strike="noStrike">
                <a:solidFill>
                  <a:schemeClr val="dk1"/>
                </a:solidFill>
                <a:latin typeface="Arial"/>
                <a:ea typeface="Arial"/>
                <a:cs typeface="Arial"/>
                <a:sym typeface="Arial"/>
              </a:rPr>
              <a:t>Απογοητευμένοι από την αναποτελεσματικότητα των παραδοσιακών υπηρεσιών ταξί, οραματίστηκαν μια λύση που θα επαναπροσδιόριζε τις μεταφορές όπως τις ξέρουμε. Η ιδέα ήταν απλή αλλά και επαναστατική - να χρησιμοποιήσουν την τεχνολογία για να συνδέσουν τους ανθρώπους που χρειάζονται μια διαδρομή με τους οδηγούς που είναι πρόθυμοι να την προσφέρουν.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700" u="none" cap="none" strike="noStrike">
                <a:solidFill>
                  <a:schemeClr val="dk1"/>
                </a:solidFill>
                <a:latin typeface="Arial"/>
                <a:ea typeface="Arial"/>
                <a:cs typeface="Arial"/>
                <a:sym typeface="Arial"/>
              </a:rPr>
              <a:t>Τον Μάρτιο του 2009, ο Garrett και ο Travis εγκαινίασαν επίσημα το UberCab, μια υπηρεσία που επέτρεπε στους χρήστες να ζητούν μια διαδρομή μέσω μιας εφαρμογής για κινητά. Δεν ήξεραν ότι επρόκειτο να φέρουν επανάσταση σε ολόκληρη τη βιομηχανία μεταφορών!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700" u="none" cap="none" strike="noStrike">
                <a:solidFill>
                  <a:schemeClr val="dk1"/>
                </a:solidFill>
                <a:latin typeface="Arial"/>
                <a:ea typeface="Arial"/>
                <a:cs typeface="Arial"/>
                <a:sym typeface="Arial"/>
              </a:rPr>
              <a:t>Φυσικά, η UBER αντιμετώπισε στην αρχή το μερίδιο των προβλημάτων και των προκλήσεων που της αναλογούσε, από ρυθμιστικά εμπόδια μέχρι σκεπτικιστές που αμφισβητούσαν τη βιωσιμότητα της ιδέας. Ωστόσο, η αποφασιστικότητά τους και η καινοτόμος προσέγγισή τους στην επίλυση προβλημάτων τους οδήγησαν να ξεπεράσουν αυτά τα εμπόδια.</a:t>
            </a:r>
            <a:endParaRPr b="0" i="0" sz="1700" u="none" cap="none" strike="noStrike">
              <a:solidFill>
                <a:schemeClr val="dk1"/>
              </a:solidFill>
              <a:latin typeface="Arial"/>
              <a:ea typeface="Arial"/>
              <a:cs typeface="Arial"/>
              <a:sym typeface="Arial"/>
            </a:endParaRPr>
          </a:p>
        </p:txBody>
      </p:sp>
      <p:pic>
        <p:nvPicPr>
          <p:cNvPr id="479" name="Google Shape;479;p62"/>
          <p:cNvPicPr preferRelativeResize="0"/>
          <p:nvPr/>
        </p:nvPicPr>
        <p:blipFill rotWithShape="1">
          <a:blip r:embed="rId4">
            <a:alphaModFix/>
          </a:blip>
          <a:srcRect b="0" l="0" r="0" t="0"/>
          <a:stretch/>
        </p:blipFill>
        <p:spPr>
          <a:xfrm>
            <a:off x="303302" y="3275588"/>
            <a:ext cx="2873825" cy="1008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id="484" name="Google Shape;484;p63"/>
          <p:cNvPicPr preferRelativeResize="0"/>
          <p:nvPr/>
        </p:nvPicPr>
        <p:blipFill rotWithShape="1">
          <a:blip r:embed="rId3">
            <a:alphaModFix/>
          </a:blip>
          <a:srcRect b="0" l="0" r="0" t="0"/>
          <a:stretch/>
        </p:blipFill>
        <p:spPr>
          <a:xfrm>
            <a:off x="2838" y="0"/>
            <a:ext cx="10688975" cy="7559672"/>
          </a:xfrm>
          <a:prstGeom prst="rect">
            <a:avLst/>
          </a:prstGeom>
          <a:noFill/>
          <a:ln>
            <a:noFill/>
          </a:ln>
        </p:spPr>
      </p:pic>
      <p:sp>
        <p:nvSpPr>
          <p:cNvPr id="485" name="Google Shape;485;p63"/>
          <p:cNvSpPr txBox="1"/>
          <p:nvPr/>
        </p:nvSpPr>
        <p:spPr>
          <a:xfrm>
            <a:off x="3514519" y="1023475"/>
            <a:ext cx="6045000" cy="558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700" u="none" cap="none" strike="noStrike">
                <a:solidFill>
                  <a:schemeClr val="dk1"/>
                </a:solidFill>
                <a:latin typeface="Arial"/>
                <a:ea typeface="Arial"/>
                <a:cs typeface="Arial"/>
                <a:sym typeface="Arial"/>
              </a:rPr>
              <a:t>Αυτό που ξεκίνησε ως μια μικρή νεοφυής επιχείρηση στο Σαν Φρανσίσκο επεκτάθηκε γρήγορα. Η ιδέα του διαμοιρασμού των διαδρομών διαδόθηκε σαν πυρκαγιά και η Uber έγινε παγκόσμιο φαινόμενο. Δεν ήταν απλώς μια υπηρεσία διακίνησης, ήταν ένα κίνημα που μεταμόρφωσε τον τρόπο με τον οποίο οι άνθρωποι σκέφτονταν για τις μεταφορές.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700" u="none" cap="none" strike="noStrike">
                <a:solidFill>
                  <a:schemeClr val="dk1"/>
                </a:solidFill>
                <a:latin typeface="Arial"/>
                <a:ea typeface="Arial"/>
                <a:cs typeface="Arial"/>
                <a:sym typeface="Arial"/>
              </a:rPr>
              <a:t>Καθώς η Uber συνέχισε να αναπτύσσεται, δεν έμεινε μόνο στην παροχή διαδρομών. Η εταιρεία εισήγαγε διάφορες άλλες καινοτομίες, όπως το Uber Eats, που επιτρέπει στους χρήστες να παραδίδουν φαγητό στην πόρτα τους, και το Uber Pool, μια οικονομικά αποδοτική επιλογή κοινής χρήσης διαδρομής.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700" u="none" cap="none" strike="noStrike">
                <a:solidFill>
                  <a:schemeClr val="dk1"/>
                </a:solidFill>
                <a:latin typeface="Arial"/>
                <a:ea typeface="Arial"/>
                <a:cs typeface="Arial"/>
                <a:sym typeface="Arial"/>
              </a:rPr>
              <a:t>Η ιστορία της Uber είναι ένα αξιοσημείωτο ταξίδι από μια απλή ιδέα που γεννήθηκε από απογοήτευση σε έναν παγκόσμιο γίγαντα που επαναπροσδιόρισε έναν ολόκληρο κλάδο. Διδάσκει στους επίδοξους επιχειρηματίες τη σημασία του εντοπισμού των προβλημάτων, της υιοθέτησης της καινοτομίας και της επιμονής στις προκλήσεις για τη δημιουργία κάτι εξαιρετικού.</a:t>
            </a:r>
            <a:endParaRPr b="0" i="0" sz="1700" u="none" cap="none" strike="noStrike">
              <a:solidFill>
                <a:schemeClr val="dk1"/>
              </a:solidFill>
              <a:latin typeface="Arial"/>
              <a:ea typeface="Arial"/>
              <a:cs typeface="Arial"/>
              <a:sym typeface="Arial"/>
            </a:endParaRPr>
          </a:p>
        </p:txBody>
      </p:sp>
      <p:pic>
        <p:nvPicPr>
          <p:cNvPr id="486" name="Google Shape;486;p63"/>
          <p:cNvPicPr preferRelativeResize="0"/>
          <p:nvPr/>
        </p:nvPicPr>
        <p:blipFill rotWithShape="1">
          <a:blip r:embed="rId4">
            <a:alphaModFix/>
          </a:blip>
          <a:srcRect b="0" l="0" r="0" t="0"/>
          <a:stretch/>
        </p:blipFill>
        <p:spPr>
          <a:xfrm>
            <a:off x="517390" y="3275588"/>
            <a:ext cx="2873825" cy="1008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19"/>
          <p:cNvPicPr preferRelativeResize="0"/>
          <p:nvPr/>
        </p:nvPicPr>
        <p:blipFill rotWithShape="1">
          <a:blip r:embed="rId3">
            <a:alphaModFix/>
          </a:blip>
          <a:srcRect b="0" l="0" r="0" t="0"/>
          <a:stretch/>
        </p:blipFill>
        <p:spPr>
          <a:xfrm>
            <a:off x="2840" y="0"/>
            <a:ext cx="10688973" cy="7559675"/>
          </a:xfrm>
          <a:prstGeom prst="rect">
            <a:avLst/>
          </a:prstGeom>
          <a:noFill/>
          <a:ln>
            <a:noFill/>
          </a:ln>
        </p:spPr>
      </p:pic>
      <p:sp>
        <p:nvSpPr>
          <p:cNvPr id="124" name="Google Shape;124;p19"/>
          <p:cNvSpPr txBox="1"/>
          <p:nvPr/>
        </p:nvSpPr>
        <p:spPr>
          <a:xfrm>
            <a:off x="917240" y="693020"/>
            <a:ext cx="8210400" cy="1797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              Καλώς ήρθατε στον συναρπαστικό κόσμο της επιχειρηματικότητας!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7737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177373"/>
              </a:solidFill>
              <a:latin typeface="Arial"/>
              <a:ea typeface="Arial"/>
              <a:cs typeface="Arial"/>
              <a:sym typeface="Arial"/>
            </a:endParaRPr>
          </a:p>
          <a:p>
            <a:pPr indent="0" lvl="0" marL="0" rtl="0" algn="l">
              <a:lnSpc>
                <a:spcPct val="115000"/>
              </a:lnSpc>
              <a:spcBef>
                <a:spcPts val="1200"/>
              </a:spcBef>
              <a:spcAft>
                <a:spcPts val="1200"/>
              </a:spcAft>
              <a:buClr>
                <a:schemeClr val="dk1"/>
              </a:buClr>
              <a:buSzPts val="1100"/>
              <a:buFont typeface="Arial"/>
              <a:buNone/>
            </a:pPr>
            <a:r>
              <a:rPr lang="en-US" sz="1600">
                <a:solidFill>
                  <a:schemeClr val="dk1"/>
                </a:solidFill>
              </a:rPr>
              <a:t>Είτε είστε νέος επιχειρηματίας είτε έχετε ήδη ξεκινήσει το επιχειρηματικό σας ταξίδι, αυτός ο οδηγός έχει σχεδιαστεί για να σας παρέχει τις απαραίτητες γνώσεις και δεξιότητες, ώστε να ευδοκιμήσετε στο διαρκώς εξελισσόμενο τοπίο των επιχειρηματικών τάσεων.</a:t>
            </a:r>
            <a:endParaRPr sz="1600">
              <a:solidFill>
                <a:schemeClr val="dk1"/>
              </a:solidFill>
            </a:endParaRPr>
          </a:p>
        </p:txBody>
      </p:sp>
      <p:pic>
        <p:nvPicPr>
          <p:cNvPr id="125" name="Google Shape;125;p19"/>
          <p:cNvPicPr preferRelativeResize="0"/>
          <p:nvPr/>
        </p:nvPicPr>
        <p:blipFill rotWithShape="1">
          <a:blip r:embed="rId4">
            <a:alphaModFix/>
          </a:blip>
          <a:srcRect b="0" l="0" r="0" t="0"/>
          <a:stretch/>
        </p:blipFill>
        <p:spPr>
          <a:xfrm>
            <a:off x="2680968" y="2682572"/>
            <a:ext cx="5329875" cy="34592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pic>
        <p:nvPicPr>
          <p:cNvPr id="491" name="Google Shape;491;p64"/>
          <p:cNvPicPr preferRelativeResize="0"/>
          <p:nvPr/>
        </p:nvPicPr>
        <p:blipFill rotWithShape="1">
          <a:blip r:embed="rId3">
            <a:alphaModFix/>
          </a:blip>
          <a:srcRect b="0" l="0" r="0" t="0"/>
          <a:stretch/>
        </p:blipFill>
        <p:spPr>
          <a:xfrm>
            <a:off x="0" y="2"/>
            <a:ext cx="10688975" cy="7559673"/>
          </a:xfrm>
          <a:prstGeom prst="rect">
            <a:avLst/>
          </a:prstGeom>
          <a:noFill/>
          <a:ln>
            <a:noFill/>
          </a:ln>
        </p:spPr>
      </p:pic>
      <p:sp>
        <p:nvSpPr>
          <p:cNvPr id="492" name="Google Shape;492;p64"/>
          <p:cNvSpPr txBox="1"/>
          <p:nvPr/>
        </p:nvSpPr>
        <p:spPr>
          <a:xfrm>
            <a:off x="919802" y="1526538"/>
            <a:ext cx="8498400" cy="42780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Τώρα ας αφιερώσουμε λίγο χρόνο για προβληματισμό:</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Αφιερώστε λίγο χρόνο για να σκεφτείτε τις παρακάτω ερωτήσεις, μπορείτε να τις συζητήσετε με έναν φίλο σας ή να κρατήσετε σημειώσεις στο σημειωματάριό σας: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AutoNum type="arabicPeriod"/>
            </a:pPr>
            <a:r>
              <a:rPr b="0" i="0" lang="en-US" sz="1700" u="none" cap="none" strike="noStrike">
                <a:solidFill>
                  <a:srgbClr val="000000"/>
                </a:solidFill>
                <a:latin typeface="Arial"/>
                <a:ea typeface="Arial"/>
                <a:cs typeface="Arial"/>
                <a:sym typeface="Arial"/>
              </a:rPr>
              <a:t>Ποιες ανάγκες ή προβλήματα της αγοράς εντόπισε η Uber και πώς τα αντιμετώπισε η εταιρεία;</a:t>
            </a:r>
            <a:endParaRPr b="0" i="0" sz="17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AutoNum type="arabicPeriod"/>
            </a:pPr>
            <a:r>
              <a:rPr b="0" i="0" lang="en-US" sz="1700" u="none" cap="none" strike="noStrike">
                <a:solidFill>
                  <a:srgbClr val="000000"/>
                </a:solidFill>
                <a:latin typeface="Arial"/>
                <a:ea typeface="Arial"/>
                <a:cs typeface="Arial"/>
                <a:sym typeface="Arial"/>
              </a:rPr>
              <a:t>Πώς μπορούν οι επιχειρηματίες να εντοπίσουν παρόμοια κενά ή προκλήσεις στις δικές τους κοινότητες ή κλάδους;</a:t>
            </a:r>
            <a:endParaRPr b="0" i="0" sz="17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AutoNum type="arabicPeriod"/>
            </a:pPr>
            <a:r>
              <a:rPr b="0" i="0" lang="en-US" sz="1700" u="none" cap="none" strike="noStrike">
                <a:solidFill>
                  <a:srgbClr val="000000"/>
                </a:solidFill>
                <a:latin typeface="Arial"/>
                <a:ea typeface="Arial"/>
                <a:cs typeface="Arial"/>
                <a:sym typeface="Arial"/>
              </a:rPr>
              <a:t>Σκεφτείτε πώς το μοντέλο της Uber μεταμόρφωσε τις μεταφορές σε παγκόσμιο επίπεδο. Με ποιους τρόπους επηρέασε τον τρόπο με τον οποίο οι άνθρωποι σκέφτονται για τη μετάβαση από το ένα μέρος στο άλλο;</a:t>
            </a:r>
            <a:endParaRPr b="0" i="0" sz="17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AutoNum type="arabicPeriod"/>
            </a:pPr>
            <a:r>
              <a:rPr b="0" i="0" lang="en-US" sz="1700" u="none" cap="none" strike="noStrike">
                <a:solidFill>
                  <a:srgbClr val="000000"/>
                </a:solidFill>
                <a:latin typeface="Arial"/>
                <a:ea typeface="Arial"/>
                <a:cs typeface="Arial"/>
                <a:sym typeface="Arial"/>
              </a:rPr>
              <a:t>Μπορείτε να σκεφτείτε άλλους κλάδους στους οποίους θα μπορούσε να υπάρξει παρόμοιος μετασχηματιστικός αντίκτυπος;</a:t>
            </a:r>
            <a:endParaRPr b="0" i="0" sz="1700" u="none" cap="none" strike="noStrike">
              <a:solidFill>
                <a:srgbClr val="000000"/>
              </a:solidFill>
              <a:latin typeface="Arial"/>
              <a:ea typeface="Arial"/>
              <a:cs typeface="Arial"/>
              <a:sym typeface="Arial"/>
            </a:endParaRPr>
          </a:p>
          <a:p>
            <a:pPr indent="-254000" lvl="0" marL="342900" marR="0" rtl="0" algn="l">
              <a:lnSpc>
                <a:spcPct val="100000"/>
              </a:lnSpc>
              <a:spcBef>
                <a:spcPts val="0"/>
              </a:spcBef>
              <a:spcAft>
                <a:spcPts val="0"/>
              </a:spcAft>
              <a:buClr>
                <a:srgbClr val="000000"/>
              </a:buClr>
              <a:buSzPts val="14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Όταν τελειώσετε, συγκρίνετε τις απαντήσεις σας με αυτές της επόμενης διαφάνειας.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id="497" name="Google Shape;497;p65"/>
          <p:cNvPicPr preferRelativeResize="0"/>
          <p:nvPr/>
        </p:nvPicPr>
        <p:blipFill rotWithShape="1">
          <a:blip r:embed="rId3">
            <a:alphaModFix/>
          </a:blip>
          <a:srcRect b="0" l="0" r="0" t="0"/>
          <a:stretch/>
        </p:blipFill>
        <p:spPr>
          <a:xfrm>
            <a:off x="2838" y="0"/>
            <a:ext cx="10688975" cy="7559673"/>
          </a:xfrm>
          <a:prstGeom prst="rect">
            <a:avLst/>
          </a:prstGeom>
          <a:noFill/>
          <a:ln>
            <a:noFill/>
          </a:ln>
        </p:spPr>
      </p:pic>
      <p:sp>
        <p:nvSpPr>
          <p:cNvPr id="498" name="Google Shape;498;p65"/>
          <p:cNvSpPr txBox="1"/>
          <p:nvPr/>
        </p:nvSpPr>
        <p:spPr>
          <a:xfrm>
            <a:off x="1094764" y="1269810"/>
            <a:ext cx="8502284" cy="4539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1. Ποιες ανάγκες ή προβλήματα της αγοράς εντόπισε η Uber και πώς τα αντιμετώπισε η εταιρεία;</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Η Uber διαπίστωσε την ανάγκη για μια πιο βολική και αποτελεσματική επιλογή μεταφοράς. Οι παραδοσιακές υπηρεσίες ταξί ήταν συχνά αναξιόπιστες και αντιμετώπιζαν προκλήσεις όσον αφορά την κάλυψη της ζήτησης. Η Uber αντιμετώπισε αυτά τα ζητήματα εισάγοντας μια τεχνολογικά καθοδηγούμενη πλατφόρμα που επέτρεπε στους χρήστες να ζητούν διαδρομές μέσω μιας εφαρμογής για κινητά, παρέχοντας μια αξιόπιστη και κατά παραγγελία λύση.</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2. Πώς μπορούν οι επιχειρηματίες να εντοπίσουν παρόμοια κενά ή προκλήσεις στις δικές τους κοινότητες ή κλάδους;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Οι επιχειρηματίες μπορούν να εντοπίσουν κενά ή προκλήσεις παρατηρώντας ενεργά τις κοινότητες ή τους κλάδους τους και συμμετέχοντας σε αυτές. Η διενέργεια ερευνών, η ακρόαση των ανατροφοδοτήσεων των πελατών και η ενημέρωση για τις αναδυόμενες τάσεις είναι αποτελεσματικοί τρόποι για την αποκάλυψη ανεκπλήρωτων αναγκών. Επιπλέον, οι επιχειρηματίες μπορούν να διερευνήσουν τομείς όπου οι υπάρχουσες λύσεις είναι αναποτελεσματικές ή ξεπερασμένες.</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id="503" name="Google Shape;503;p66"/>
          <p:cNvPicPr preferRelativeResize="0"/>
          <p:nvPr/>
        </p:nvPicPr>
        <p:blipFill rotWithShape="1">
          <a:blip r:embed="rId3">
            <a:alphaModFix/>
          </a:blip>
          <a:srcRect b="0" l="0" r="0" t="0"/>
          <a:stretch/>
        </p:blipFill>
        <p:spPr>
          <a:xfrm>
            <a:off x="1420" y="0"/>
            <a:ext cx="10694539" cy="7559672"/>
          </a:xfrm>
          <a:prstGeom prst="rect">
            <a:avLst/>
          </a:prstGeom>
          <a:noFill/>
          <a:ln>
            <a:noFill/>
          </a:ln>
        </p:spPr>
      </p:pic>
      <p:sp>
        <p:nvSpPr>
          <p:cNvPr id="504" name="Google Shape;504;p66"/>
          <p:cNvSpPr txBox="1"/>
          <p:nvPr/>
        </p:nvSpPr>
        <p:spPr>
          <a:xfrm>
            <a:off x="1330596" y="1379199"/>
            <a:ext cx="8030619" cy="48012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3. Σκεφτείτε πώς το μοντέλο της Uber μεταμόρφωσε τις μεταφορές παγκοσμίως. Με ποιους τρόπους επηρέασε τον τρόπο με τον οποίο οι άνθρωποι σκέφτονται για τη μετάβαση από το ένα μέρος στο άλλο;</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Η Uber μεταμόρφωσε τις μεταφορές εισάγοντας την έννοια της κοινής χρήσης διαδρομής, καθιστώντας την πιο προσιτή, βολική και συχνά πιο αποδοτική από τις παραδοσιακές υπηρεσίες ταξί. Μετατόπισε τη νοοτροπία των ανθρώπων από το να βλέπουν τις μεταφορές ως τυποποιημένη υπηρεσία σε μια εξατομικευμένη και κατά παραγγελία εμπειρία. Οι χρήστες άρχισαν να βλέπουν τις μεταφορές ως μια υπηρεσία που μπορεί να είναι εύκολα προσβάσιμη με μερικά μόνο πατήματα στα smartphones τους.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4. Μπορείτε να σκεφτείτε άλλους κλάδους στους οποίους θα μπορούσε να υπάρξει παρόμοιος μετασχηματιστικός αντίκτυπος;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Κλάδοι όπως η υγειονομική περίθαλψη, η εκπαίδευση και η διανομή τροφίμων θα μπορούσαν να υποστούν μετασχηματισμό παρόμοιο με αυτόν που έφερε η Uber στις μεταφορές. Κάθε κλάδος με ανεπάρκειες, κενά ή ξεπερασμένες πρακτικές είναι ώριμος για μετασχηματιστική καινοτομία.</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id="509" name="Google Shape;509;p67"/>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510" name="Google Shape;510;p67"/>
          <p:cNvSpPr txBox="1"/>
          <p:nvPr/>
        </p:nvSpPr>
        <p:spPr>
          <a:xfrm>
            <a:off x="1281355" y="976981"/>
            <a:ext cx="9289500" cy="61551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n-US" sz="1700" u="none" cap="none" strike="noStrike">
                <a:solidFill>
                  <a:schemeClr val="dk1"/>
                </a:solidFill>
                <a:latin typeface="Arial"/>
                <a:ea typeface="Arial"/>
                <a:cs typeface="Arial"/>
                <a:sym typeface="Arial"/>
              </a:rPr>
              <a:t>Ας εξερευνήσουμε τώρα μια άλλη ιδέα που επαναπροσδιόρισε τα καθιερωμένα πρότυπα. Spotify</a:t>
            </a:r>
            <a:r>
              <a:rPr b="0" i="0" lang="en-US" sz="1700" u="none" cap="none" strike="noStrike">
                <a:solidFill>
                  <a:schemeClr val="dk1"/>
                </a:solidFill>
                <a:latin typeface="Arial"/>
                <a:ea typeface="Arial"/>
                <a:cs typeface="Arial"/>
                <a:sym typeface="Arial"/>
              </a:rPr>
              <a:t>.</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b="0" i="0" sz="1700" u="none" cap="none" strike="noStrike">
              <a:solidFill>
                <a:schemeClr val="dk1"/>
              </a:solidFill>
              <a:latin typeface="Arial"/>
              <a:ea typeface="Arial"/>
              <a:cs typeface="Arial"/>
              <a:sym typeface="Arial"/>
            </a:endParaRPr>
          </a:p>
        </p:txBody>
      </p:sp>
      <p:pic>
        <p:nvPicPr>
          <p:cNvPr id="511" name="Google Shape;511;p67">
            <a:hlinkClick r:id="rId4"/>
          </p:cNvPr>
          <p:cNvPicPr preferRelativeResize="0"/>
          <p:nvPr/>
        </p:nvPicPr>
        <p:blipFill rotWithShape="1">
          <a:blip r:embed="rId5">
            <a:alphaModFix/>
          </a:blip>
          <a:srcRect b="0" l="0" r="0" t="0"/>
          <a:stretch/>
        </p:blipFill>
        <p:spPr>
          <a:xfrm>
            <a:off x="500075" y="2569475"/>
            <a:ext cx="3286768" cy="2698802"/>
          </a:xfrm>
          <a:prstGeom prst="rect">
            <a:avLst/>
          </a:prstGeom>
          <a:noFill/>
          <a:ln>
            <a:noFill/>
          </a:ln>
        </p:spPr>
      </p:pic>
      <p:sp>
        <p:nvSpPr>
          <p:cNvPr id="512" name="Google Shape;512;p67"/>
          <p:cNvSpPr txBox="1"/>
          <p:nvPr/>
        </p:nvSpPr>
        <p:spPr>
          <a:xfrm>
            <a:off x="4043213" y="2303069"/>
            <a:ext cx="6148500" cy="32316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Το Spotify γεννήθηκε στη Σουηδία το 2006. Εκεί 2 οραματιστές, ο Daniel Ek και ο Martin Lorentzon, αναγνώρισαν την ανάγκη για μια μουσική υπηρεσία που να είναι προσβάσιμη και νόμιμη. Τροφοδοτούμενοι από την επιθυμία να μεταμορφώσουν τον τρόπο με τον οποίο οι άνθρωποι βιώνουν τη μουσική, ξεκίνησαν ένα ταξίδι που θα επαναπροσδιόριζε ολόκληρη τη μουσική βιομηχανία</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Η ιδέα ήταν να δημιουργηθεί μια πλατφόρμα που θα παρέχει στους χρήστες άμεση πρόσβαση σε μια εκτεταμένη βιβλιοθήκη μουσικής χωρίς την ανάγκη φυσικών αντιγράφων. Σε έναν κόσμο που κυριαρχείται από την πειρατεία και τα άκαμπτα μοντέλα διανομής μουσικής, το Spotify είχε ως στόχο να προσφέρει μια νόμιμη και φιλική προς τον χρήστη εναλλακτική λύση.</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id="517" name="Google Shape;517;p68"/>
          <p:cNvPicPr preferRelativeResize="0"/>
          <p:nvPr/>
        </p:nvPicPr>
        <p:blipFill rotWithShape="1">
          <a:blip r:embed="rId3">
            <a:alphaModFix/>
          </a:blip>
          <a:srcRect b="0" l="0" r="0" t="0"/>
          <a:stretch/>
        </p:blipFill>
        <p:spPr>
          <a:xfrm>
            <a:off x="2838" y="3"/>
            <a:ext cx="10688975" cy="7559672"/>
          </a:xfrm>
          <a:prstGeom prst="rect">
            <a:avLst/>
          </a:prstGeom>
          <a:noFill/>
          <a:ln>
            <a:noFill/>
          </a:ln>
        </p:spPr>
      </p:pic>
      <p:sp>
        <p:nvSpPr>
          <p:cNvPr id="518" name="Google Shape;518;p68"/>
          <p:cNvSpPr txBox="1"/>
          <p:nvPr/>
        </p:nvSpPr>
        <p:spPr>
          <a:xfrm>
            <a:off x="1227017" y="1082936"/>
            <a:ext cx="9289500" cy="61551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1" i="0" lang="en-US" sz="1700" u="none" cap="none" strike="noStrike">
                <a:solidFill>
                  <a:schemeClr val="dk1"/>
                </a:solidFill>
                <a:latin typeface="Arial"/>
                <a:ea typeface="Arial"/>
                <a:cs typeface="Arial"/>
                <a:sym typeface="Arial"/>
              </a:rPr>
              <a:t>Ας εξερευνήσουμε τώρα μια άλλη ιδέα που επαναπροσδιόρισε τα καθιερωμένα πρότυπα. Spotify.</a:t>
            </a:r>
            <a:endParaRPr b="1"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400"/>
              <a:buFont typeface="Arial"/>
              <a:buNone/>
            </a:pPr>
            <a:r>
              <a:t/>
            </a:r>
            <a:endParaRPr b="1" i="0" sz="1700" u="none" cap="none" strike="noStrike">
              <a:solidFill>
                <a:schemeClr val="dk1"/>
              </a:solidFill>
              <a:latin typeface="Arial"/>
              <a:ea typeface="Arial"/>
              <a:cs typeface="Arial"/>
              <a:sym typeface="Arial"/>
            </a:endParaRPr>
          </a:p>
        </p:txBody>
      </p:sp>
      <p:pic>
        <p:nvPicPr>
          <p:cNvPr id="519" name="Google Shape;519;p68">
            <a:hlinkClick r:id="rId4"/>
          </p:cNvPr>
          <p:cNvPicPr preferRelativeResize="0"/>
          <p:nvPr/>
        </p:nvPicPr>
        <p:blipFill rotWithShape="1">
          <a:blip r:embed="rId5">
            <a:alphaModFix/>
          </a:blip>
          <a:srcRect b="0" l="0" r="0" t="0"/>
          <a:stretch/>
        </p:blipFill>
        <p:spPr>
          <a:xfrm>
            <a:off x="758013" y="2614592"/>
            <a:ext cx="3286768" cy="2698802"/>
          </a:xfrm>
          <a:prstGeom prst="rect">
            <a:avLst/>
          </a:prstGeom>
          <a:noFill/>
          <a:ln>
            <a:noFill/>
          </a:ln>
        </p:spPr>
      </p:pic>
      <p:sp>
        <p:nvSpPr>
          <p:cNvPr id="520" name="Google Shape;520;p68"/>
          <p:cNvSpPr txBox="1"/>
          <p:nvPr/>
        </p:nvSpPr>
        <p:spPr>
          <a:xfrm>
            <a:off x="4178596" y="2348186"/>
            <a:ext cx="6148500" cy="32316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Τον Οκτώβριο του 2008, το Spotify παρουσιάστηκε επίσημα στο κοινό, αλλάζοντας για πάντα τον τρόπο με τον οποίο οι άνθρωποι καταναλώνουν μουσική. Η πλατφόρμα εισήγαγε ένα μοντέλο freemium, επιτρέποντας στους χρήστες να απολαμβάνουν μια δωρεάν, υποστηριζόμενη από διαφημίσεις έκδοση ή να αναβαθμίσουν σε μια premium συνδρομή για μια εμπειρία χωρίς διαφημίσεις με πρόσθετα προνόμια.</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Το Spotify δεν έμεινε μόνο στη ροή μουσικής. Η εισαγωγή εξατομικευμένων λιστών αναπαραγωγής, που καθοδηγούνται από ισχυρούς αλγορίθμους, προσάρμοσε την εμπειρία ακρόασης για κάθε χρήστη. Καθώς η πλατφόρμα εξελισσόταν, το Spotify επιχείρησε να εισέλθει στον κόσμο των podcasts, συνεργαζόμενο με τους δημιουργούς, για να γίνει ένας σημαντικός παίκτης στην αναπτυσσόμενη βιομηχανία podcasting.</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pic>
        <p:nvPicPr>
          <p:cNvPr id="525" name="Google Shape;525;p69"/>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526" name="Google Shape;526;p69"/>
          <p:cNvSpPr txBox="1"/>
          <p:nvPr/>
        </p:nvSpPr>
        <p:spPr>
          <a:xfrm>
            <a:off x="813851" y="988125"/>
            <a:ext cx="8857200" cy="48012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700" u="none" cap="none" strike="noStrike">
                <a:solidFill>
                  <a:schemeClr val="dk1"/>
                </a:solidFill>
                <a:latin typeface="Arial"/>
                <a:ea typeface="Arial"/>
                <a:cs typeface="Arial"/>
                <a:sym typeface="Arial"/>
              </a:rPr>
              <a:t>Ο αντίκτυπος του Spotify δεν περιορίστηκε στη Σουηδία ή την Ευρώπη. Η παγκόσμια εξάπλωση της πλατφόρμας την κατέστησε γρήγορα γνωστή σε όλους, αμφισβητώντας τα παραδοσιακά μοντέλα διανομής μουσικής και δημιουργώντας τις προϋποθέσεις για την εποχή της ψηφιακής ροής.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700" u="none" cap="none" strike="noStrike">
                <a:solidFill>
                  <a:schemeClr val="dk1"/>
                </a:solidFill>
                <a:latin typeface="Arial"/>
                <a:ea typeface="Arial"/>
                <a:cs typeface="Arial"/>
                <a:sym typeface="Arial"/>
              </a:rPr>
              <a:t>Το Spotify αντιμετώπισε προκλήσεις στην πορεία, όπως διαπραγματεύσεις με δισκογραφικές εταιρείες, επικρίσεις από καλλιτέχνες σχετικά με τις πληρωμές δικαιωμάτων και τον ανταγωνισμό από άλλες υπηρεσίες streaming. Ωστόσο, η προσαρμοστικότητά του, η δέσμευσή του στην εμπειρία του χρήστη και η συνεχής καινοτομία του επέτρεψαν να ξεπεράσει αυτά τα εμπόδια.</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700" u="none" cap="none" strike="noStrike">
                <a:solidFill>
                  <a:schemeClr val="dk1"/>
                </a:solidFill>
                <a:latin typeface="Arial"/>
                <a:ea typeface="Arial"/>
                <a:cs typeface="Arial"/>
                <a:sym typeface="Arial"/>
              </a:rPr>
              <a:t>Σήμερα, το Spotify αποτελεί σύμβολο καινοτομίας, αναδιαμορφώνοντας τη μουσική βιομηχανία προσφέροντας μια απρόσκοπτη και εξατομικευμένη εμπειρία ροής μουσικής. Όχι μόνο άλλαξε τον τρόπο με τον οποίο έχουμε πρόσβαση στη μουσική, αλλά επηρέασε και την ευρύτερη στροφή προς την ψηφιακή και κατά παραγγελία κατανάλωση περιεχομένου.</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700" u="none" cap="none" strike="noStrike">
                <a:solidFill>
                  <a:schemeClr val="dk1"/>
                </a:solidFill>
                <a:latin typeface="Arial"/>
                <a:ea typeface="Arial"/>
                <a:cs typeface="Arial"/>
                <a:sym typeface="Arial"/>
              </a:rPr>
              <a:t>Οι επιχειρηματίες μπορούν να αντλήσουν πολύτιμα διδάγματα από την πορεία του Spotify - τη σημασία της προσαρμογής στις εξελισσόμενες προτιμήσεις των χρηστών, της αξιοποίησης της τεχνολογίας για εξατομίκευση και της αμφισβήτησης των παραδοσιακών προτύπων του κλάδου. Η ιστορία του Spotify αποτελεί απόδειξη της δύναμης της ανατρεπτικής καινοτομίας για τη δημιουργία παγκόσμιου αντίκτυπου.</a:t>
            </a:r>
            <a:endParaRPr b="0" i="0" sz="1700" u="none" cap="none" strike="noStrike">
              <a:solidFill>
                <a:schemeClr val="dk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id="531" name="Google Shape;531;p70"/>
          <p:cNvPicPr preferRelativeResize="0"/>
          <p:nvPr/>
        </p:nvPicPr>
        <p:blipFill rotWithShape="1">
          <a:blip r:embed="rId3">
            <a:alphaModFix/>
          </a:blip>
          <a:srcRect b="0" l="0" r="0" t="0"/>
          <a:stretch/>
        </p:blipFill>
        <p:spPr>
          <a:xfrm>
            <a:off x="0" y="0"/>
            <a:ext cx="10688975" cy="7559673"/>
          </a:xfrm>
          <a:prstGeom prst="rect">
            <a:avLst/>
          </a:prstGeom>
          <a:noFill/>
          <a:ln>
            <a:noFill/>
          </a:ln>
        </p:spPr>
      </p:pic>
      <p:sp>
        <p:nvSpPr>
          <p:cNvPr id="532" name="Google Shape;532;p70"/>
          <p:cNvSpPr txBox="1"/>
          <p:nvPr/>
        </p:nvSpPr>
        <p:spPr>
          <a:xfrm>
            <a:off x="812431" y="1149500"/>
            <a:ext cx="8353800" cy="393144"/>
          </a:xfrm>
          <a:prstGeom prst="rect">
            <a:avLst/>
          </a:prstGeom>
          <a:noFill/>
          <a:ln>
            <a:noFill/>
          </a:ln>
        </p:spPr>
        <p:txBody>
          <a:bodyPr anchorCtr="0" anchor="t" bIns="45700" lIns="91425" spcFirstLastPara="1" rIns="91425" wrap="square" tIns="45700">
            <a:spAutoFit/>
          </a:bodyPr>
          <a:lstStyle/>
          <a:p>
            <a:pPr indent="0" lvl="0" marL="457200" marR="0" rtl="0" algn="l">
              <a:lnSpc>
                <a:spcPct val="115000"/>
              </a:lnSpc>
              <a:spcBef>
                <a:spcPts val="0"/>
              </a:spcBef>
              <a:spcAft>
                <a:spcPts val="0"/>
              </a:spcAft>
              <a:buClr>
                <a:srgbClr val="000000"/>
              </a:buClr>
              <a:buSzPts val="1600"/>
              <a:buFont typeface="Arial"/>
              <a:buNone/>
            </a:pPr>
            <a:r>
              <a:rPr b="0" i="0" lang="en-US" sz="1700" u="none" cap="none" strike="noStrike">
                <a:solidFill>
                  <a:srgbClr val="404040"/>
                </a:solidFill>
                <a:latin typeface="Arial"/>
                <a:ea typeface="Arial"/>
                <a:cs typeface="Arial"/>
                <a:sym typeface="Arial"/>
              </a:rPr>
              <a:t> </a:t>
            </a:r>
            <a:endParaRPr b="1" i="0" sz="1700" u="none" cap="none" strike="noStrike">
              <a:solidFill>
                <a:schemeClr val="dk1"/>
              </a:solidFill>
              <a:latin typeface="Arial"/>
              <a:ea typeface="Arial"/>
              <a:cs typeface="Arial"/>
              <a:sym typeface="Arial"/>
            </a:endParaRPr>
          </a:p>
        </p:txBody>
      </p:sp>
      <p:sp>
        <p:nvSpPr>
          <p:cNvPr id="533" name="Google Shape;533;p70"/>
          <p:cNvSpPr txBox="1"/>
          <p:nvPr/>
        </p:nvSpPr>
        <p:spPr>
          <a:xfrm>
            <a:off x="875780" y="684450"/>
            <a:ext cx="9263100" cy="3539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1700" u="none" cap="none" strike="noStrike">
                <a:solidFill>
                  <a:schemeClr val="dk1"/>
                </a:solidFill>
                <a:latin typeface="Arial"/>
                <a:ea typeface="Arial"/>
                <a:cs typeface="Arial"/>
                <a:sym typeface="Arial"/>
              </a:rPr>
              <a:t> </a:t>
            </a:r>
            <a:endParaRPr b="0" i="1" sz="1700" u="none" cap="none" strike="noStrike">
              <a:solidFill>
                <a:schemeClr val="dk1"/>
              </a:solidFill>
              <a:latin typeface="Arial"/>
              <a:ea typeface="Arial"/>
              <a:cs typeface="Arial"/>
              <a:sym typeface="Arial"/>
            </a:endParaRPr>
          </a:p>
        </p:txBody>
      </p:sp>
      <p:sp>
        <p:nvSpPr>
          <p:cNvPr id="534" name="Google Shape;534;p70"/>
          <p:cNvSpPr txBox="1"/>
          <p:nvPr/>
        </p:nvSpPr>
        <p:spPr>
          <a:xfrm>
            <a:off x="875780" y="1346072"/>
            <a:ext cx="8823900" cy="4016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Τώρα ας αφιερώσουμε λίγο χρόνο για προβληματισμό</a:t>
            </a:r>
            <a:r>
              <a:rPr b="0" i="0" lang="en-US" sz="1700" u="none" cap="none" strike="noStrike">
                <a:solidFill>
                  <a:srgbClr val="000000"/>
                </a:solidFill>
                <a:latin typeface="Arial"/>
                <a:ea typeface="Arial"/>
                <a:cs typeface="Arial"/>
                <a:sym typeface="Arial"/>
              </a:rPr>
              <a:t>:</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Αφιερώστε λίγο χρόνο για να σκεφτείτε τις παρακάτω ερωτήσεις, μπορείτε να τις συζητήσετε με έναν φίλο σας ή να κρατήσετε σημειώσεις στο σημειωματάριό σας: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AutoNum type="arabicPeriod"/>
            </a:pPr>
            <a:r>
              <a:rPr b="0" i="0" lang="en-US" sz="1700" u="none" cap="none" strike="noStrike">
                <a:solidFill>
                  <a:srgbClr val="000000"/>
                </a:solidFill>
                <a:latin typeface="Arial"/>
                <a:ea typeface="Arial"/>
                <a:cs typeface="Arial"/>
                <a:sym typeface="Arial"/>
              </a:rPr>
              <a:t>Ποιες ανάγκες ή προβλήματα της αγοράς εντόπισε η Spotify και πώς τα αντιμετώπισε η εταιρεία;</a:t>
            </a:r>
            <a:endParaRPr b="0" i="0" sz="17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AutoNum type="arabicPeriod"/>
            </a:pPr>
            <a:r>
              <a:rPr b="0" i="0" lang="en-US" sz="1700" u="none" cap="none" strike="noStrike">
                <a:solidFill>
                  <a:srgbClr val="000000"/>
                </a:solidFill>
                <a:latin typeface="Arial"/>
                <a:ea typeface="Arial"/>
                <a:cs typeface="Arial"/>
                <a:sym typeface="Arial"/>
              </a:rPr>
              <a:t>Σκεφτείτε πώς το μοντέλο του Spotify μεταμόρφωσε την κατανάλωση μουσικής σε παγκόσμιο επίπεδο. Με ποιους τρόπους επηρέασε τον τρόπο με τον οποίο οι άνθρωποι σκέφτονται για την πρόσβαση και την εμπειρία της μουσικής;</a:t>
            </a:r>
            <a:endParaRPr b="0" i="0" sz="1700" u="none" cap="none" strike="noStrike">
              <a:solidFill>
                <a:srgbClr val="000000"/>
              </a:solidFill>
              <a:latin typeface="Arial"/>
              <a:ea typeface="Arial"/>
              <a:cs typeface="Arial"/>
              <a:sym typeface="Arial"/>
            </a:endParaRPr>
          </a:p>
          <a:p>
            <a:pPr indent="-254000" lvl="0" marL="342900" marR="0" rtl="0" algn="l">
              <a:lnSpc>
                <a:spcPct val="100000"/>
              </a:lnSpc>
              <a:spcBef>
                <a:spcPts val="0"/>
              </a:spcBef>
              <a:spcAft>
                <a:spcPts val="0"/>
              </a:spcAft>
              <a:buClr>
                <a:srgbClr val="000000"/>
              </a:buClr>
              <a:buSzPts val="1400"/>
              <a:buFont typeface="Arial"/>
              <a:buNone/>
            </a:pPr>
            <a:r>
              <a:t/>
            </a:r>
            <a:endParaRPr b="0" i="0" sz="1700" u="none" cap="none" strike="noStrike">
              <a:solidFill>
                <a:srgbClr val="000000"/>
              </a:solidFill>
              <a:latin typeface="Arial"/>
              <a:ea typeface="Arial"/>
              <a:cs typeface="Arial"/>
              <a:sym typeface="Arial"/>
            </a:endParaRPr>
          </a:p>
          <a:p>
            <a:pPr indent="-254000" lvl="0" marL="342900" marR="0" rtl="0" algn="l">
              <a:lnSpc>
                <a:spcPct val="100000"/>
              </a:lnSpc>
              <a:spcBef>
                <a:spcPts val="0"/>
              </a:spcBef>
              <a:spcAft>
                <a:spcPts val="0"/>
              </a:spcAft>
              <a:buClr>
                <a:srgbClr val="000000"/>
              </a:buClr>
              <a:buSzPts val="14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Όταν τελειώσετε, συγκρίνετε τις απαντήσεις σας με αυτές της επόμενης διαφάνειας.</a:t>
            </a:r>
            <a:endParaRPr b="0" i="0" sz="1700" u="none" cap="none" strike="noStrike">
              <a:solidFill>
                <a:srgbClr val="000000"/>
              </a:solidFill>
              <a:latin typeface="Arial"/>
              <a:ea typeface="Arial"/>
              <a:cs typeface="Arial"/>
              <a:sym typeface="Arial"/>
            </a:endParaRPr>
          </a:p>
          <a:p>
            <a:pPr indent="-254000" lvl="0" marL="342900" marR="0" rtl="0" algn="l">
              <a:lnSpc>
                <a:spcPct val="100000"/>
              </a:lnSpc>
              <a:spcBef>
                <a:spcPts val="0"/>
              </a:spcBef>
              <a:spcAft>
                <a:spcPts val="0"/>
              </a:spcAft>
              <a:buClr>
                <a:srgbClr val="000000"/>
              </a:buClr>
              <a:buSzPts val="14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id="539" name="Google Shape;539;p71"/>
          <p:cNvPicPr preferRelativeResize="0"/>
          <p:nvPr/>
        </p:nvPicPr>
        <p:blipFill rotWithShape="1">
          <a:blip r:embed="rId3">
            <a:alphaModFix/>
          </a:blip>
          <a:srcRect b="0" l="0" r="0" t="0"/>
          <a:stretch/>
        </p:blipFill>
        <p:spPr>
          <a:xfrm>
            <a:off x="1420" y="0"/>
            <a:ext cx="10692394" cy="7559672"/>
          </a:xfrm>
          <a:prstGeom prst="rect">
            <a:avLst/>
          </a:prstGeom>
          <a:noFill/>
          <a:ln>
            <a:noFill/>
          </a:ln>
        </p:spPr>
      </p:pic>
      <p:sp>
        <p:nvSpPr>
          <p:cNvPr id="540" name="Google Shape;540;p71"/>
          <p:cNvSpPr txBox="1"/>
          <p:nvPr/>
        </p:nvSpPr>
        <p:spPr>
          <a:xfrm>
            <a:off x="1118257" y="1220529"/>
            <a:ext cx="8661362" cy="48012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1. Ποιες ανάγκες ή προβλήματα της αγοράς εντόπισε η Spotify και πώς τα αντιμετώπισε η εταιρεία;</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Το Spotify διαπίστωσε την ανάγκη για μια νόμιμη και προσβάσιμη υπηρεσία ροής μουσικής. Η αγορά αντιμετώπιζε προκλήσεις που σχετίζονταν με την πειρατεία, την περιορισμένη πρόσβαση σε ποικίλη μουσική και τα ξεπερασμένα μοντέλα διανομής. Το Spotify αντιμετώπισε αυτά τα ζητήματα εισάγοντας μια πλατφόρμα που επέτρεπε στους χρήστες να μεταδίδουν μια τεράστια βιβλιοθήκη μουσικής άμεσα, νόμιμα και με εξατομικευμένες λειτουργίες.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2. Σκεφτείτε πώς το μοντέλο του Spotify μεταμόρφωσε την κατανάλωση μουσικής σε παγκόσμιο επίπεδο. Με ποιους τρόπους επηρέασε τον τρόπο με τον οποίο οι άνθρωποι σκέφτονται για την πρόσβαση και την εμπειρία της μουσικής;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Το Spotify μεταμόρφωσε την κατανάλωση μουσικής παρέχοντας άμεση πρόσβαση σε μια τεράστια βιβλιοθήκη τραγουδιών. Μετατόπισε τη νοοτροπία των ανθρώπων από την κατοχή φυσικών αντιγράφων ή πειρατικών εκδόσεων σε μια πιο βολική και νόμιμη εμπειρία streaming. Το Spotify έκανε τη μουσική ένα εξατομικευμένο ταξίδι κατά παραγγελία, αλλάζοντας την αντίληψη του τρόπου με τον οποίο οι άνθρωποι έχουν πρόσβαση και απολαμβάνουν τις αγαπημένες τους μουσικές.</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id="545" name="Google Shape;545;p72"/>
          <p:cNvPicPr preferRelativeResize="0"/>
          <p:nvPr/>
        </p:nvPicPr>
        <p:blipFill rotWithShape="1">
          <a:blip r:embed="rId3">
            <a:alphaModFix/>
          </a:blip>
          <a:srcRect b="0" l="0" r="0" t="0"/>
          <a:stretch/>
        </p:blipFill>
        <p:spPr>
          <a:xfrm>
            <a:off x="1420" y="0"/>
            <a:ext cx="10688975" cy="7559672"/>
          </a:xfrm>
          <a:prstGeom prst="rect">
            <a:avLst/>
          </a:prstGeom>
          <a:noFill/>
          <a:ln>
            <a:noFill/>
          </a:ln>
        </p:spPr>
      </p:pic>
      <p:sp>
        <p:nvSpPr>
          <p:cNvPr id="546" name="Google Shape;546;p72"/>
          <p:cNvSpPr txBox="1"/>
          <p:nvPr/>
        </p:nvSpPr>
        <p:spPr>
          <a:xfrm>
            <a:off x="559556" y="1395487"/>
            <a:ext cx="9572700" cy="4304215"/>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rgbClr val="000000"/>
              </a:buClr>
              <a:buSzPts val="1500"/>
              <a:buFont typeface="Arial"/>
              <a:buNone/>
            </a:pPr>
            <a:r>
              <a:rPr b="0" i="0" lang="en-US" sz="1700" u="none" cap="none" strike="noStrike">
                <a:solidFill>
                  <a:schemeClr val="dk1"/>
                </a:solidFill>
                <a:latin typeface="Arial"/>
                <a:ea typeface="Arial"/>
                <a:cs typeface="Arial"/>
                <a:sym typeface="Arial"/>
              </a:rPr>
              <a:t>Στη ζωντανή τεχνολογική σκηνή της Εσθονίας το 2010, ο Kristo Käärmann, μαζί με τον συνιδρυτή του Taavet Hinrikus, εντόπισαν ένα σημαντικό πρόβλημα που αντιμετώπιζαν πολλοί - το υψηλό κόστος που σχετίζεται με τις διεθνείς μεταφορές χρημάτων. Εμπνευσμένοι από τις προσωπικές τους εμπειρίες από την εργασία τους στο εξωτερικό και τη διεκπεραίωση διασυνοριακών συναλλαγών, ξεκίνησαν να δημιουργήσουν μια λύση.</a:t>
            </a:r>
            <a:endParaRPr b="0"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rPr b="0" i="0" lang="en-US" sz="1700" u="none" cap="none" strike="noStrike">
                <a:solidFill>
                  <a:schemeClr val="dk1"/>
                </a:solidFill>
                <a:latin typeface="Arial"/>
                <a:ea typeface="Arial"/>
                <a:cs typeface="Arial"/>
                <a:sym typeface="Arial"/>
              </a:rPr>
              <a:t>Η TransferWise γεννήθηκε από τη διαπίστωση ότι οι παραδοσιακές τράπεζες επέβαλαν υψηλά τέλη και άδικες συναλλαγματικές ισοτιμίες στους ανθρώπους που μεταφέρουν χρήματα από τα σύνορα. Ο Kristo και ο Taavet οραματίστηκαν μια πλατφόρμα που θα επέτρεπε σε ιδιώτες και επιχειρήσεις να στέλνουν χρήματα διεθνώς σε δίκαιη και διαφανή τιμή, εξαλείφοντας τις περιττές χρεώσεις.</a:t>
            </a:r>
            <a:endParaRPr b="0" i="0" sz="17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5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rPr b="0" i="0" lang="en-US" sz="1700" u="none" cap="none" strike="noStrike">
                <a:solidFill>
                  <a:schemeClr val="dk1"/>
                </a:solidFill>
                <a:latin typeface="Arial"/>
                <a:ea typeface="Arial"/>
                <a:cs typeface="Arial"/>
                <a:sym typeface="Arial"/>
              </a:rPr>
              <a:t>Η καινοτομία πίσω από την TransferWise έγκειται στο μοντέλο ανταλλαγής συναλλάγματος peer-to-peer. Αντί να βασίζεται στις παραδοσιακές τραπεζικές διαδρομές, η πλατφόρμα συνέδεε τους χρήστες που ήθελαν να ανταλλάξουν νομίσματα με άλλους που έκαναν το αντίθετο. Αυτή η έξυπνη προσέγγιση μείωσε σημαντικά το κόστος, καθιστώντας τις διεθνείς μεταφορές χρημάτων πιο προσιτές για όλους.</a:t>
            </a:r>
            <a:endParaRPr b="0" i="0" sz="1700" u="none" cap="none" strike="noStrike">
              <a:solidFill>
                <a:schemeClr val="dk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id="551" name="Google Shape;551;p73"/>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552" name="Google Shape;552;p73"/>
          <p:cNvSpPr txBox="1"/>
          <p:nvPr/>
        </p:nvSpPr>
        <p:spPr>
          <a:xfrm>
            <a:off x="813178" y="2515237"/>
            <a:ext cx="9065455" cy="34932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700" u="none" cap="none" strike="noStrike">
                <a:solidFill>
                  <a:schemeClr val="dk1"/>
                </a:solidFill>
                <a:latin typeface="Arial"/>
                <a:ea typeface="Arial"/>
                <a:cs typeface="Arial"/>
                <a:sym typeface="Arial"/>
              </a:rPr>
              <a:t>Η TransferWise κέρδισε γρήγορα έδαφος και επεκτάθηκε παγκοσμίως, μεταμορφώνοντας το τοπίο της FinTech. Η διαφάνεια, η δίκαιη τιμολόγηση και η ευκολία χρήσης της πλατφόρμας βρήκαν απήχηση σε ιδιώτες και επιχειρήσεις, αμφισβητώντας την κυριαρχία των παραδοσιακών χρηματοπιστωτικών ιδρυμάτων στον τομέα των διεθνών μεταφορών χρημάτων.</a:t>
            </a:r>
            <a:endParaRPr b="0" i="0" sz="17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7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700" u="none" cap="none" strike="noStrike">
                <a:solidFill>
                  <a:schemeClr val="dk1"/>
                </a:solidFill>
                <a:latin typeface="Arial"/>
                <a:ea typeface="Arial"/>
                <a:cs typeface="Arial"/>
                <a:sym typeface="Arial"/>
              </a:rPr>
              <a:t>Ο Kristo Käärmann, ως συνιδρυτής και διευθύνων σύμβουλος της TransferWise, διαδραμάτισε καθοριστικό ρόλο στη διαμόρφωση της στρατηγικής και του οράματος της εταιρείας. Η ηγεσία του, μαζί με το καινοτόμο πνεύμα της ομάδας, ώθησε την TransferWise να γίνει μία από τις κορυφαίες εταιρείες FinTech παγκοσμίως.</a:t>
            </a:r>
            <a:endParaRPr b="0" i="0" sz="17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7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700" u="none" cap="none" strike="noStrike">
                <a:solidFill>
                  <a:schemeClr val="dk1"/>
                </a:solidFill>
                <a:latin typeface="Arial"/>
                <a:ea typeface="Arial"/>
                <a:cs typeface="Arial"/>
                <a:sym typeface="Arial"/>
              </a:rPr>
              <a:t>Η TransferWise, γνωστή πλέον ως Wise, άφησε μια διαρκή κληρονομιά αποδεικνύοντας ότι οι χρηματοπιστωτικές υπηρεσίες μπορούν να είναι δίκαιες, διαφανείς και προσβάσιμες σε όλους. Η επιτυχία της πλατφόρμας ενθαρρύνει τους επιχειρηματίες, να επιχειρήσουν στον χώρο της FinTech και να προωθήσουν θετικές αλλαγές στον τρόπο παροχής χρηματοπιστωτικών υπηρεσιών.</a:t>
            </a:r>
            <a:endParaRPr b="0" i="0" sz="1700" u="none" cap="none" strike="noStrike">
              <a:solidFill>
                <a:schemeClr val="dk1"/>
              </a:solidFill>
              <a:latin typeface="Arial"/>
              <a:ea typeface="Arial"/>
              <a:cs typeface="Arial"/>
              <a:sym typeface="Arial"/>
            </a:endParaRPr>
          </a:p>
        </p:txBody>
      </p:sp>
      <p:pic>
        <p:nvPicPr>
          <p:cNvPr id="553" name="Google Shape;553;p73"/>
          <p:cNvPicPr preferRelativeResize="0"/>
          <p:nvPr/>
        </p:nvPicPr>
        <p:blipFill rotWithShape="1">
          <a:blip r:embed="rId4">
            <a:alphaModFix/>
          </a:blip>
          <a:srcRect b="0" l="0" r="0" t="0"/>
          <a:stretch/>
        </p:blipFill>
        <p:spPr>
          <a:xfrm>
            <a:off x="3886625" y="546900"/>
            <a:ext cx="2657475" cy="1724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20"/>
          <p:cNvPicPr preferRelativeResize="0"/>
          <p:nvPr/>
        </p:nvPicPr>
        <p:blipFill rotWithShape="1">
          <a:blip r:embed="rId3">
            <a:alphaModFix/>
          </a:blip>
          <a:srcRect b="0" l="0" r="0" t="0"/>
          <a:stretch/>
        </p:blipFill>
        <p:spPr>
          <a:xfrm>
            <a:off x="0" y="-1"/>
            <a:ext cx="10688973" cy="7559675"/>
          </a:xfrm>
          <a:prstGeom prst="rect">
            <a:avLst/>
          </a:prstGeom>
          <a:noFill/>
          <a:ln>
            <a:noFill/>
          </a:ln>
        </p:spPr>
      </p:pic>
      <p:sp>
        <p:nvSpPr>
          <p:cNvPr id="131" name="Google Shape;131;p20"/>
          <p:cNvSpPr txBox="1"/>
          <p:nvPr/>
        </p:nvSpPr>
        <p:spPr>
          <a:xfrm>
            <a:off x="2055831" y="726881"/>
            <a:ext cx="7594200" cy="41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Arial"/>
                <a:ea typeface="Arial"/>
                <a:cs typeface="Arial"/>
                <a:sym typeface="Arial"/>
              </a:rPr>
              <a:t>Κεφάλαιο 1: Εισαγωγή στην επιχειρηματικότητα</a:t>
            </a:r>
            <a:endParaRPr b="0" i="0" sz="2100" u="none" cap="none" strike="noStrike">
              <a:solidFill>
                <a:schemeClr val="dk1"/>
              </a:solidFill>
              <a:latin typeface="Arial"/>
              <a:ea typeface="Arial"/>
              <a:cs typeface="Arial"/>
              <a:sym typeface="Arial"/>
            </a:endParaRPr>
          </a:p>
        </p:txBody>
      </p:sp>
      <p:sp>
        <p:nvSpPr>
          <p:cNvPr id="132" name="Google Shape;132;p20"/>
          <p:cNvSpPr txBox="1"/>
          <p:nvPr/>
        </p:nvSpPr>
        <p:spPr>
          <a:xfrm>
            <a:off x="972152" y="1915427"/>
            <a:ext cx="83355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Η επιχειρηματικότητα </a:t>
            </a:r>
            <a:r>
              <a:rPr b="0" i="0" lang="en-US" sz="1800" u="none" cap="none" strike="noStrike">
                <a:solidFill>
                  <a:schemeClr val="dk1"/>
                </a:solidFill>
                <a:latin typeface="Arial"/>
                <a:ea typeface="Arial"/>
                <a:cs typeface="Arial"/>
                <a:sym typeface="Arial"/>
              </a:rPr>
              <a:t>αναφέρεται στη διαδικασία σχεδιασμού, εκκίνησης και διαχείρισης μιας νέας επιχείρησης ή νεοφυούς επιχείρησης για την επίτευξη κέρδους. </a:t>
            </a:r>
            <a:endParaRPr b="0" i="0" sz="1800" u="none" cap="none" strike="noStrike">
              <a:solidFill>
                <a:schemeClr val="dk1"/>
              </a:solidFill>
              <a:latin typeface="Arial"/>
              <a:ea typeface="Arial"/>
              <a:cs typeface="Arial"/>
              <a:sym typeface="Arial"/>
            </a:endParaRPr>
          </a:p>
        </p:txBody>
      </p:sp>
      <p:sp>
        <p:nvSpPr>
          <p:cNvPr id="133" name="Google Shape;133;p20"/>
          <p:cNvSpPr txBox="1"/>
          <p:nvPr/>
        </p:nvSpPr>
        <p:spPr>
          <a:xfrm>
            <a:off x="2954028" y="2920312"/>
            <a:ext cx="4783800" cy="14775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Οι επιχειρηματίες </a:t>
            </a:r>
            <a:r>
              <a:rPr b="0" i="0" lang="en-US" sz="1800" u="none" cap="none" strike="noStrike">
                <a:solidFill>
                  <a:schemeClr val="dk1"/>
                </a:solidFill>
                <a:latin typeface="Arial"/>
                <a:ea typeface="Arial"/>
                <a:cs typeface="Arial"/>
                <a:sym typeface="Arial"/>
              </a:rPr>
              <a:t>είναι άτομα που αναλαμβάνουν τους κινδύνους και τις ευθύνες που συνδέονται με την έναρξη και τη λειτουργία μιας επιχείρησης, συχνά για να εισάγουν καινοτόμα προϊόντα, υπηρεσίες ή επιχειρηματικά μοντέλα στην αγορά.</a:t>
            </a:r>
            <a:endParaRPr b="0" i="0" sz="1800" u="none" cap="none" strike="noStrike">
              <a:solidFill>
                <a:schemeClr val="dk1"/>
              </a:solidFill>
              <a:latin typeface="Arial"/>
              <a:ea typeface="Arial"/>
              <a:cs typeface="Arial"/>
              <a:sym typeface="Arial"/>
            </a:endParaRPr>
          </a:p>
        </p:txBody>
      </p:sp>
      <p:sp>
        <p:nvSpPr>
          <p:cNvPr id="134" name="Google Shape;134;p20"/>
          <p:cNvSpPr/>
          <p:nvPr/>
        </p:nvSpPr>
        <p:spPr>
          <a:xfrm>
            <a:off x="1878496" y="3021294"/>
            <a:ext cx="806010" cy="758543"/>
          </a:xfrm>
          <a:prstGeom prst="curvedRightArrow">
            <a:avLst>
              <a:gd fmla="val 25000" name="adj1"/>
              <a:gd fmla="val 50000" name="adj2"/>
              <a:gd fmla="val 25000" name="adj3"/>
            </a:avLst>
          </a:prstGeom>
          <a:solidFill>
            <a:srgbClr val="FFC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C000"/>
              </a:solidFill>
              <a:latin typeface="Arial"/>
              <a:ea typeface="Arial"/>
              <a:cs typeface="Arial"/>
              <a:sym typeface="Arial"/>
            </a:endParaRPr>
          </a:p>
        </p:txBody>
      </p:sp>
      <p:sp>
        <p:nvSpPr>
          <p:cNvPr id="135" name="Google Shape;135;p20"/>
          <p:cNvSpPr txBox="1"/>
          <p:nvPr/>
        </p:nvSpPr>
        <p:spPr>
          <a:xfrm>
            <a:off x="972153" y="4929217"/>
            <a:ext cx="8335500" cy="14775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Η επιχειρηματικότητα μπορεί να λάβει διάφορες μορφές, όπως μικρές επιχειρήσεις, νεοσύστατες επιχειρήσεις, κοινωνικές επιχειρήσεις και πολλά άλλα. Διαδραματίζει ζωτικό ρόλο στην οικονομική ανάπτυξη δημιουργώντας θέσεις εργασίας, προωθώντας την καινοτομία και συμβάλλοντας στη συνολική οικονομική ανάπτυξη.</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id="558" name="Google Shape;558;p74"/>
          <p:cNvPicPr preferRelativeResize="0"/>
          <p:nvPr/>
        </p:nvPicPr>
        <p:blipFill rotWithShape="1">
          <a:blip r:embed="rId3">
            <a:alphaModFix/>
          </a:blip>
          <a:srcRect b="0" l="0" r="0" t="0"/>
          <a:stretch/>
        </p:blipFill>
        <p:spPr>
          <a:xfrm>
            <a:off x="1418" y="0"/>
            <a:ext cx="10688975" cy="7559673"/>
          </a:xfrm>
          <a:prstGeom prst="rect">
            <a:avLst/>
          </a:prstGeom>
          <a:noFill/>
          <a:ln>
            <a:noFill/>
          </a:ln>
        </p:spPr>
      </p:pic>
      <p:sp>
        <p:nvSpPr>
          <p:cNvPr id="559" name="Google Shape;559;p74"/>
          <p:cNvSpPr txBox="1"/>
          <p:nvPr/>
        </p:nvSpPr>
        <p:spPr>
          <a:xfrm>
            <a:off x="813850" y="997100"/>
            <a:ext cx="8645100" cy="61551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1700" u="none" cap="none" strike="noStrike">
              <a:solidFill>
                <a:schemeClr val="dk1"/>
              </a:solidFill>
              <a:latin typeface="Arial"/>
              <a:ea typeface="Arial"/>
              <a:cs typeface="Arial"/>
              <a:sym typeface="Arial"/>
            </a:endParaRPr>
          </a:p>
        </p:txBody>
      </p:sp>
      <p:sp>
        <p:nvSpPr>
          <p:cNvPr id="560" name="Google Shape;560;p74"/>
          <p:cNvSpPr txBox="1"/>
          <p:nvPr/>
        </p:nvSpPr>
        <p:spPr>
          <a:xfrm>
            <a:off x="914217" y="1304856"/>
            <a:ext cx="8645100" cy="4539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700" u="none" cap="none" strike="noStrike">
                <a:solidFill>
                  <a:schemeClr val="dk1"/>
                </a:solidFill>
                <a:latin typeface="Arial"/>
                <a:ea typeface="Arial"/>
                <a:cs typeface="Arial"/>
                <a:sym typeface="Arial"/>
              </a:rPr>
              <a:t>Τώρα ας αφιερώσουμε λίγο χρόνο για προβληματισμό:</a:t>
            </a:r>
            <a:endParaRPr b="0" i="0" sz="17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700" u="none" cap="none" strike="noStrike">
                <a:solidFill>
                  <a:schemeClr val="dk1"/>
                </a:solidFill>
                <a:latin typeface="Arial"/>
                <a:ea typeface="Arial"/>
                <a:cs typeface="Arial"/>
                <a:sym typeface="Arial"/>
              </a:rPr>
              <a:t>Αφιερώστε λίγο χρόνο για να σκεφτείτε τις παρακάτω ερωτήσεις, μπορείτε να τις συζητήσετε με έναν φίλο σας ή να κρατήσετε σημειώσεις στο σημειωματάριό σας: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AutoNum type="arabicPeriod"/>
            </a:pPr>
            <a:r>
              <a:rPr b="0" i="0" lang="en-US" sz="1700" u="none" cap="none" strike="noStrike">
                <a:solidFill>
                  <a:schemeClr val="dk1"/>
                </a:solidFill>
                <a:latin typeface="Arial"/>
                <a:ea typeface="Arial"/>
                <a:cs typeface="Arial"/>
                <a:sym typeface="Arial"/>
              </a:rPr>
              <a:t>Πώς το καινοτόμο μοντέλο ανταλλαγής συναλλάγματος peer-to-peer της TransferWise αντιμετώπισε μια κοινή πρόκληση στις διεθνείς μεταφορές χρημάτων και τι διδάγματα μπορούν να αντλήσουν οι επιχειρηματίες από αυτή την προσέγγιση για την επίλυση προβλημάτων σε άλλους κλάδους;</a:t>
            </a:r>
            <a:endParaRPr b="0" i="0" sz="1700" u="none" cap="none" strike="noStrike">
              <a:solidFill>
                <a:srgbClr val="000000"/>
              </a:solidFill>
              <a:latin typeface="Arial"/>
              <a:ea typeface="Arial"/>
              <a:cs typeface="Arial"/>
              <a:sym typeface="Arial"/>
            </a:endParaRPr>
          </a:p>
          <a:p>
            <a:pPr indent="-254000" lvl="0" marL="342900" marR="0" rtl="0" algn="l">
              <a:lnSpc>
                <a:spcPct val="100000"/>
              </a:lnSpc>
              <a:spcBef>
                <a:spcPts val="0"/>
              </a:spcBef>
              <a:spcAft>
                <a:spcPts val="0"/>
              </a:spcAft>
              <a:buClr>
                <a:srgbClr val="000000"/>
              </a:buClr>
              <a:buSzPts val="1400"/>
              <a:buFont typeface="Arial"/>
              <a:buNone/>
            </a:pPr>
            <a:r>
              <a:t/>
            </a:r>
            <a:endParaRPr b="0" i="0" sz="17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000"/>
              <a:buFont typeface="Arial"/>
              <a:buAutoNum type="arabicPeriod"/>
            </a:pPr>
            <a:r>
              <a:rPr b="0" i="0" lang="en-US" sz="1700" u="none" cap="none" strike="noStrike">
                <a:solidFill>
                  <a:schemeClr val="dk1"/>
                </a:solidFill>
                <a:latin typeface="Arial"/>
                <a:ea typeface="Arial"/>
                <a:cs typeface="Arial"/>
                <a:sym typeface="Arial"/>
              </a:rPr>
              <a:t>Με ποιους τρόπους η ηγεσία του Kristo Käärmann συνέβαλε στην επιτυχία και τον παγκόσμιο αντίκτυπο της TransferWise και τι ιδέες μπορούν να αποκομίσουν οι επίδοξοι επιχειρηματίες από τον ρόλο του στην αναδιαμόρφωση του τοπίου FinTech;</a:t>
            </a:r>
            <a:endParaRPr b="1" i="0" sz="1700" u="none" cap="none" strike="noStrike">
              <a:solidFill>
                <a:schemeClr val="dk1"/>
              </a:solidFill>
              <a:latin typeface="Arial"/>
              <a:ea typeface="Arial"/>
              <a:cs typeface="Arial"/>
              <a:sym typeface="Arial"/>
            </a:endParaRPr>
          </a:p>
          <a:p>
            <a:pPr indent="-254000" lvl="0" marL="342900" marR="0" rtl="0" algn="l">
              <a:lnSpc>
                <a:spcPct val="100000"/>
              </a:lnSpc>
              <a:spcBef>
                <a:spcPts val="0"/>
              </a:spcBef>
              <a:spcAft>
                <a:spcPts val="0"/>
              </a:spcAft>
              <a:buClr>
                <a:srgbClr val="000000"/>
              </a:buClr>
              <a:buSzPts val="1400"/>
              <a:buFont typeface="Arial"/>
              <a:buNone/>
            </a:pPr>
            <a:r>
              <a:t/>
            </a:r>
            <a:endParaRPr b="1"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Όταν τελειώσετε, συγκρίνετε τις απαντήσεις σας με αυτές της επόμενης διαφάνειας.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chemeClr val="dk1"/>
              </a:solidFill>
              <a:latin typeface="Arial"/>
              <a:ea typeface="Arial"/>
              <a:cs typeface="Arial"/>
              <a:sym typeface="Arial"/>
            </a:endParaRPr>
          </a:p>
          <a:p>
            <a:pPr indent="-254000" lvl="0" marL="342900" marR="0" rtl="0" algn="l">
              <a:lnSpc>
                <a:spcPct val="100000"/>
              </a:lnSpc>
              <a:spcBef>
                <a:spcPts val="0"/>
              </a:spcBef>
              <a:spcAft>
                <a:spcPts val="0"/>
              </a:spcAft>
              <a:buClr>
                <a:srgbClr val="000000"/>
              </a:buClr>
              <a:buSzPts val="1400"/>
              <a:buFont typeface="Arial"/>
              <a:buNone/>
            </a:pPr>
            <a:r>
              <a:t/>
            </a:r>
            <a:endParaRPr b="1"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chemeClr val="dk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id="565" name="Google Shape;565;p75"/>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566" name="Google Shape;566;p75"/>
          <p:cNvSpPr txBox="1"/>
          <p:nvPr/>
        </p:nvSpPr>
        <p:spPr>
          <a:xfrm>
            <a:off x="877198" y="687800"/>
            <a:ext cx="8645100" cy="3539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1700" u="none" cap="none" strike="noStrike">
                <a:solidFill>
                  <a:schemeClr val="dk1"/>
                </a:solidFill>
                <a:latin typeface="Arial"/>
                <a:ea typeface="Arial"/>
                <a:cs typeface="Arial"/>
                <a:sym typeface="Arial"/>
              </a:rPr>
              <a:t> </a:t>
            </a:r>
            <a:endParaRPr b="0" i="1" sz="1700" u="none" cap="none" strike="noStrike">
              <a:solidFill>
                <a:schemeClr val="dk1"/>
              </a:solidFill>
              <a:latin typeface="Arial"/>
              <a:ea typeface="Arial"/>
              <a:cs typeface="Arial"/>
              <a:sym typeface="Arial"/>
            </a:endParaRPr>
          </a:p>
        </p:txBody>
      </p:sp>
      <p:sp>
        <p:nvSpPr>
          <p:cNvPr id="567" name="Google Shape;567;p75"/>
          <p:cNvSpPr txBox="1"/>
          <p:nvPr/>
        </p:nvSpPr>
        <p:spPr>
          <a:xfrm>
            <a:off x="823971" y="357229"/>
            <a:ext cx="9165600" cy="663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1. Πώς το καινοτόμο μοντέλο ανταλλαγής συναλλάγματος peer-to-peer της TransferWise αντιμετώπισε μια κοινή πρόκληση στις διεθνείς μεταφορές χρημάτων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και ποια διδάγματα μπορούν να αντλήσουν οι επιχειρηματίες από αυτή την προσέγγιση για την επίλυση προβλημάτων σε άλλους κλάδους;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Το μοντέλο ανταλλαγής συναλλάγματος peer-to-peer της TransferWise αντιμετώπισε την πρόκληση του υψηλού κόστους που συνδέεται με τις διεθνείς μεταφορές χρημάτων, αποκλείοντας τους παραδοσιακούς τραπεζικούς μεσάζοντες. Η πλατφόρμα επέτρεπε στους χρήστες να ανταλλάσσουν νομίσματα απευθείας μεταξύ τους, με αποτέλεσμα δίκαιη και διαφανή τιμολόγηση. Οι επιχειρηματίες μπορούν να αντλήσουν το μάθημα ότι τα καινοτόμα, απευθείας προς τον καταναλωτή μοντέλα μπορούν να διαταράξουν κλάδους που επιβαρύνονται από αναποτελεσματικότητα και υψηλές χρεώσεις. Επανεξετάζοντας τις παραδοσιακές διαδικασίες, οι επιχειρηματίες μπορούν να δημιουργήσουν λύσεις που παρέχουν αξία και εξυπηρετούν καλύτερα τις ανάγκες των πελατών.</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2. Με ποιους τρόπους η ηγεσία του Kristo Käärmann συνέβαλε στην επιτυχία και τον παγκόσμιο αντίκτυπο της TransferWise, και τι ιδέες μπορούν να αποκομίσουν οι επίδοξοι επιχειρηματίες από τον ρόλο του στην αναμόρφωση του FinTech τοπίου;</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Η ηγεσία του Kristo Käärmann στην TransferWise χαρακτηρίστηκε από στρατηγικό όραμα, ανθεκτικότητα και δέσμευση για δικαιοσύνη στις χρηματοπιστωτικές υπηρεσίες. Ο ρόλος του στη διαμόρφωση της στρατηγικής της εταιρείας και στην προώθηση της παγκόσμιας επέκτασης ανέδειξε τον αντίκτυπο της τολμηρής ηγεσίας στον τομέα FinTech. Οι επίδοξοι επιχειρηματίες μπορούν να αποκτήσουν γνώσεις σχετικά με τη σημασία της ισχυρής ηγεσίας και την ικανότητα να πλοηγούνται στις προκλήσεις.</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pic>
        <p:nvPicPr>
          <p:cNvPr id="572" name="Google Shape;572;p76"/>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573" name="Google Shape;573;p76"/>
          <p:cNvSpPr txBox="1"/>
          <p:nvPr/>
        </p:nvSpPr>
        <p:spPr>
          <a:xfrm>
            <a:off x="769433" y="925158"/>
            <a:ext cx="8720255" cy="53183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1" i="0" lang="en-US" sz="1700" u="none" cap="none" strike="noStrike">
                <a:solidFill>
                  <a:schemeClr val="dk1"/>
                </a:solidFill>
                <a:latin typeface="Arial"/>
                <a:ea typeface="Arial"/>
                <a:cs typeface="Arial"/>
                <a:sym typeface="Arial"/>
              </a:rPr>
              <a:t> Ενότητα 3: Συστηματικές προσεγγίσεις για την παραγωγή και αξιολόγηση ιδεών.</a:t>
            </a:r>
            <a:endParaRPr b="1"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700" u="none" cap="none" strike="noStrike">
                <a:solidFill>
                  <a:schemeClr val="dk1"/>
                </a:solidFill>
                <a:latin typeface="Arial"/>
                <a:ea typeface="Arial"/>
                <a:cs typeface="Arial"/>
                <a:sym typeface="Arial"/>
              </a:rPr>
              <a:t>Τι είναι ο καταιγισμός ιδεών και γιατί έχει σημασία;</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rPr b="0" i="0" lang="en-US" sz="1700" u="none" cap="none" strike="noStrike">
                <a:solidFill>
                  <a:schemeClr val="dk1"/>
                </a:solidFill>
                <a:latin typeface="Arial"/>
                <a:ea typeface="Arial"/>
                <a:cs typeface="Arial"/>
                <a:sym typeface="Arial"/>
              </a:rPr>
              <a:t>Ο καταιγισμός ιδεών είναι σαν μια ομαδική δραστηριότητα όπου όλοι μαζεύονται για να βρουν διαφορετικές ιδέες. Η βασική ιδέα είναι να αφήσετε τη δημιουργικότητά σας να ξεσπάσει και να συζητήσετε ανοιχτά για τα πάντα. Δεν επιτρέπεται η κριτική! Κατά τη διάρκεια ενός καταιγισμού ιδεών, όλοι μπορούν να μοιραστούν τις σκέψεις, τις προτάσεις και τις ιδέες τους χωρίς να ανησυχούν μήπως κάποιος πει: "Μπα, αυτό δεν είναι ωραίο". Το θέμα είναι να αφήσουμε τη φαντασία μας να οργιάσει και να σκεφτούμε μαζί τα καλύτερα και πιο καινοτόμα πράγματα. </a:t>
            </a:r>
            <a:endParaRPr b="0" i="0" sz="17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15000"/>
              </a:lnSpc>
              <a:spcBef>
                <a:spcPts val="1200"/>
              </a:spcBef>
              <a:spcAft>
                <a:spcPts val="0"/>
              </a:spcAft>
              <a:buClr>
                <a:schemeClr val="dk1"/>
              </a:buClr>
              <a:buSzPts val="1100"/>
              <a:buFont typeface="Arial"/>
              <a:buNone/>
            </a:pPr>
            <a:r>
              <a:rPr b="0" i="0" lang="en-US" sz="1700" u="none" cap="none" strike="noStrike">
                <a:solidFill>
                  <a:schemeClr val="dk1"/>
                </a:solidFill>
                <a:latin typeface="Arial"/>
                <a:ea typeface="Arial"/>
                <a:cs typeface="Arial"/>
                <a:sym typeface="Arial"/>
              </a:rPr>
              <a:t>Ο καταιγισμός ιδεών είναι κάτι περισσότερο από το να πετάς ιδέες στον αέρα - πρόκειται για τη δημιουργία μιας ατμόσφαιρας όπου η καινοτομία ανθίζει. Είτε ξεκινάτε από το μηδέν είτε βελτιώνετε μια υπάρχουσα ιδέα, ο αποτελεσματικός καταιγισμός ιδεών είναι ο ακρογωνιαίος λίθος της επιχειρηματικής επιτυχίας. Είναι η ευκαιρία σας να εξερευνήσετε το αχαρτογράφητο, να αμφισβητήσετε το status quo και να αναδείξετε ιδέες που μπορούν να επαναπροσδιορίσουν κλάδους.</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400"/>
              <a:buFont typeface="Arial"/>
              <a:buNone/>
            </a:pPr>
            <a:r>
              <a:t/>
            </a:r>
            <a:endParaRPr b="1" i="0" sz="1700" u="none" cap="none" strike="noStrike">
              <a:solidFill>
                <a:schemeClr val="dk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id="578" name="Google Shape;578;p77"/>
          <p:cNvPicPr preferRelativeResize="0"/>
          <p:nvPr/>
        </p:nvPicPr>
        <p:blipFill rotWithShape="1">
          <a:blip r:embed="rId3">
            <a:alphaModFix/>
          </a:blip>
          <a:srcRect b="0" l="0" r="0" t="0"/>
          <a:stretch/>
        </p:blipFill>
        <p:spPr>
          <a:xfrm>
            <a:off x="1420" y="0"/>
            <a:ext cx="10688975" cy="7559672"/>
          </a:xfrm>
          <a:prstGeom prst="rect">
            <a:avLst/>
          </a:prstGeom>
          <a:noFill/>
          <a:ln>
            <a:noFill/>
          </a:ln>
        </p:spPr>
      </p:pic>
      <p:sp>
        <p:nvSpPr>
          <p:cNvPr id="579" name="Google Shape;579;p77"/>
          <p:cNvSpPr txBox="1"/>
          <p:nvPr/>
        </p:nvSpPr>
        <p:spPr>
          <a:xfrm>
            <a:off x="638075" y="1149500"/>
            <a:ext cx="9375300" cy="1557309"/>
          </a:xfrm>
          <a:prstGeom prst="rect">
            <a:avLst/>
          </a:prstGeom>
          <a:noFill/>
          <a:ln>
            <a:noFill/>
          </a:ln>
        </p:spPr>
        <p:txBody>
          <a:bodyPr anchorCtr="0" anchor="t" bIns="45700" lIns="91425" spcFirstLastPara="1" rIns="91425" wrap="square" tIns="45700">
            <a:spAutoFit/>
          </a:bodyPr>
          <a:lstStyle/>
          <a:p>
            <a:pPr indent="0" lvl="0" marL="457200" marR="0" rtl="0" algn="ctr">
              <a:lnSpc>
                <a:spcPct val="115000"/>
              </a:lnSpc>
              <a:spcBef>
                <a:spcPts val="0"/>
              </a:spcBef>
              <a:spcAft>
                <a:spcPts val="0"/>
              </a:spcAft>
              <a:buClr>
                <a:srgbClr val="000000"/>
              </a:buClr>
              <a:buSzPts val="1500"/>
              <a:buFont typeface="Arial"/>
              <a:buNone/>
            </a:pPr>
            <a:r>
              <a:t/>
            </a:r>
            <a:endParaRPr b="1" i="0" sz="1700" u="none" cap="none" strike="noStrike">
              <a:solidFill>
                <a:srgbClr val="37415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1" i="0" sz="1700" u="none" cap="none" strike="noStrike">
              <a:solidFill>
                <a:srgbClr val="37415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700" u="none" cap="none" strike="noStrike">
              <a:solidFill>
                <a:srgbClr val="37415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500"/>
              <a:buFont typeface="Arial"/>
              <a:buNone/>
            </a:pPr>
            <a:r>
              <a:t/>
            </a:r>
            <a:endParaRPr b="1" i="0" sz="1700" u="none" cap="none" strike="noStrike">
              <a:solidFill>
                <a:srgbClr val="37415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700" u="none" cap="none" strike="noStrike">
              <a:solidFill>
                <a:srgbClr val="404040"/>
              </a:solidFill>
              <a:latin typeface="Arial"/>
              <a:ea typeface="Arial"/>
              <a:cs typeface="Arial"/>
              <a:sym typeface="Arial"/>
            </a:endParaRPr>
          </a:p>
        </p:txBody>
      </p:sp>
      <p:sp>
        <p:nvSpPr>
          <p:cNvPr id="580" name="Google Shape;580;p77"/>
          <p:cNvSpPr txBox="1"/>
          <p:nvPr/>
        </p:nvSpPr>
        <p:spPr>
          <a:xfrm>
            <a:off x="638075" y="593687"/>
            <a:ext cx="9375300" cy="6372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Κορυφαίες συμβουλές για Brainstorming:</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1. Δημιουργήστε ένα διασκεδαστικό περιβάλλον:</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Βάλτε λίγη ευχάριστη μουσική, πάρτε πολύχρωμους μαρκαδόρους και κάντε το χώρο ζωντανό. Η δημιουργία ενός διασκεδαστικού και χαλαρού περιβάλλοντος μπορεί να ενισχύσει τη δημιουργικότητα και να κάνει τις συνεδρίες καταιγισμού ιδεών πιο ευχάριστες.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2. Σκεφτείτε σε μεγάλο βαθμό, και στη συνέχεια βελτιώστε:</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 Ενθαρρύνετε τη σκέψη χωρίς περιορισμούς στην αρχή. Αφήστε τις ιδέες να ρέουν χωρίς να ανησυχείτε πολύ για την πρακτικότητα. Μετά τον αρχικό καταιγισμό ιδεών, μπορείτε να περιορίσετε και να βελτιώσετε τις πιο υποσχόμενες ιδέες.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3. Doodle and Sketch:</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Η οπτικοποίηση των ιδεών μέσω σκίτσων ή απλών σκίτσων μπορεί να βοηθήσει να ζωντανέψουν οι ιδέες. Δεν χρειάζεται να είστε καλλιτέχνης- ο στόχος είναι να αποτυπώσετε τις ιδέες σας στο χαρτί με τρόπο που να έχει νόημα για εσάς.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4. Συμμετοχή διαφορετικών προοπτικών:</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Ζητήστε τη γνώμη φίλων, συγγενών ή συμμαθητών με διαφορετικά ενδιαφέροντα και υπόβαθρο. Η διαφορετικότητα της σκέψης μπορεί να φέρει μοναδικές προοπτικές και να ενισχύσει τον πλούτο των ιδεών σας.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5. Χρησιμοποιήστε την τεχνολογία δημιουργικά:</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Αξιοποιήστε τα τεχνολογικά εργαλεία που απευθύνονται στη γενιά σας. Οι εικονικοί πίνακες, οι διαδικτυακές πλατφόρμες συνεργασίας και οι εφαρμογές που έχουν σχεδιαστεί για δημιουργική σκέψη μπορούν να δώσουν μια τεχνολογική πινελιά στις συνεδρίες brainstorming.</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id="585" name="Google Shape;585;p78"/>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586" name="Google Shape;586;p78"/>
          <p:cNvSpPr txBox="1"/>
          <p:nvPr/>
        </p:nvSpPr>
        <p:spPr>
          <a:xfrm>
            <a:off x="877200" y="380100"/>
            <a:ext cx="8645100" cy="663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0" i="0" lang="en-US" sz="1700" u="none" cap="none" strike="noStrike">
                <a:solidFill>
                  <a:schemeClr val="dk1"/>
                </a:solidFill>
                <a:latin typeface="Arial"/>
                <a:ea typeface="Arial"/>
                <a:cs typeface="Arial"/>
                <a:sym typeface="Arial"/>
              </a:rPr>
              <a:t>6. Συνδυάστε τα πάθη:</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700" u="none" cap="none" strike="noStrike">
                <a:solidFill>
                  <a:schemeClr val="dk1"/>
                </a:solidFill>
                <a:latin typeface="Arial"/>
                <a:ea typeface="Arial"/>
                <a:cs typeface="Arial"/>
                <a:sym typeface="Arial"/>
              </a:rPr>
              <a:t>Σκεφτείτε τα χόμπι σας, τα ενδιαφέροντά σας και τα πράγματα που σας παθιάζουν. Ο συνδυασμός των ενδιαφερόντων σας με πιθανές επιχειρηματικές ιδέες μπορεί να κάνει το επιχειρηματικό σας ταξίδι πιο συναρπαστικό και ουσιαστικό.</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700" u="none" cap="none" strike="noStrike">
                <a:solidFill>
                  <a:schemeClr val="dk1"/>
                </a:solidFill>
                <a:latin typeface="Arial"/>
                <a:ea typeface="Arial"/>
                <a:cs typeface="Arial"/>
                <a:sym typeface="Arial"/>
              </a:rPr>
              <a:t>7. Θέστε μικρές προκλήσεις: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700" u="none" cap="none" strike="noStrike">
                <a:solidFill>
                  <a:schemeClr val="dk1"/>
                </a:solidFill>
                <a:latin typeface="Arial"/>
                <a:ea typeface="Arial"/>
                <a:cs typeface="Arial"/>
                <a:sym typeface="Arial"/>
              </a:rPr>
              <a:t>Ξεκινήστε με μικρές προκλήσεις ή προβλήματα που παρατηρείτε στην καθημερινή σας ζωή. Πώς μπορείτε να κάνετε κάτι πιο αποτελεσματικό, διασκεδαστικό ή βιώσιμο; Η επίλυση καθημερινών προβλημάτων μπορεί να οδηγήσει σε καινοτόμες επιχειρηματικές ιδέες.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700" u="none" cap="none" strike="noStrike">
                <a:solidFill>
                  <a:schemeClr val="dk1"/>
                </a:solidFill>
                <a:latin typeface="Arial"/>
                <a:ea typeface="Arial"/>
                <a:cs typeface="Arial"/>
                <a:sym typeface="Arial"/>
              </a:rPr>
              <a:t>8. Γιορτάστε τις τρελές ιδέες: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700" u="none" cap="none" strike="noStrike">
                <a:solidFill>
                  <a:schemeClr val="dk1"/>
                </a:solidFill>
                <a:latin typeface="Arial"/>
                <a:ea typeface="Arial"/>
                <a:cs typeface="Arial"/>
                <a:sym typeface="Arial"/>
              </a:rPr>
              <a:t>Δεν υπάρχουν κακές ιδέες στον καταιγισμό ιδεών! Ακόμη και οι πιο τρελές ιδέες μπορούν να προκαλέσουν κάτι λαμπρό. Γιορτάστε και αξιοποιήστε αυτές τις άγριες, εξωπραγματικές σκέψεις.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700" u="none" cap="none" strike="noStrike">
                <a:solidFill>
                  <a:schemeClr val="dk1"/>
                </a:solidFill>
                <a:latin typeface="Arial"/>
                <a:ea typeface="Arial"/>
                <a:cs typeface="Arial"/>
                <a:sym typeface="Arial"/>
              </a:rPr>
              <a:t>9. Να είστε ανοιχτοί στη συνεργασία:</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700" u="none" cap="none" strike="noStrike">
                <a:solidFill>
                  <a:schemeClr val="dk1"/>
                </a:solidFill>
                <a:latin typeface="Arial"/>
                <a:ea typeface="Arial"/>
                <a:cs typeface="Arial"/>
                <a:sym typeface="Arial"/>
              </a:rPr>
              <a:t>Μοιραστείτε τις ιδέες σας με φίλους ή συμμαθητές και ενθαρρύνετέ τους να συνεισφέρουν. Η συνεργασία μπορεί να μετατρέψει έναν ατομικό καταιγισμό ιδεών σε μια δυναμική ανταλλαγή ιδεών.</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700" u="none" cap="none" strike="noStrike">
                <a:solidFill>
                  <a:schemeClr val="dk1"/>
                </a:solidFill>
                <a:latin typeface="Arial"/>
                <a:ea typeface="Arial"/>
                <a:cs typeface="Arial"/>
                <a:sym typeface="Arial"/>
              </a:rPr>
              <a:t>10. Μείνετε περίεργοι:</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rPr b="0" i="0" lang="en-US" sz="1700" u="none" cap="none" strike="noStrike">
                <a:solidFill>
                  <a:schemeClr val="dk1"/>
                </a:solidFill>
                <a:latin typeface="Arial"/>
                <a:ea typeface="Arial"/>
                <a:cs typeface="Arial"/>
                <a:sym typeface="Arial"/>
              </a:rPr>
              <a:t>Κρατήστε την περιέργειά σας ζωντανή. Εξερευνήστε νέες τάσεις, τεχνολογίες και κλάδους. Η περιέργειά σας θα σας βοηθήσει να παραμείνετε ανοιχτοί σε νέες ιδέες και ευκαιρίες.</a:t>
            </a:r>
            <a:endParaRPr b="0" i="0" sz="1700" u="none" cap="none" strike="noStrike">
              <a:solidFill>
                <a:schemeClr val="dk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id="591" name="Google Shape;591;p79"/>
          <p:cNvPicPr preferRelativeResize="0"/>
          <p:nvPr/>
        </p:nvPicPr>
        <p:blipFill rotWithShape="1">
          <a:blip r:embed="rId3">
            <a:alphaModFix/>
          </a:blip>
          <a:srcRect b="0" l="0" r="0" t="0"/>
          <a:stretch/>
        </p:blipFill>
        <p:spPr>
          <a:xfrm>
            <a:off x="2838" y="0"/>
            <a:ext cx="10688975" cy="7559672"/>
          </a:xfrm>
          <a:prstGeom prst="rect">
            <a:avLst/>
          </a:prstGeom>
          <a:noFill/>
          <a:ln>
            <a:noFill/>
          </a:ln>
        </p:spPr>
      </p:pic>
      <p:sp>
        <p:nvSpPr>
          <p:cNvPr id="592" name="Google Shape;592;p79"/>
          <p:cNvSpPr txBox="1"/>
          <p:nvPr/>
        </p:nvSpPr>
        <p:spPr>
          <a:xfrm>
            <a:off x="795106" y="412582"/>
            <a:ext cx="9004200" cy="663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Τι είναι το SWOT;</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SWOT σημαίνει Δυνατά Σημεία, Αδυναμίες, Ευκαιρίες και Απειλές. Μπορεί να είναι χρήσιμο για την κατανόηση της επιχειρηματικής σας ιδέας από μέσα προς τα έξω. Ας αναλύσουμε κάθε συστατικό στοιχείο:</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sng" cap="none" strike="noStrike">
                <a:solidFill>
                  <a:srgbClr val="000000"/>
                </a:solidFill>
                <a:latin typeface="Arial"/>
                <a:ea typeface="Arial"/>
                <a:cs typeface="Arial"/>
                <a:sym typeface="Arial"/>
              </a:rPr>
              <a:t>Δυνατά σημεία (S):</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Τι κάνει την ιδέα σας να λάμπει; Τα δυνατά σημεία είναι οι υπερδυνάμεις που διαθέτει η ιδέα σας. Αυτά μπορεί να είναι μοναδικά χαρακτηριστικά, δεξιότητες ή πόροι που δίνουν στην ιδέα σας ανταγωνιστικό πλεονέκτημα.</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sng" cap="none" strike="noStrike">
                <a:solidFill>
                  <a:srgbClr val="000000"/>
                </a:solidFill>
                <a:latin typeface="Arial"/>
                <a:ea typeface="Arial"/>
                <a:cs typeface="Arial"/>
                <a:sym typeface="Arial"/>
              </a:rPr>
              <a:t>Αδυναμίες (W):</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Κάθε υπερήρωας έχει μια αδυναμία, σωστά; Προσδιορίστε τις πτυχές που μπορεί να εμποδίζουν την ιδέα σας. Θα μπορούσε να είναι η έλλειψη ορισμένων δεξιοτήτων, οι περιορισμένοι πόροι ή οι πιθανές προκλήσεις που πρέπει να αντιμετωπιστούν.</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sng" cap="none" strike="noStrike">
                <a:solidFill>
                  <a:srgbClr val="000000"/>
                </a:solidFill>
                <a:latin typeface="Arial"/>
                <a:ea typeface="Arial"/>
                <a:cs typeface="Arial"/>
                <a:sym typeface="Arial"/>
              </a:rPr>
              <a:t>Ευκαιρίες (O):</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Προσέξτε τις συναρπαστικές δυνατότητες που περιμένουν να εξερευνηθούν. Οι ευκαιρίες είναι εξωτερικοί παράγοντες στον κόσμο γύρω σας που η ιδέα σας μπορεί να αξιοποιήσει για την επιτυχία. Υπάρχει μια αναπτυσσόμενη αγορά; Αναδυόμενες τάσεις; Νέες τεχνολογίες;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sng" cap="none" strike="noStrike">
                <a:solidFill>
                  <a:srgbClr val="000000"/>
                </a:solidFill>
                <a:latin typeface="Arial"/>
                <a:ea typeface="Arial"/>
                <a:cs typeface="Arial"/>
                <a:sym typeface="Arial"/>
              </a:rPr>
              <a:t>Απειλές (Τ):</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Όπως οι κακοί σε μια ιστορία, έτσι και οι απειλές είναι εξωτερικοί παράγοντες που θα μπορούσαν να βλάψουν την ιδέα σας. Μπορεί να είναι ο ανταγωνισμός, οι μεταβαλλόμενες τάσεις της αγοράς ή οποιεσδήποτε προκλήσεις που ενέχουν κίνδυνο.</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pic>
        <p:nvPicPr>
          <p:cNvPr id="597" name="Google Shape;597;p80"/>
          <p:cNvPicPr preferRelativeResize="0"/>
          <p:nvPr/>
        </p:nvPicPr>
        <p:blipFill rotWithShape="1">
          <a:blip r:embed="rId3">
            <a:alphaModFix/>
          </a:blip>
          <a:srcRect b="0" l="0" r="0" t="0"/>
          <a:stretch/>
        </p:blipFill>
        <p:spPr>
          <a:xfrm>
            <a:off x="1420" y="0"/>
            <a:ext cx="10688975" cy="7559672"/>
          </a:xfrm>
          <a:prstGeom prst="rect">
            <a:avLst/>
          </a:prstGeom>
          <a:noFill/>
          <a:ln>
            <a:noFill/>
          </a:ln>
        </p:spPr>
      </p:pic>
      <p:sp>
        <p:nvSpPr>
          <p:cNvPr id="598" name="Google Shape;598;p80"/>
          <p:cNvSpPr txBox="1"/>
          <p:nvPr/>
        </p:nvSpPr>
        <p:spPr>
          <a:xfrm>
            <a:off x="820113" y="329409"/>
            <a:ext cx="6646200" cy="6372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Πώς να διεξάγετε μια ανάλυση SWOT:</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sng" cap="none" strike="noStrike">
                <a:solidFill>
                  <a:srgbClr val="000000"/>
                </a:solidFill>
                <a:latin typeface="Arial"/>
                <a:ea typeface="Arial"/>
                <a:cs typeface="Arial"/>
                <a:sym typeface="Arial"/>
              </a:rPr>
              <a:t>Δυνατά σημεία</a:t>
            </a:r>
            <a:r>
              <a:rPr b="0" i="0" lang="en-US" sz="1700" u="none" cap="none" strike="noStrike">
                <a:solidFill>
                  <a:srgbClr val="000000"/>
                </a:solidFill>
                <a:latin typeface="Arial"/>
                <a:ea typeface="Arial"/>
                <a:cs typeface="Arial"/>
                <a:sym typeface="Arial"/>
              </a:rPr>
              <a:t>:</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Καταγράψτε όλες τις θετικές πτυχές της ιδέας σας.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Ποιες μοναδικές δεξιότητες ή γνώσεις προσφέρετε στο τραπέζι;</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Ποια χαρακτηριστικά κάνουν την ιδέα σας να ξεχωρίζει;</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sng" cap="none" strike="noStrike">
                <a:solidFill>
                  <a:srgbClr val="000000"/>
                </a:solidFill>
                <a:latin typeface="Arial"/>
                <a:ea typeface="Arial"/>
                <a:cs typeface="Arial"/>
                <a:sym typeface="Arial"/>
              </a:rPr>
              <a:t>Αδυναμίες</a:t>
            </a:r>
            <a:r>
              <a:rPr b="1" i="0" lang="en-US" sz="1700" u="none" cap="none" strike="noStrike">
                <a:solidFill>
                  <a:srgbClr val="000000"/>
                </a:solidFill>
                <a:latin typeface="Arial"/>
                <a:ea typeface="Arial"/>
                <a:cs typeface="Arial"/>
                <a:sym typeface="Arial"/>
              </a:rPr>
              <a:t>:</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Να είστε ειλικρινείς σχετικά με τις προκλήσεις που μπορεί να αντιμετωπίσει η ιδέα σας.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Υπάρχουν δεξιότητες που πρέπει να αναπτύξετε;</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Ποιους περιορισμούς έχει η ιδέα σας;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sng" cap="none" strike="noStrike">
                <a:solidFill>
                  <a:srgbClr val="000000"/>
                </a:solidFill>
                <a:latin typeface="Arial"/>
                <a:ea typeface="Arial"/>
                <a:cs typeface="Arial"/>
                <a:sym typeface="Arial"/>
              </a:rPr>
              <a:t>Ευκαιρίες:</a:t>
            </a:r>
            <a:endParaRPr b="1" i="0" sz="17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Διερευνήστε τους εξωτερικούς παράγοντες που θα μπορούσαν να ωφελήσουν την ιδέα σας.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Υπάρχουν τάσεις ή αγορές σε άνοδο;</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Πώς μπορείτε να αξιοποιήσετε τις εξωτερικές ευκαιρίες;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sng" cap="none" strike="noStrike">
                <a:solidFill>
                  <a:srgbClr val="000000"/>
                </a:solidFill>
                <a:latin typeface="Arial"/>
                <a:ea typeface="Arial"/>
                <a:cs typeface="Arial"/>
                <a:sym typeface="Arial"/>
              </a:rPr>
              <a:t>Απειλές</a:t>
            </a:r>
            <a:r>
              <a:rPr b="1" i="0" lang="en-US" sz="1700" u="none" cap="none" strike="noStrike">
                <a:solidFill>
                  <a:srgbClr val="000000"/>
                </a:solidFill>
                <a:latin typeface="Arial"/>
                <a:ea typeface="Arial"/>
                <a:cs typeface="Arial"/>
                <a:sym typeface="Arial"/>
              </a:rPr>
              <a:t>:</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Εντοπισμός πιθανών προκλήσεων και κινδύνων.</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Ποιος ή τι θα μπορούσε να αποτελέσει απειλή για την επιτυχία της ιδέας σας;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Ποιες προκλήσεις μπορεί να προκύψουν στην αγορά;</a:t>
            </a:r>
            <a:endParaRPr b="0" i="0" sz="1700" u="none" cap="none" strike="noStrike">
              <a:solidFill>
                <a:srgbClr val="000000"/>
              </a:solidFill>
              <a:latin typeface="Arial"/>
              <a:ea typeface="Arial"/>
              <a:cs typeface="Arial"/>
              <a:sym typeface="Arial"/>
            </a:endParaRPr>
          </a:p>
        </p:txBody>
      </p:sp>
      <p:pic>
        <p:nvPicPr>
          <p:cNvPr id="599" name="Google Shape;599;p80">
            <a:hlinkClick r:id="rId4"/>
          </p:cNvPr>
          <p:cNvPicPr preferRelativeResize="0"/>
          <p:nvPr/>
        </p:nvPicPr>
        <p:blipFill rotWithShape="1">
          <a:blip r:embed="rId5">
            <a:alphaModFix/>
          </a:blip>
          <a:srcRect b="0" l="0" r="0" t="0"/>
          <a:stretch/>
        </p:blipFill>
        <p:spPr>
          <a:xfrm flipH="1">
            <a:off x="7332426" y="2325125"/>
            <a:ext cx="2991124" cy="322159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pic>
        <p:nvPicPr>
          <p:cNvPr id="604" name="Google Shape;604;p81"/>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605" name="Google Shape;605;p81"/>
          <p:cNvSpPr txBox="1"/>
          <p:nvPr/>
        </p:nvSpPr>
        <p:spPr>
          <a:xfrm>
            <a:off x="802291" y="290262"/>
            <a:ext cx="9197700" cy="6695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Τώρα ας δούμε:</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1" i="0" lang="en-US" sz="1700" u="sng" cap="none" strike="noStrike">
                <a:solidFill>
                  <a:srgbClr val="000000"/>
                </a:solidFill>
                <a:latin typeface="Arial"/>
                <a:ea typeface="Arial"/>
                <a:cs typeface="Arial"/>
                <a:sym typeface="Arial"/>
              </a:rPr>
              <a:t>Ενότητα 4: Εντοπισμός κενών στην αγορά.</a:t>
            </a:r>
            <a:endParaRPr b="1" i="0" sz="1700" u="sng"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Όταν θέλουμε να εντοπίσουμε κενά στην αγορά, αυτό έχει να κάνει με την αντίληψη αναγκών και ευκαιριών που άλλοι μπορεί να έχουν παραβλέψει.</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Για να το κάνετε αυτό, σκεφτείτε τα εξής:</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0" i="0" lang="en-US" sz="1700" u="none" cap="none" strike="noStrike">
                <a:solidFill>
                  <a:srgbClr val="000000"/>
                </a:solidFill>
                <a:latin typeface="Arial"/>
                <a:ea typeface="Arial"/>
                <a:cs typeface="Arial"/>
                <a:sym typeface="Arial"/>
              </a:rPr>
              <a:t>Δώστε προσοχή στο περιβάλλον σας, στις καθημερινές σας εμπειρίες και στις καταναλωτικές συμπεριφορές. Μερικές φορές, οι πιο πολύτιμες ιδέες προκύπτουν από τα συνηθισμένα.</a:t>
            </a:r>
            <a:endParaRPr b="0" i="0" sz="17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0" i="0" lang="en-US" sz="1700" u="none" cap="none" strike="noStrike">
                <a:solidFill>
                  <a:srgbClr val="000000"/>
                </a:solidFill>
                <a:latin typeface="Arial"/>
                <a:ea typeface="Arial"/>
                <a:cs typeface="Arial"/>
                <a:sym typeface="Arial"/>
              </a:rPr>
              <a:t>Οι επιτυχημένες επιχειρήσεις προκύπτουν συχνά από την αντιμετώπιση των σημείων πόνου των καταναλωτών. Ποιες προκλήσεις αντιμετωπίζουν οι άνθρωποι στην καθημερινή τους ζωή; Πού υστερούν τα υπάρχοντα προϊόντα ή υπηρεσίες; Η ανάλυση αυτών των σημείων πόνου μπορεί να αποκαλύψει κενά που περιμένουν να καλυφθούν.</a:t>
            </a:r>
            <a:endParaRPr b="0" i="0" sz="17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0" i="0" lang="en-US" sz="1700" u="none" cap="none" strike="noStrike">
                <a:solidFill>
                  <a:srgbClr val="000000"/>
                </a:solidFill>
                <a:latin typeface="Arial"/>
                <a:ea typeface="Arial"/>
                <a:cs typeface="Arial"/>
                <a:sym typeface="Arial"/>
              </a:rPr>
              <a:t>Βυθιστείτε σε μια ολοκληρωμένη έρευνα αγοράς. Κατανοήστε το σημερινό τοπίο των προϊόντων ή υπηρεσιών στον κλάδο σας. Τι είναι δημοφιλές και τι φαίνεται να λείπει; Οι έρευνες, οι συνεντεύξεις και η ανάλυση δεδομένων μπορούν να αποτελέσουν ισχυρά εργαλεία για την αποκάλυψη κενών.</a:t>
            </a:r>
            <a:endParaRPr b="0" i="0" sz="17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800"/>
              <a:buFont typeface="Arial"/>
              <a:buAutoNum type="arabicPeriod"/>
            </a:pPr>
            <a:r>
              <a:rPr b="0" i="0" lang="en-US" sz="1700" u="none" cap="none" strike="noStrike">
                <a:solidFill>
                  <a:srgbClr val="000000"/>
                </a:solidFill>
                <a:latin typeface="Arial"/>
                <a:ea typeface="Arial"/>
                <a:cs typeface="Arial"/>
                <a:sym typeface="Arial"/>
              </a:rPr>
              <a:t>Εξερευνήστε εξειδικευμένες αγορές που μπορεί να μην εξυπηρετούνται επαρκώς ή να παραβλέπονται από τους μεγαλύτερους ανταγωνιστές. Οι εξειδικευμένες αγορές μπορούν να αποτελέσουν πλούσιες πηγές ευκαιριών, παρέχοντας ένα μοναδικό χώρο για να ευδοκιμήσει η επιχείρησή σας. Σκεφτείτε συγκεκριμένες δημογραφικές ομάδες, γεωγραφικές περιοχές ή εξειδικευμένα ενδιαφέροντα.</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id="610" name="Google Shape;610;p82"/>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611" name="Google Shape;611;p82"/>
          <p:cNvSpPr txBox="1"/>
          <p:nvPr/>
        </p:nvSpPr>
        <p:spPr>
          <a:xfrm>
            <a:off x="645459" y="645459"/>
            <a:ext cx="9219300" cy="624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5. Παρακολουθήστε στενά τις τεχνολογικές εξελίξεις. Η τεχνολογία μπορεί συχνά να δημιουργήσει κενά στην αγορά ανοίγοντας νέες δυνατότητες. Εξετάστε πώς μπορούν να αξιοποιηθούν οι αναδυόμενες τεχνολογίες για την εισαγωγή καινοτόμων προϊόντων ή υπηρεσιών.</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6. Να είστε μπροστά από τις τάσεις του κλάδου και να γνωρίζετε τις αλλαγές στις προτιμήσεις των καταναλωτών. Τι συζητούν οι άνθρωποι και πού κατευθύνεται η αγορά; Ο εντοπισμός των αναδυόμενων τάσεων μπορεί να οδηγήσει σε ευκαιρίες που ευθυγραμμίζονται με τις εξελισσόμενες ανάγκες των καταναλωτών.</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7.Αναλύστε τις στρατηγικές και τις προσφορές των ανταγωνιστών σας. Πού υπερέχουν και πού μπορεί να υστερούν; Ο εντοπισμός κενών στην αγορά σε σχέση με τους ανταγωνιστές σας σας επιτρέπει να τοποθετήσετε την επιχείρησή σας στρατηγικά.</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8. Εξετάστε την πολιτιστική και κοινωνική δυναμική του κοινού-στόχου σας. Πώς επηρεάζουν οι πολιτισμικές αλλαγές τις ανάγκες και τις επιθυμίες τους; Η κατανόηση αυτών των δυναμικών μπορεί να σας βοηθήσει να εντοπίσετε κενά που συντονίζονται με τις αξίες και τις προτιμήσεις του κοινού σας.</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9.Προβλέψτε τις μελλοντικές ανάγκες και τάσεις. Τι μπορεί να χρειαστούν οι άνθρωποι τα επόμενα χρόνια; Το να σκέφτεστε μπροστά και να οραματίζεστε το μέλλον μπορεί να τοποθετήσει την επιχείρησή σας στην πρώτη γραμμή των αναδυόμενων απαιτήσεων της αγοράς.</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10.Ακούστε τους πιθανούς πελάτες σας. Τι λένε για τα υπάρχοντα προϊόντα ή υπηρεσίες; Τα σχόλια των πελατών αποτελούν πολύτιμη πηγή πληροφοριών για τον εντοπισμό τομέων βελτίωσης και καινοτομίας.</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83"/>
          <p:cNvSpPr/>
          <p:nvPr/>
        </p:nvSpPr>
        <p:spPr>
          <a:xfrm>
            <a:off x="2105" y="0"/>
            <a:ext cx="10711467" cy="7575583"/>
          </a:xfrm>
          <a:custGeom>
            <a:rect b="b" l="l" r="r" t="t"/>
            <a:pathLst>
              <a:path extrusionOk="0" h="7559675" w="10688973">
                <a:moveTo>
                  <a:pt x="0" y="0"/>
                </a:moveTo>
                <a:lnTo>
                  <a:pt x="10688973" y="0"/>
                </a:lnTo>
                <a:lnTo>
                  <a:pt x="10688973" y="7559675"/>
                </a:lnTo>
                <a:lnTo>
                  <a:pt x="0" y="7559675"/>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3"/>
              <a:buFont typeface="Arial"/>
              <a:buNone/>
            </a:pPr>
            <a:r>
              <a:t/>
            </a:r>
            <a:endParaRPr b="0" i="0" sz="1403" u="none" cap="none" strike="noStrike">
              <a:solidFill>
                <a:srgbClr val="000000"/>
              </a:solidFill>
              <a:latin typeface="Arial"/>
              <a:ea typeface="Arial"/>
              <a:cs typeface="Arial"/>
              <a:sym typeface="Arial"/>
            </a:endParaRPr>
          </a:p>
        </p:txBody>
      </p:sp>
      <p:sp>
        <p:nvSpPr>
          <p:cNvPr id="621" name="Google Shape;621;p83"/>
          <p:cNvSpPr/>
          <p:nvPr/>
        </p:nvSpPr>
        <p:spPr>
          <a:xfrm>
            <a:off x="3399751" y="2352907"/>
            <a:ext cx="3892309" cy="3489234"/>
          </a:xfrm>
          <a:custGeom>
            <a:rect b="b" l="l" r="r" t="t"/>
            <a:pathLst>
              <a:path extrusionOk="0" h="5114781" w="5494394">
                <a:moveTo>
                  <a:pt x="0" y="0"/>
                </a:moveTo>
                <a:lnTo>
                  <a:pt x="5494393" y="0"/>
                </a:lnTo>
                <a:lnTo>
                  <a:pt x="5494393" y="5114782"/>
                </a:lnTo>
                <a:lnTo>
                  <a:pt x="0" y="511478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3"/>
              <a:buFont typeface="Arial"/>
              <a:buNone/>
            </a:pPr>
            <a:r>
              <a:t/>
            </a:r>
            <a:endParaRPr b="0" i="0" sz="1403" u="none" cap="none" strike="noStrike">
              <a:solidFill>
                <a:srgbClr val="000000"/>
              </a:solidFill>
              <a:latin typeface="Arial"/>
              <a:ea typeface="Arial"/>
              <a:cs typeface="Arial"/>
              <a:sym typeface="Arial"/>
            </a:endParaRPr>
          </a:p>
        </p:txBody>
      </p:sp>
      <p:sp>
        <p:nvSpPr>
          <p:cNvPr id="622" name="Google Shape;622;p83"/>
          <p:cNvSpPr txBox="1"/>
          <p:nvPr/>
        </p:nvSpPr>
        <p:spPr>
          <a:xfrm>
            <a:off x="1612404" y="1032796"/>
            <a:ext cx="7476701" cy="4985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700"/>
              <a:buFont typeface="Arial"/>
              <a:buNone/>
            </a:pPr>
            <a:r>
              <a:rPr b="1" i="0" lang="en-US" sz="2700" u="none" cap="none" strike="noStrike">
                <a:solidFill>
                  <a:srgbClr val="000000"/>
                </a:solidFill>
                <a:latin typeface="Arial"/>
                <a:ea typeface="Arial"/>
                <a:cs typeface="Arial"/>
                <a:sym typeface="Arial"/>
              </a:rPr>
              <a:t>Ενότητα 4: Επιχειρηματικός σχεδιασμός και στρατηγική</a:t>
            </a:r>
            <a:endParaRPr b="1" i="0" sz="27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21"/>
          <p:cNvPicPr preferRelativeResize="0"/>
          <p:nvPr/>
        </p:nvPicPr>
        <p:blipFill rotWithShape="1">
          <a:blip r:embed="rId3">
            <a:alphaModFix/>
          </a:blip>
          <a:srcRect b="0" l="0" r="0" t="0"/>
          <a:stretch/>
        </p:blipFill>
        <p:spPr>
          <a:xfrm>
            <a:off x="0" y="-1"/>
            <a:ext cx="10688973" cy="7559675"/>
          </a:xfrm>
          <a:prstGeom prst="rect">
            <a:avLst/>
          </a:prstGeom>
          <a:noFill/>
          <a:ln>
            <a:noFill/>
          </a:ln>
        </p:spPr>
      </p:pic>
      <p:sp>
        <p:nvSpPr>
          <p:cNvPr id="141" name="Google Shape;141;p21"/>
          <p:cNvSpPr txBox="1"/>
          <p:nvPr/>
        </p:nvSpPr>
        <p:spPr>
          <a:xfrm>
            <a:off x="2874618" y="743797"/>
            <a:ext cx="728003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Βασικές πτυχές της επιχειρηματικότητας</a:t>
            </a:r>
            <a:endParaRPr b="0" i="0" sz="1400" u="none" cap="none" strike="noStrike">
              <a:solidFill>
                <a:schemeClr val="dk1"/>
              </a:solidFill>
              <a:latin typeface="Arial"/>
              <a:ea typeface="Arial"/>
              <a:cs typeface="Arial"/>
              <a:sym typeface="Arial"/>
            </a:endParaRPr>
          </a:p>
        </p:txBody>
      </p:sp>
      <p:sp>
        <p:nvSpPr>
          <p:cNvPr id="142" name="Google Shape;142;p21"/>
          <p:cNvSpPr txBox="1"/>
          <p:nvPr/>
        </p:nvSpPr>
        <p:spPr>
          <a:xfrm>
            <a:off x="693018" y="1383182"/>
            <a:ext cx="29262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Καινοτομία</a:t>
            </a:r>
            <a:endParaRPr b="0" i="0" sz="18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Πρόοδος με τη δημιουργία ή τη βελτίωση προϊόντων, υπηρεσιών και επιχειρηματικών μεθόδων μέσω τεχνολογικών εξελίξεων ή καινοτόμων μοντέλων.</a:t>
            </a:r>
            <a:endParaRPr b="0" i="0" sz="1800" u="none" cap="none" strike="noStrike">
              <a:solidFill>
                <a:schemeClr val="dk1"/>
              </a:solidFill>
              <a:latin typeface="Arial"/>
              <a:ea typeface="Arial"/>
              <a:cs typeface="Arial"/>
              <a:sym typeface="Arial"/>
            </a:endParaRPr>
          </a:p>
        </p:txBody>
      </p:sp>
      <p:sp>
        <p:nvSpPr>
          <p:cNvPr id="143" name="Google Shape;143;p21"/>
          <p:cNvSpPr txBox="1"/>
          <p:nvPr/>
        </p:nvSpPr>
        <p:spPr>
          <a:xfrm>
            <a:off x="7072710" y="4456574"/>
            <a:ext cx="2926200" cy="258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 Ανάληψη κινδύνο</a:t>
            </a:r>
            <a:r>
              <a:rPr b="1" i="0" lang="en-US" sz="1800" u="none" cap="none" strike="noStrike">
                <a:solidFill>
                  <a:schemeClr val="dk1"/>
                </a:solidFill>
              </a:rPr>
              <a:t>υ </a:t>
            </a:r>
            <a:endParaRPr b="1" i="0" sz="1400" u="none" cap="none" strike="noStrike">
              <a:solidFill>
                <a:schemeClr val="dk1"/>
              </a:solidFill>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Η επιχειρηματικότητα περιλαμβάνει υπολογισμένες αποφάσεις μπροστά στην αβεβαιότητα, επενδύοντας χρόνο και πόρους με επίγνωση της πιθανής επιτυχίας ή αποτυχίας.</a:t>
            </a:r>
            <a:endParaRPr b="0" i="0" sz="1800" u="none" cap="none" strike="noStrike">
              <a:solidFill>
                <a:schemeClr val="dk1"/>
              </a:solidFill>
              <a:latin typeface="Arial"/>
              <a:ea typeface="Arial"/>
              <a:cs typeface="Arial"/>
              <a:sym typeface="Arial"/>
            </a:endParaRPr>
          </a:p>
        </p:txBody>
      </p:sp>
      <p:sp>
        <p:nvSpPr>
          <p:cNvPr id="144" name="Google Shape;144;p21"/>
          <p:cNvSpPr txBox="1"/>
          <p:nvPr/>
        </p:nvSpPr>
        <p:spPr>
          <a:xfrm>
            <a:off x="7072587" y="1205450"/>
            <a:ext cx="2926200" cy="3140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             Προσαρμοστικότητα</a:t>
            </a:r>
            <a:endParaRPr b="0" i="0" sz="14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Προσαρμογή στα μεταβαλλόμενα επιχειρηματικά περιβάλλοντα και προσαρμογή των στρατηγικών ώστε να ευθυγραμμίζονται με τις τάσεις της αγοράς και τους εξωτερικούς παράγοντες.</a:t>
            </a:r>
            <a:endParaRPr b="0" i="0" sz="1800" u="none" cap="none" strike="noStrike">
              <a:solidFill>
                <a:schemeClr val="dk1"/>
              </a:solidFill>
              <a:latin typeface="Arial"/>
              <a:ea typeface="Arial"/>
              <a:cs typeface="Arial"/>
              <a:sym typeface="Arial"/>
            </a:endParaRPr>
          </a:p>
        </p:txBody>
      </p:sp>
      <p:sp>
        <p:nvSpPr>
          <p:cNvPr id="145" name="Google Shape;145;p21"/>
          <p:cNvSpPr txBox="1"/>
          <p:nvPr/>
        </p:nvSpPr>
        <p:spPr>
          <a:xfrm>
            <a:off x="693017" y="4345549"/>
            <a:ext cx="2926200" cy="2308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              Δικτύωση</a:t>
            </a:r>
            <a:endParaRPr b="0" i="0" sz="14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Η οικοδόμηση και η διατήρηση ενός δικτύου διασυνδέσεων παρέχει πολύτιμους πόρους, υποστήριξη και ευκαιρίες συνεργασίας για τους επιχειρηματίες.</a:t>
            </a:r>
            <a:endParaRPr b="0" i="0" sz="1800" u="none" cap="none" strike="noStrike">
              <a:solidFill>
                <a:schemeClr val="dk1"/>
              </a:solidFill>
              <a:latin typeface="Arial"/>
              <a:ea typeface="Arial"/>
              <a:cs typeface="Arial"/>
              <a:sym typeface="Arial"/>
            </a:endParaRPr>
          </a:p>
        </p:txBody>
      </p:sp>
      <p:pic>
        <p:nvPicPr>
          <p:cNvPr id="146" name="Google Shape;146;p21"/>
          <p:cNvPicPr preferRelativeResize="0"/>
          <p:nvPr/>
        </p:nvPicPr>
        <p:blipFill rotWithShape="1">
          <a:blip r:embed="rId4">
            <a:alphaModFix/>
          </a:blip>
          <a:srcRect b="0" l="0" r="0" t="0"/>
          <a:stretch/>
        </p:blipFill>
        <p:spPr>
          <a:xfrm>
            <a:off x="3820255" y="2502934"/>
            <a:ext cx="3051300" cy="255380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84"/>
          <p:cNvSpPr/>
          <p:nvPr/>
        </p:nvSpPr>
        <p:spPr>
          <a:xfrm>
            <a:off x="2105" y="0"/>
            <a:ext cx="10711467" cy="7575583"/>
          </a:xfrm>
          <a:custGeom>
            <a:rect b="b" l="l" r="r" t="t"/>
            <a:pathLst>
              <a:path extrusionOk="0" h="7559675" w="10688973">
                <a:moveTo>
                  <a:pt x="0" y="0"/>
                </a:moveTo>
                <a:lnTo>
                  <a:pt x="10688973" y="0"/>
                </a:lnTo>
                <a:lnTo>
                  <a:pt x="10688973" y="7559675"/>
                </a:lnTo>
                <a:lnTo>
                  <a:pt x="0" y="7559675"/>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632" name="Google Shape;632;p84"/>
          <p:cNvSpPr/>
          <p:nvPr/>
        </p:nvSpPr>
        <p:spPr>
          <a:xfrm>
            <a:off x="3706874" y="4309375"/>
            <a:ext cx="3301926" cy="2501881"/>
          </a:xfrm>
          <a:custGeom>
            <a:rect b="b" l="l" r="r" t="t"/>
            <a:pathLst>
              <a:path extrusionOk="0" h="3117609" w="3861902">
                <a:moveTo>
                  <a:pt x="0" y="0"/>
                </a:moveTo>
                <a:lnTo>
                  <a:pt x="3861903" y="0"/>
                </a:lnTo>
                <a:lnTo>
                  <a:pt x="3861903" y="3117609"/>
                </a:lnTo>
                <a:lnTo>
                  <a:pt x="0" y="311760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633" name="Google Shape;633;p84"/>
          <p:cNvSpPr txBox="1"/>
          <p:nvPr/>
        </p:nvSpPr>
        <p:spPr>
          <a:xfrm>
            <a:off x="1447541" y="823073"/>
            <a:ext cx="7476701" cy="313932"/>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Στόχοι</a:t>
            </a:r>
            <a:endParaRPr b="1" i="0" sz="1700" u="none" cap="none" strike="noStrike">
              <a:solidFill>
                <a:srgbClr val="000000"/>
              </a:solidFill>
              <a:latin typeface="Arial"/>
              <a:ea typeface="Arial"/>
              <a:cs typeface="Arial"/>
              <a:sym typeface="Arial"/>
            </a:endParaRPr>
          </a:p>
        </p:txBody>
      </p:sp>
      <p:sp>
        <p:nvSpPr>
          <p:cNvPr id="634" name="Google Shape;634;p84"/>
          <p:cNvSpPr txBox="1"/>
          <p:nvPr/>
        </p:nvSpPr>
        <p:spPr>
          <a:xfrm>
            <a:off x="939036" y="1136997"/>
            <a:ext cx="8493600" cy="3401700"/>
          </a:xfrm>
          <a:prstGeom prst="rect">
            <a:avLst/>
          </a:prstGeom>
          <a:noFill/>
          <a:ln>
            <a:noFill/>
          </a:ln>
        </p:spPr>
        <p:txBody>
          <a:bodyPr anchorCtr="0" anchor="t" bIns="0" lIns="0" spcFirstLastPara="1" rIns="0" wrap="square" tIns="0">
            <a:spAutoFit/>
          </a:bodyPr>
          <a:lstStyle/>
          <a:p>
            <a:pPr indent="-183899" lvl="1" marL="367802" marR="0" rtl="0" algn="just">
              <a:lnSpc>
                <a:spcPct val="12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Κατανοήστε τη σημασία του επιχειρηματικού σχεδιασμού για νεοσύστατες και καθιερωμένες επιχειρήσεις.</a:t>
            </a:r>
            <a:endParaRPr b="0" i="0" sz="1700" u="none" cap="none" strike="noStrike">
              <a:solidFill>
                <a:srgbClr val="000000"/>
              </a:solidFill>
              <a:latin typeface="Arial"/>
              <a:ea typeface="Arial"/>
              <a:cs typeface="Arial"/>
              <a:sym typeface="Arial"/>
            </a:endParaRPr>
          </a:p>
          <a:p>
            <a:pPr indent="-183899" lvl="1" marL="367802" marR="0" rtl="0" algn="just">
              <a:lnSpc>
                <a:spcPct val="12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Εξερευνήστε τα στοιχεία ενός ολοκληρωμένου επιχειρηματικού σχεδίου.</a:t>
            </a:r>
            <a:endParaRPr b="0" i="0" sz="1700" u="none" cap="none" strike="noStrike">
              <a:solidFill>
                <a:srgbClr val="000000"/>
              </a:solidFill>
              <a:latin typeface="Arial"/>
              <a:ea typeface="Arial"/>
              <a:cs typeface="Arial"/>
              <a:sym typeface="Arial"/>
            </a:endParaRPr>
          </a:p>
          <a:p>
            <a:pPr indent="-183899" lvl="1" marL="367802" marR="0" rtl="0" algn="just">
              <a:lnSpc>
                <a:spcPct val="12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Μάθετε στρατηγικές για την ανάλυση της αγοράς, την τμηματοποίηση και την ανταγωνιστική ανάλυση.</a:t>
            </a:r>
            <a:endParaRPr b="0" i="0" sz="1700" u="none" cap="none" strike="noStrike">
              <a:solidFill>
                <a:srgbClr val="000000"/>
              </a:solidFill>
              <a:latin typeface="Arial"/>
              <a:ea typeface="Arial"/>
              <a:cs typeface="Arial"/>
              <a:sym typeface="Arial"/>
            </a:endParaRPr>
          </a:p>
          <a:p>
            <a:pPr indent="-183899" lvl="1" marL="367802" marR="0" rtl="0" algn="just">
              <a:lnSpc>
                <a:spcPct val="12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Ανακαλύψτε μεθόδους για τη διαμόρφωση αποτελεσματικών στρατηγικών διαφοροποίησης.</a:t>
            </a:r>
            <a:endParaRPr b="0" i="0" sz="1700" u="none" cap="none" strike="noStrike">
              <a:solidFill>
                <a:srgbClr val="000000"/>
              </a:solidFill>
              <a:latin typeface="Arial"/>
              <a:ea typeface="Arial"/>
              <a:cs typeface="Arial"/>
              <a:sym typeface="Arial"/>
            </a:endParaRPr>
          </a:p>
          <a:p>
            <a:pPr indent="-183899" lvl="1" marL="367802" marR="0" rtl="0" algn="just">
              <a:lnSpc>
                <a:spcPct val="12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Κατακτήστε την τεχνική ανάλυσης SWOT και την εφαρμογή της.</a:t>
            </a:r>
            <a:endParaRPr b="0" i="0" sz="1700" u="none" cap="none" strike="noStrike">
              <a:solidFill>
                <a:srgbClr val="000000"/>
              </a:solidFill>
              <a:latin typeface="Arial"/>
              <a:ea typeface="Arial"/>
              <a:cs typeface="Arial"/>
              <a:sym typeface="Arial"/>
            </a:endParaRPr>
          </a:p>
          <a:p>
            <a:pPr indent="-183899" lvl="1" marL="367802" marR="0" rtl="0" algn="just">
              <a:lnSpc>
                <a:spcPct val="12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Ανάπτυξη δεξιοτήτων αξιολόγησης και διαχείρισης κινδύνων για την αποτελεσματική αντιμετώπιση των αβεβαιοτήτων.</a:t>
            </a:r>
            <a:endParaRPr b="0" i="0" sz="17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85"/>
          <p:cNvSpPr/>
          <p:nvPr/>
        </p:nvSpPr>
        <p:spPr>
          <a:xfrm>
            <a:off x="2105" y="0"/>
            <a:ext cx="10711467" cy="7575583"/>
          </a:xfrm>
          <a:custGeom>
            <a:rect b="b" l="l" r="r" t="t"/>
            <a:pathLst>
              <a:path extrusionOk="0" h="7559675" w="10688973">
                <a:moveTo>
                  <a:pt x="0" y="0"/>
                </a:moveTo>
                <a:lnTo>
                  <a:pt x="10688973" y="0"/>
                </a:lnTo>
                <a:lnTo>
                  <a:pt x="10688973" y="7559675"/>
                </a:lnTo>
                <a:lnTo>
                  <a:pt x="0" y="7559675"/>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644" name="Google Shape;644;p85"/>
          <p:cNvSpPr/>
          <p:nvPr/>
        </p:nvSpPr>
        <p:spPr>
          <a:xfrm>
            <a:off x="949526" y="5831047"/>
            <a:ext cx="1827897" cy="1108318"/>
          </a:xfrm>
          <a:custGeom>
            <a:rect b="b" l="l" r="r" t="t"/>
            <a:pathLst>
              <a:path extrusionOk="0" h="2216636" w="3308411">
                <a:moveTo>
                  <a:pt x="0" y="0"/>
                </a:moveTo>
                <a:lnTo>
                  <a:pt x="3308411" y="0"/>
                </a:lnTo>
                <a:lnTo>
                  <a:pt x="3308411" y="2216635"/>
                </a:lnTo>
                <a:lnTo>
                  <a:pt x="0" y="221663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645" name="Google Shape;645;p85"/>
          <p:cNvSpPr txBox="1"/>
          <p:nvPr/>
        </p:nvSpPr>
        <p:spPr>
          <a:xfrm>
            <a:off x="881012" y="1795089"/>
            <a:ext cx="8939400" cy="4399500"/>
          </a:xfrm>
          <a:prstGeom prst="rect">
            <a:avLst/>
          </a:prstGeom>
          <a:noFill/>
          <a:ln>
            <a:noFill/>
          </a:ln>
        </p:spPr>
        <p:txBody>
          <a:bodyPr anchorCtr="0" anchor="t" bIns="0" lIns="0" spcFirstLastPara="1" rIns="0" wrap="square" tIns="0">
            <a:spAutoFit/>
          </a:bodyPr>
          <a:lstStyle/>
          <a:p>
            <a:pPr indent="0" lvl="0" marL="0" marR="0" rtl="0" algn="just">
              <a:lnSpc>
                <a:spcPct val="120012"/>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Στον σημερινό ταχέως εξελισσόμενο επιχειρηματικό κόσμο, η γνώση του τρόπου δημιουργίας καλών επιχειρηματικών σχεδίων και στρατηγικών είναι πραγματικά σημαντική για να διασφαλίσετε ότι η επιχείρησή σας μπορεί να συνεχίσει να αναπτύσσεται. Είναι σαν να έχετε έναν οδικό χάρτη για την επιτυχία. Για να το κάνετε αυτό καλά, πρέπει να είστε καλοί στο να εξετάζετε τα δεδομένα, να σκέφτεστε μπροστά και να είστε έτοιμοι να αλλάξετε πορεία αν χρειαστεί.</a:t>
            </a:r>
            <a:endParaRPr b="0" i="0" sz="1600" u="none" cap="none" strike="noStrike">
              <a:solidFill>
                <a:srgbClr val="000000"/>
              </a:solidFill>
              <a:latin typeface="Arial"/>
              <a:ea typeface="Arial"/>
              <a:cs typeface="Arial"/>
              <a:sym typeface="Arial"/>
            </a:endParaRPr>
          </a:p>
          <a:p>
            <a:pPr indent="0" lvl="0" marL="0" marR="0" rtl="0" algn="just">
              <a:lnSpc>
                <a:spcPct val="120012"/>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Η κατανόηση πραγμάτων όπως το πώς λειτουργεί η αγορά, τι θέλουν οι πελάτες και σε τι είναι καλή η επιχείρησή σας είναι το κλειδί για την κατάρτιση ενός καλού σχεδίου. Αλλά δεν είναι μόνο ο σχεδιασμός - πρέπει επίσης να είστε σε θέση να θέσετε τα σχέδιά σας σε εφαρμογή και να είστε αρκετά ευέλικτοι ώστε να τα προσαρμόζετε καθώς τα πράγματα αλλάζουν.</a:t>
            </a:r>
            <a:endParaRPr b="0" i="0" sz="1600" u="none" cap="none" strike="noStrike">
              <a:solidFill>
                <a:srgbClr val="000000"/>
              </a:solidFill>
              <a:latin typeface="Arial"/>
              <a:ea typeface="Arial"/>
              <a:cs typeface="Arial"/>
              <a:sym typeface="Arial"/>
            </a:endParaRPr>
          </a:p>
          <a:p>
            <a:pPr indent="0" lvl="0" marL="0" marR="0" rtl="0" algn="just">
              <a:lnSpc>
                <a:spcPct val="120012"/>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Για τις μικρές επιχειρήσεις, υπάρχουν ακόμη περισσότερες προκλήσεις που πρέπει να αντιμετωπίσουν, όπως η έλλειψη επαρκών χρημάτων ή η αντιμετώπιση των σκαμπανεβασμάτων της αγοράς. Αλλά με το να είστε έξυπνοι ως προς τον τρόπο που χρησιμοποιείτε τους πόρους σας και να είστε έτοιμοι να προσαρμοστείτε, μπορείτε να διασφαλίσετε ότι η επιχείρησή σας όχι μόνο θα επιβιώσει αλλά και θα ευδοκιμήσει σε ένα δύσκολο περιβάλλον.</a:t>
            </a:r>
            <a:endParaRPr b="0" i="0" sz="1600" u="none" cap="none" strike="noStrike">
              <a:solidFill>
                <a:srgbClr val="000000"/>
              </a:solidFill>
              <a:latin typeface="Arial"/>
              <a:ea typeface="Arial"/>
              <a:cs typeface="Arial"/>
              <a:sym typeface="Arial"/>
            </a:endParaRPr>
          </a:p>
          <a:p>
            <a:pPr indent="0" lvl="0" marL="0" marR="0" rtl="0" algn="just">
              <a:lnSpc>
                <a:spcPct val="120012"/>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646" name="Google Shape;646;p85"/>
          <p:cNvSpPr/>
          <p:nvPr/>
        </p:nvSpPr>
        <p:spPr>
          <a:xfrm>
            <a:off x="757604" y="353280"/>
            <a:ext cx="1346645" cy="1346645"/>
          </a:xfrm>
          <a:custGeom>
            <a:rect b="b" l="l" r="r" t="t"/>
            <a:pathLst>
              <a:path extrusionOk="0" h="1343817" w="1343817">
                <a:moveTo>
                  <a:pt x="0" y="0"/>
                </a:moveTo>
                <a:lnTo>
                  <a:pt x="1343816" y="0"/>
                </a:lnTo>
                <a:lnTo>
                  <a:pt x="1343816" y="1343816"/>
                </a:lnTo>
                <a:lnTo>
                  <a:pt x="0" y="134381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647" name="Google Shape;647;p85"/>
          <p:cNvSpPr/>
          <p:nvPr/>
        </p:nvSpPr>
        <p:spPr>
          <a:xfrm>
            <a:off x="7947006" y="5641923"/>
            <a:ext cx="1297956" cy="1297956"/>
          </a:xfrm>
          <a:custGeom>
            <a:rect b="b" l="l" r="r" t="t"/>
            <a:pathLst>
              <a:path extrusionOk="0" h="1294719" w="1294719">
                <a:moveTo>
                  <a:pt x="0" y="0"/>
                </a:moveTo>
                <a:lnTo>
                  <a:pt x="1294719" y="0"/>
                </a:lnTo>
                <a:lnTo>
                  <a:pt x="1294719" y="1294719"/>
                </a:lnTo>
                <a:lnTo>
                  <a:pt x="0" y="129471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648" name="Google Shape;648;p85"/>
          <p:cNvSpPr txBox="1"/>
          <p:nvPr/>
        </p:nvSpPr>
        <p:spPr>
          <a:xfrm>
            <a:off x="1062279" y="946027"/>
            <a:ext cx="8591141" cy="55720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Εισαγωγή στον επιχειρηματικό σχεδιασμό και τη στρατηγική</a:t>
            </a:r>
            <a:endParaRPr b="1" i="0" sz="1700" u="none" cap="none" strike="noStrike">
              <a:solidFill>
                <a:srgbClr val="000000"/>
              </a:solidFill>
              <a:latin typeface="Arial"/>
              <a:ea typeface="Arial"/>
              <a:cs typeface="Arial"/>
              <a:sym typeface="Arial"/>
            </a:endParaRPr>
          </a:p>
          <a:p>
            <a:pPr indent="0" lvl="0" marL="0" marR="0" rtl="0" algn="l">
              <a:lnSpc>
                <a:spcPct val="93277"/>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86"/>
          <p:cNvSpPr/>
          <p:nvPr/>
        </p:nvSpPr>
        <p:spPr>
          <a:xfrm>
            <a:off x="-11957" y="-7950"/>
            <a:ext cx="10715695" cy="7578574"/>
          </a:xfrm>
          <a:custGeom>
            <a:rect b="b" l="l" r="r" t="t"/>
            <a:pathLst>
              <a:path extrusionOk="0" h="7559675" w="10688973">
                <a:moveTo>
                  <a:pt x="0" y="0"/>
                </a:moveTo>
                <a:lnTo>
                  <a:pt x="10688973" y="0"/>
                </a:lnTo>
                <a:lnTo>
                  <a:pt x="10688973" y="7559675"/>
                </a:lnTo>
                <a:lnTo>
                  <a:pt x="0" y="7559675"/>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3"/>
              <a:buFont typeface="Arial"/>
              <a:buNone/>
            </a:pPr>
            <a:r>
              <a:t/>
            </a:r>
            <a:endParaRPr b="0" i="0" sz="1403" u="none" cap="none" strike="noStrike">
              <a:solidFill>
                <a:srgbClr val="000000"/>
              </a:solidFill>
              <a:latin typeface="Arial"/>
              <a:ea typeface="Arial"/>
              <a:cs typeface="Arial"/>
              <a:sym typeface="Arial"/>
            </a:endParaRPr>
          </a:p>
        </p:txBody>
      </p:sp>
      <p:sp>
        <p:nvSpPr>
          <p:cNvPr id="658" name="Google Shape;658;p86"/>
          <p:cNvSpPr/>
          <p:nvPr/>
        </p:nvSpPr>
        <p:spPr>
          <a:xfrm>
            <a:off x="2490001" y="2194162"/>
            <a:ext cx="5716054" cy="3174362"/>
          </a:xfrm>
          <a:custGeom>
            <a:rect b="b" l="l" r="r" t="t"/>
            <a:pathLst>
              <a:path extrusionOk="0" h="3576746" w="6048734">
                <a:moveTo>
                  <a:pt x="0" y="0"/>
                </a:moveTo>
                <a:lnTo>
                  <a:pt x="6048735" y="0"/>
                </a:lnTo>
                <a:lnTo>
                  <a:pt x="6048735" y="3576746"/>
                </a:lnTo>
                <a:lnTo>
                  <a:pt x="0" y="3576746"/>
                </a:lnTo>
                <a:lnTo>
                  <a:pt x="0" y="0"/>
                </a:lnTo>
                <a:close/>
              </a:path>
            </a:pathLst>
          </a:custGeom>
          <a:blipFill rotWithShape="1">
            <a:blip r:embed="rId4">
              <a:alphaModFix/>
            </a:blip>
            <a:stretch>
              <a:fillRect b="0" l="-2759" r="-4765" t="-21232"/>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3"/>
              <a:buFont typeface="Arial"/>
              <a:buNone/>
            </a:pPr>
            <a:r>
              <a:t/>
            </a:r>
            <a:endParaRPr b="0" i="0" sz="1403" u="none" cap="none" strike="noStrike">
              <a:solidFill>
                <a:srgbClr val="000000"/>
              </a:solidFill>
              <a:latin typeface="Arial"/>
              <a:ea typeface="Arial"/>
              <a:cs typeface="Arial"/>
              <a:sym typeface="Arial"/>
            </a:endParaRPr>
          </a:p>
        </p:txBody>
      </p:sp>
      <p:sp>
        <p:nvSpPr>
          <p:cNvPr id="659" name="Google Shape;659;p86"/>
          <p:cNvSpPr txBox="1"/>
          <p:nvPr/>
        </p:nvSpPr>
        <p:spPr>
          <a:xfrm>
            <a:off x="643478" y="919008"/>
            <a:ext cx="8819400" cy="1132800"/>
          </a:xfrm>
          <a:prstGeom prst="rect">
            <a:avLst/>
          </a:prstGeom>
          <a:noFill/>
          <a:ln>
            <a:noFill/>
          </a:ln>
        </p:spPr>
        <p:txBody>
          <a:bodyPr anchorCtr="0" anchor="t" bIns="0" lIns="0" spcFirstLastPara="1" rIns="0" wrap="square" tIns="0">
            <a:spAutoFit/>
          </a:bodyPr>
          <a:lstStyle/>
          <a:p>
            <a:pPr indent="-177549" lvl="1" marL="367802" marR="0" rtl="0" algn="l">
              <a:lnSpc>
                <a:spcPct val="12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Ορισμός</a:t>
            </a:r>
            <a:r>
              <a:rPr b="0" i="0" lang="en-US" sz="1600" u="none" cap="none" strike="noStrike">
                <a:solidFill>
                  <a:srgbClr val="000000"/>
                </a:solidFill>
                <a:latin typeface="Arial"/>
                <a:ea typeface="Arial"/>
                <a:cs typeface="Arial"/>
                <a:sym typeface="Arial"/>
              </a:rPr>
              <a:t>: Το επιχειρηματικό σχέδιο χρησιμεύει ως ένας ολοκληρωμένος οδικός χάρτης που περιγράφει λεπτομερώς τους στόχους μιας εταιρείας και τις στρατηγικές που θα χρησιμοποιήσει για την επίτευξή τους. Συγκεντρώνει την ουσία της επιχείρησης, περιγράφοντας την αποστολή, το όραμα και τις επιχειρησιακές μεθόδους της.</a:t>
            </a:r>
            <a:endParaRPr b="0" i="0" sz="1600" u="none" cap="none" strike="noStrike">
              <a:solidFill>
                <a:srgbClr val="000000"/>
              </a:solidFill>
              <a:latin typeface="Arial"/>
              <a:ea typeface="Arial"/>
              <a:cs typeface="Arial"/>
              <a:sym typeface="Arial"/>
            </a:endParaRPr>
          </a:p>
        </p:txBody>
      </p:sp>
      <p:sp>
        <p:nvSpPr>
          <p:cNvPr id="660" name="Google Shape;660;p86"/>
          <p:cNvSpPr txBox="1"/>
          <p:nvPr/>
        </p:nvSpPr>
        <p:spPr>
          <a:xfrm>
            <a:off x="757604" y="585135"/>
            <a:ext cx="8322377" cy="33386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4"/>
              <a:buFont typeface="Arial"/>
              <a:buNone/>
            </a:pPr>
            <a:r>
              <a:rPr b="1" i="0" lang="en-US" sz="1804" u="none" cap="none" strike="noStrike">
                <a:solidFill>
                  <a:srgbClr val="000000"/>
                </a:solidFill>
                <a:latin typeface="Arial"/>
                <a:ea typeface="Arial"/>
                <a:cs typeface="Arial"/>
                <a:sym typeface="Arial"/>
              </a:rPr>
              <a:t>Ορισμός του επιχειρηματικού σχεδιασμού</a:t>
            </a:r>
            <a:endParaRPr b="1" i="0" sz="1403" u="none" cap="none" strike="noStrike">
              <a:solidFill>
                <a:srgbClr val="000000"/>
              </a:solidFill>
              <a:latin typeface="Arial"/>
              <a:ea typeface="Arial"/>
              <a:cs typeface="Arial"/>
              <a:sym typeface="Arial"/>
            </a:endParaRPr>
          </a:p>
        </p:txBody>
      </p:sp>
      <p:sp>
        <p:nvSpPr>
          <p:cNvPr id="661" name="Google Shape;661;p86"/>
          <p:cNvSpPr txBox="1"/>
          <p:nvPr/>
        </p:nvSpPr>
        <p:spPr>
          <a:xfrm>
            <a:off x="757629" y="4821290"/>
            <a:ext cx="8591100" cy="2057100"/>
          </a:xfrm>
          <a:prstGeom prst="rect">
            <a:avLst/>
          </a:prstGeom>
          <a:noFill/>
          <a:ln>
            <a:noFill/>
          </a:ln>
        </p:spPr>
        <p:txBody>
          <a:bodyPr anchorCtr="0" anchor="t" bIns="0" lIns="0" spcFirstLastPara="1" rIns="0" wrap="square" tIns="0">
            <a:spAutoFit/>
          </a:bodyPr>
          <a:lstStyle/>
          <a:p>
            <a:pPr indent="0" lvl="0" marL="0" marR="0" rtl="0" algn="l">
              <a:lnSpc>
                <a:spcPct val="113333"/>
              </a:lnSpc>
              <a:spcBef>
                <a:spcPts val="0"/>
              </a:spcBef>
              <a:spcAft>
                <a:spcPts val="0"/>
              </a:spcAft>
              <a:buClr>
                <a:srgbClr val="000000"/>
              </a:buClr>
              <a:buSzPts val="1804"/>
              <a:buFont typeface="Arial"/>
              <a:buNone/>
            </a:pPr>
            <a:r>
              <a:t/>
            </a:r>
            <a:endParaRPr b="0" i="0" sz="1804" u="none" cap="none" strike="noStrike">
              <a:solidFill>
                <a:schemeClr val="dk1"/>
              </a:solidFill>
              <a:latin typeface="Arial"/>
              <a:ea typeface="Arial"/>
              <a:cs typeface="Arial"/>
              <a:sym typeface="Arial"/>
            </a:endParaRPr>
          </a:p>
          <a:p>
            <a:pPr indent="0" lvl="0" marL="0" marR="0" rtl="0" algn="l">
              <a:lnSpc>
                <a:spcPct val="113333"/>
              </a:lnSpc>
              <a:spcBef>
                <a:spcPts val="0"/>
              </a:spcBef>
              <a:spcAft>
                <a:spcPts val="0"/>
              </a:spcAft>
              <a:buClr>
                <a:srgbClr val="000000"/>
              </a:buClr>
              <a:buSzPts val="1804"/>
              <a:buFont typeface="Arial"/>
              <a:buNone/>
            </a:pPr>
            <a:r>
              <a:t/>
            </a:r>
            <a:endParaRPr b="0" i="0" sz="1804" u="none" cap="none" strike="noStrike">
              <a:solidFill>
                <a:schemeClr val="dk1"/>
              </a:solidFill>
              <a:latin typeface="Arial"/>
              <a:ea typeface="Arial"/>
              <a:cs typeface="Arial"/>
              <a:sym typeface="Arial"/>
            </a:endParaRPr>
          </a:p>
          <a:p>
            <a:pPr indent="-177549" lvl="1" marL="367801" marR="0" rtl="0" algn="l">
              <a:lnSpc>
                <a:spcPct val="119941"/>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Σημασία</a:t>
            </a:r>
            <a:r>
              <a:rPr b="0" i="0" lang="en-US" sz="1600" u="none" cap="none" strike="noStrike">
                <a:solidFill>
                  <a:srgbClr val="000000"/>
                </a:solidFill>
                <a:latin typeface="Arial"/>
                <a:ea typeface="Arial"/>
                <a:cs typeface="Arial"/>
                <a:sym typeface="Arial"/>
              </a:rPr>
              <a:t>: Τα επιχειρηματικά σχέδια είναι απαραίτητα, είτε πρόκειται για νεοσύστατες είτε για εδραιωμένες επιχειρήσεις. Οι νεοσύστατες επιχειρήσεις βασίζονται σε αυτά για να εξασφαλίσουν χρηματοδότηση και να προσελκύσουν επενδυτές, ενώ οι καθιερωμένες επιχειρήσεις τα χρησιμοποιούν για να διατηρήσουν την εστίαση και την ευθυγράμμιση με τους μακροπρόθεσμους στόχους τους.</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87"/>
          <p:cNvSpPr/>
          <p:nvPr/>
        </p:nvSpPr>
        <p:spPr>
          <a:xfrm>
            <a:off x="-102891" y="-7953"/>
            <a:ext cx="10794704" cy="7575583"/>
          </a:xfrm>
          <a:custGeom>
            <a:rect b="b" l="l" r="r" t="t"/>
            <a:pathLst>
              <a:path extrusionOk="0" h="7559675" w="10688973">
                <a:moveTo>
                  <a:pt x="0" y="0"/>
                </a:moveTo>
                <a:lnTo>
                  <a:pt x="10688973" y="0"/>
                </a:lnTo>
                <a:lnTo>
                  <a:pt x="10688973" y="7559675"/>
                </a:lnTo>
                <a:lnTo>
                  <a:pt x="0" y="7559675"/>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671" name="Google Shape;671;p87"/>
          <p:cNvSpPr txBox="1"/>
          <p:nvPr/>
        </p:nvSpPr>
        <p:spPr>
          <a:xfrm>
            <a:off x="647464" y="1303888"/>
            <a:ext cx="9540900" cy="4694700"/>
          </a:xfrm>
          <a:prstGeom prst="rect">
            <a:avLst/>
          </a:prstGeom>
          <a:noFill/>
          <a:ln>
            <a:noFill/>
          </a:ln>
        </p:spPr>
        <p:txBody>
          <a:bodyPr anchorCtr="0" anchor="t" bIns="0" lIns="0" spcFirstLastPara="1" rIns="0" wrap="square" tIns="0">
            <a:spAutoFit/>
          </a:bodyPr>
          <a:lstStyle/>
          <a:p>
            <a:pPr indent="-177549" lvl="1" marL="367802" marR="0" rtl="0" algn="l">
              <a:lnSpc>
                <a:spcPct val="12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Σημασία στις νεοσύστατες επιχειρήσεις:</a:t>
            </a:r>
            <a:r>
              <a:rPr b="0" i="0" lang="en-US" sz="1600" u="none" cap="none" strike="noStrike">
                <a:solidFill>
                  <a:srgbClr val="000000"/>
                </a:solidFill>
                <a:latin typeface="Arial"/>
                <a:ea typeface="Arial"/>
                <a:cs typeface="Arial"/>
                <a:sym typeface="Arial"/>
              </a:rPr>
              <a:t> Πριν από την έναρξη των εργασιών, κάθε νέα επιχείρηση πρέπει να συντάσσει σχολαστικά ένα επιχειρηματικό σχέδιο. Τα χρηματοπιστωτικά ιδρύματα και οι επενδυτές επιχειρηματικών κεφαλαίων συχνά το απαιτούν ως προϋπόθεση για την εξέταση της χρηματοδότησης, υπογραμμίζοντας τον καθοριστικό του ρόλο στην εξασφάλιση ζωτικών πόρων.</a:t>
            </a:r>
            <a:endParaRPr b="0"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177549" lvl="1" marL="367802" marR="0" rtl="0" algn="l">
              <a:lnSpc>
                <a:spcPct val="12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Βιωσιμότητα και σχεδιασμός: </a:t>
            </a:r>
            <a:r>
              <a:rPr b="0" i="0" lang="en-US" sz="1600" u="none" cap="none" strike="noStrike">
                <a:solidFill>
                  <a:srgbClr val="000000"/>
                </a:solidFill>
                <a:latin typeface="Arial"/>
                <a:ea typeface="Arial"/>
                <a:cs typeface="Arial"/>
                <a:sym typeface="Arial"/>
              </a:rPr>
              <a:t>Η έρευνα δείχνει ότι οι επιχειρηματίες που περιγράφουν σχολαστικά τις επιχειρηματικές τους στρατηγικές μέσω επίσημων σχεδίων έχουν 16% περισσότερες πιθανότητες να επιτύχουν βιωσιμότητα σε σύγκριση με εκείνους που δεν το κάνουν (Harvard Business Review, 2017). Αυτό υπογραμμίζει την κρισιμότητα του σχεδιασμού για την αντιμετώπιση των αβεβαιοτήτων που είναι συνυφασμένες με τις επιχειρηματικές προσπάθειες.</a:t>
            </a:r>
            <a:endParaRPr b="0"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177549" lvl="1" marL="367802" marR="0" rtl="0" algn="l">
              <a:lnSpc>
                <a:spcPct val="12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Συνεχής προσαρμογή: </a:t>
            </a:r>
            <a:r>
              <a:rPr b="0" i="0" lang="en-US" sz="1600" u="none" cap="none" strike="noStrike">
                <a:solidFill>
                  <a:srgbClr val="000000"/>
                </a:solidFill>
                <a:latin typeface="Arial"/>
                <a:ea typeface="Arial"/>
                <a:cs typeface="Arial"/>
                <a:sym typeface="Arial"/>
              </a:rPr>
              <a:t>Αντίθετα, θα πρέπει να υπόκειται σε περιοδική αναθεώρηση και αναπροσαρμογή, ώστε να προσαρμόζεται στις μεταβαλλόμενες συνθήκες και στους εξελισσόμενους οργανωτικούς στόχους. Αυτή η δυναμική προσέγγιση εξασφαλίζει την ευθυγράμμιση με τις τάσεις της αγοράς και ενισχύει την ανταπόκριση της εταιρείας στις αναδυόμενες ευκαιρίες και προκλήσεις.</a:t>
            </a:r>
            <a:endParaRPr b="0" i="0" sz="1600" u="none" cap="none" strike="noStrike">
              <a:solidFill>
                <a:srgbClr val="000000"/>
              </a:solidFill>
              <a:latin typeface="Arial"/>
              <a:ea typeface="Arial"/>
              <a:cs typeface="Arial"/>
              <a:sym typeface="Arial"/>
            </a:endParaRPr>
          </a:p>
          <a:p>
            <a:pPr indent="0" lvl="0" marL="0" marR="0" rtl="0" algn="l">
              <a:lnSpc>
                <a:spcPct val="119941"/>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672" name="Google Shape;672;p87"/>
          <p:cNvSpPr/>
          <p:nvPr/>
        </p:nvSpPr>
        <p:spPr>
          <a:xfrm>
            <a:off x="353875" y="5392801"/>
            <a:ext cx="1827409" cy="1759229"/>
          </a:xfrm>
          <a:custGeom>
            <a:rect b="b" l="l" r="r" t="t"/>
            <a:pathLst>
              <a:path extrusionOk="0" h="2016308" w="2277145">
                <a:moveTo>
                  <a:pt x="0" y="0"/>
                </a:moveTo>
                <a:lnTo>
                  <a:pt x="2277144" y="0"/>
                </a:lnTo>
                <a:lnTo>
                  <a:pt x="2277144" y="2016308"/>
                </a:lnTo>
                <a:lnTo>
                  <a:pt x="0" y="201630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673" name="Google Shape;673;p87"/>
          <p:cNvSpPr txBox="1"/>
          <p:nvPr/>
        </p:nvSpPr>
        <p:spPr>
          <a:xfrm>
            <a:off x="1330834" y="718742"/>
            <a:ext cx="8322377" cy="31393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Γιατί τα επιχειρηματικά σχέδια έχουν σημασία</a:t>
            </a:r>
            <a:endParaRPr b="1" i="0" sz="1700" u="none" cap="none" strike="noStrik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88"/>
          <p:cNvSpPr/>
          <p:nvPr/>
        </p:nvSpPr>
        <p:spPr>
          <a:xfrm>
            <a:off x="2155" y="0"/>
            <a:ext cx="10711469" cy="7575581"/>
          </a:xfrm>
          <a:custGeom>
            <a:rect b="b" l="l" r="r" t="t"/>
            <a:pathLst>
              <a:path extrusionOk="0" h="7559673" w="10688975">
                <a:moveTo>
                  <a:pt x="0" y="0"/>
                </a:moveTo>
                <a:lnTo>
                  <a:pt x="10688975" y="0"/>
                </a:lnTo>
                <a:lnTo>
                  <a:pt x="10688975" y="7559673"/>
                </a:lnTo>
                <a:lnTo>
                  <a:pt x="0" y="7559673"/>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683" name="Google Shape;683;p88"/>
          <p:cNvSpPr txBox="1"/>
          <p:nvPr/>
        </p:nvSpPr>
        <p:spPr>
          <a:xfrm>
            <a:off x="513813" y="776582"/>
            <a:ext cx="9688200" cy="6603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700"/>
              <a:buFont typeface="Arial"/>
              <a:buNone/>
            </a:pPr>
            <a:r>
              <a:rPr b="0" i="0" lang="en-US" sz="1500" u="none" cap="none" strike="noStrike">
                <a:solidFill>
                  <a:srgbClr val="000000"/>
                </a:solidFill>
                <a:latin typeface="Arial"/>
                <a:ea typeface="Arial"/>
                <a:cs typeface="Arial"/>
                <a:sym typeface="Arial"/>
              </a:rPr>
              <a:t>Καθώς εμβαθύνουμε στα συστατικά στοιχεία ενός επιχειρηματικού σχεδίου και στις στρατηγικές για την ανάλυση της αγοράς, την τμηματοποίηση, την ανταγωνιστική ανάλυση και την αξιολόγηση των κινδύνων, είναι ζωτικής σημασίας να τονίσουμε τη συνολική σημασία του στρατηγικού οράματος. </a:t>
            </a:r>
            <a:endParaRPr b="0" i="0" sz="15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rPr b="0" i="0" lang="en-US" sz="1500" u="none" cap="none" strike="noStrike">
                <a:solidFill>
                  <a:srgbClr val="000000"/>
                </a:solidFill>
                <a:latin typeface="Arial"/>
                <a:ea typeface="Arial"/>
                <a:cs typeface="Arial"/>
                <a:sym typeface="Arial"/>
              </a:rPr>
              <a:t>Ένα στρατηγικό όραμα χρησιμεύει ως κατευθυντήρια δύναμη πίσω από αυτές τις βασικές επιχειρηματικές διαδικασίες. Διαμορφώνει τους στόχους, τις προτεραιότητες και τις αποφάσεις που περιγράφονται στο επιχειρηματικό σχέδιο, παρέχοντας έναν οδικό χάρτη για την πλοήγηση στην πολυπλοκότητα της αγοράς, τον προσδιορισμό των τμημάτων-στόχων, την κατανόηση των ανταγωνιστών και την αξιολόγηση των κινδύνων. Ευθυγραμμίζοντας κάθε πτυχή του επιχειρηματικού σχεδιασμού και της ανάλυσης με ένα σαφές στρατηγικό όραμα, οι οργανισμοί μπορούν να χαράξουν αποτελεσματικά την πορεία τους προς τη βιώσιμη ανάπτυξη και επιτυχία.</a:t>
            </a:r>
            <a:endParaRPr b="0" i="0" sz="15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rPr b="1" i="0" lang="en-US" sz="1500" u="none" cap="none" strike="noStrike">
                <a:solidFill>
                  <a:srgbClr val="000000"/>
                </a:solidFill>
                <a:latin typeface="Arial"/>
                <a:ea typeface="Arial"/>
                <a:cs typeface="Arial"/>
                <a:sym typeface="Arial"/>
              </a:rPr>
              <a:t>Βασικά σημεία:</a:t>
            </a:r>
            <a:endParaRPr b="1" i="0" sz="1500" u="none" cap="none" strike="noStrike">
              <a:solidFill>
                <a:srgbClr val="000000"/>
              </a:solidFill>
              <a:latin typeface="Arial"/>
              <a:ea typeface="Arial"/>
              <a:cs typeface="Arial"/>
              <a:sym typeface="Arial"/>
            </a:endParaRPr>
          </a:p>
          <a:p>
            <a:pPr indent="0" lvl="0" marL="916320" marR="0" rtl="0" algn="l">
              <a:lnSpc>
                <a:spcPct val="120000"/>
              </a:lnSpc>
              <a:spcBef>
                <a:spcPts val="0"/>
              </a:spcBef>
              <a:spcAft>
                <a:spcPts val="0"/>
              </a:spcAft>
              <a:buClr>
                <a:srgbClr val="000000"/>
              </a:buClr>
              <a:buSzPts val="1700"/>
              <a:buFont typeface="Arial"/>
              <a:buNone/>
            </a:pPr>
            <a:r>
              <a:rPr b="0" i="0" lang="en-US" sz="1500" u="none" cap="none" strike="noStrike">
                <a:solidFill>
                  <a:srgbClr val="000000"/>
                </a:solidFill>
                <a:latin typeface="Arial"/>
                <a:ea typeface="Arial"/>
                <a:cs typeface="Arial"/>
                <a:sym typeface="Arial"/>
              </a:rPr>
              <a:t>Γιατί έχει σημασία:</a:t>
            </a:r>
            <a:endParaRPr b="0" i="0" sz="1500" u="none" cap="none" strike="noStrike">
              <a:solidFill>
                <a:srgbClr val="000000"/>
              </a:solidFill>
              <a:latin typeface="Arial"/>
              <a:ea typeface="Arial"/>
              <a:cs typeface="Arial"/>
              <a:sym typeface="Arial"/>
            </a:endParaRPr>
          </a:p>
          <a:p>
            <a:pPr indent="-164835" lvl="1" marL="367802" marR="0" rtl="0" algn="l">
              <a:lnSpc>
                <a:spcPct val="120000"/>
              </a:lnSpc>
              <a:spcBef>
                <a:spcPts val="0"/>
              </a:spcBef>
              <a:spcAft>
                <a:spcPts val="0"/>
              </a:spcAft>
              <a:buClr>
                <a:srgbClr val="000000"/>
              </a:buClr>
              <a:buSzPts val="1400"/>
              <a:buFont typeface="Arial"/>
              <a:buChar char="•"/>
            </a:pPr>
            <a:r>
              <a:rPr b="0" i="0" lang="en-US" sz="1500" u="none" cap="none" strike="noStrike">
                <a:solidFill>
                  <a:srgbClr val="000000"/>
                </a:solidFill>
                <a:latin typeface="Arial"/>
                <a:ea typeface="Arial"/>
                <a:cs typeface="Arial"/>
                <a:sym typeface="Arial"/>
              </a:rPr>
              <a:t>Καθοδηγεί τη στρατηγική και τις αποφάσεις, επιτρέποντας την προσαρμογή στις αλλαγές της αγοράς.</a:t>
            </a:r>
            <a:endParaRPr b="0" i="0" sz="1500" u="none" cap="none" strike="noStrike">
              <a:solidFill>
                <a:srgbClr val="000000"/>
              </a:solidFill>
              <a:latin typeface="Arial"/>
              <a:ea typeface="Arial"/>
              <a:cs typeface="Arial"/>
              <a:sym typeface="Arial"/>
            </a:endParaRPr>
          </a:p>
          <a:p>
            <a:pPr indent="-164835" lvl="1" marL="367802" marR="0" rtl="0" algn="l">
              <a:lnSpc>
                <a:spcPct val="120000"/>
              </a:lnSpc>
              <a:spcBef>
                <a:spcPts val="0"/>
              </a:spcBef>
              <a:spcAft>
                <a:spcPts val="0"/>
              </a:spcAft>
              <a:buClr>
                <a:srgbClr val="000000"/>
              </a:buClr>
              <a:buSzPts val="1400"/>
              <a:buFont typeface="Arial"/>
              <a:buChar char="•"/>
            </a:pPr>
            <a:r>
              <a:rPr b="0" i="0" lang="en-US" sz="1500" u="none" cap="none" strike="noStrike">
                <a:solidFill>
                  <a:srgbClr val="000000"/>
                </a:solidFill>
                <a:latin typeface="Arial"/>
                <a:ea typeface="Arial"/>
                <a:cs typeface="Arial"/>
                <a:sym typeface="Arial"/>
              </a:rPr>
              <a:t>Εξασφαλίζει την ευθυγράμμιση με την αποστολή, προωθώντας τη διαρκή επιτυχία και την προσαρμοστικότητα.</a:t>
            </a:r>
            <a:endParaRPr b="0" i="0" sz="1500" u="none" cap="none" strike="noStrike">
              <a:solidFill>
                <a:srgbClr val="000000"/>
              </a:solidFill>
              <a:latin typeface="Arial"/>
              <a:ea typeface="Arial"/>
              <a:cs typeface="Arial"/>
              <a:sym typeface="Arial"/>
            </a:endParaRPr>
          </a:p>
          <a:p>
            <a:pPr indent="0" lvl="0" marL="916320" marR="0" rtl="0" algn="l">
              <a:lnSpc>
                <a:spcPct val="120000"/>
              </a:lnSpc>
              <a:spcBef>
                <a:spcPts val="0"/>
              </a:spcBef>
              <a:spcAft>
                <a:spcPts val="0"/>
              </a:spcAft>
              <a:buClr>
                <a:srgbClr val="000000"/>
              </a:buClr>
              <a:buSzPts val="1700"/>
              <a:buFont typeface="Arial"/>
              <a:buNone/>
            </a:pPr>
            <a:r>
              <a:rPr b="0" i="0" lang="en-US" sz="1500" u="none" cap="none" strike="noStrike">
                <a:solidFill>
                  <a:srgbClr val="000000"/>
                </a:solidFill>
                <a:latin typeface="Arial"/>
                <a:ea typeface="Arial"/>
                <a:cs typeface="Arial"/>
                <a:sym typeface="Arial"/>
              </a:rPr>
              <a:t>Οφέλη:</a:t>
            </a:r>
            <a:endParaRPr b="0" i="0" sz="1500" u="none" cap="none" strike="noStrike">
              <a:solidFill>
                <a:srgbClr val="000000"/>
              </a:solidFill>
              <a:latin typeface="Arial"/>
              <a:ea typeface="Arial"/>
              <a:cs typeface="Arial"/>
              <a:sym typeface="Arial"/>
            </a:endParaRPr>
          </a:p>
          <a:p>
            <a:pPr indent="-164835" lvl="1" marL="367802" marR="0" rtl="0" algn="l">
              <a:lnSpc>
                <a:spcPct val="120000"/>
              </a:lnSpc>
              <a:spcBef>
                <a:spcPts val="0"/>
              </a:spcBef>
              <a:spcAft>
                <a:spcPts val="0"/>
              </a:spcAft>
              <a:buClr>
                <a:srgbClr val="000000"/>
              </a:buClr>
              <a:buSzPts val="1400"/>
              <a:buFont typeface="Arial"/>
              <a:buChar char="•"/>
            </a:pPr>
            <a:r>
              <a:rPr b="0" i="0" lang="en-US" sz="1500" u="none" cap="none" strike="noStrike">
                <a:solidFill>
                  <a:srgbClr val="000000"/>
                </a:solidFill>
                <a:latin typeface="Arial"/>
                <a:ea typeface="Arial"/>
                <a:cs typeface="Arial"/>
                <a:sym typeface="Arial"/>
              </a:rPr>
              <a:t>Επικεντρώνει τις προσπάθειες, βοηθά στην επίτευξη στόχων και δημιουργεί ανταγωνιστικό πλεονέκτημα.</a:t>
            </a:r>
            <a:endParaRPr b="0" i="0" sz="1500" u="none" cap="none" strike="noStrike">
              <a:solidFill>
                <a:srgbClr val="000000"/>
              </a:solidFill>
              <a:latin typeface="Arial"/>
              <a:ea typeface="Arial"/>
              <a:cs typeface="Arial"/>
              <a:sym typeface="Arial"/>
            </a:endParaRPr>
          </a:p>
          <a:p>
            <a:pPr indent="-164835" lvl="1" marL="367802" marR="0" rtl="0" algn="l">
              <a:lnSpc>
                <a:spcPct val="120000"/>
              </a:lnSpc>
              <a:spcBef>
                <a:spcPts val="0"/>
              </a:spcBef>
              <a:spcAft>
                <a:spcPts val="0"/>
              </a:spcAft>
              <a:buClr>
                <a:srgbClr val="000000"/>
              </a:buClr>
              <a:buSzPts val="1400"/>
              <a:buFont typeface="Arial"/>
              <a:buChar char="•"/>
            </a:pPr>
            <a:r>
              <a:rPr b="0" i="0" lang="en-US" sz="1500" u="none" cap="none" strike="noStrike">
                <a:solidFill>
                  <a:srgbClr val="000000"/>
                </a:solidFill>
                <a:latin typeface="Arial"/>
                <a:ea typeface="Arial"/>
                <a:cs typeface="Arial"/>
                <a:sym typeface="Arial"/>
              </a:rPr>
              <a:t>Θέτει τα θεμέλια για ανάπτυξη εν μέσω δυναμικών συνθηκών της αγοράς.</a:t>
            </a:r>
            <a:endParaRPr b="0" i="0" sz="1500" u="none" cap="none" strike="noStrike">
              <a:solidFill>
                <a:srgbClr val="000000"/>
              </a:solidFill>
              <a:latin typeface="Arial"/>
              <a:ea typeface="Arial"/>
              <a:cs typeface="Arial"/>
              <a:sym typeface="Arial"/>
            </a:endParaRPr>
          </a:p>
          <a:p>
            <a:pPr indent="0" lvl="0" marL="916320" marR="0" rtl="0" algn="l">
              <a:lnSpc>
                <a:spcPct val="120000"/>
              </a:lnSpc>
              <a:spcBef>
                <a:spcPts val="0"/>
              </a:spcBef>
              <a:spcAft>
                <a:spcPts val="0"/>
              </a:spcAft>
              <a:buClr>
                <a:srgbClr val="000000"/>
              </a:buClr>
              <a:buSzPts val="1700"/>
              <a:buFont typeface="Arial"/>
              <a:buNone/>
            </a:pPr>
            <a:r>
              <a:rPr b="0" i="0" lang="en-US" sz="1500" u="none" cap="none" strike="noStrike">
                <a:solidFill>
                  <a:srgbClr val="000000"/>
                </a:solidFill>
                <a:latin typeface="Arial"/>
                <a:ea typeface="Arial"/>
                <a:cs typeface="Arial"/>
                <a:sym typeface="Arial"/>
              </a:rPr>
              <a:t>Ανάπτυξη του οράματός σας:</a:t>
            </a:r>
            <a:endParaRPr b="0" i="0" sz="1500" u="none" cap="none" strike="noStrike">
              <a:solidFill>
                <a:srgbClr val="000000"/>
              </a:solidFill>
              <a:latin typeface="Arial"/>
              <a:ea typeface="Arial"/>
              <a:cs typeface="Arial"/>
              <a:sym typeface="Arial"/>
            </a:endParaRPr>
          </a:p>
          <a:p>
            <a:pPr indent="-164835" lvl="1" marL="367802" marR="0" rtl="0" algn="l">
              <a:lnSpc>
                <a:spcPct val="120000"/>
              </a:lnSpc>
              <a:spcBef>
                <a:spcPts val="0"/>
              </a:spcBef>
              <a:spcAft>
                <a:spcPts val="0"/>
              </a:spcAft>
              <a:buClr>
                <a:srgbClr val="000000"/>
              </a:buClr>
              <a:buSzPts val="1400"/>
              <a:buFont typeface="Arial"/>
              <a:buChar char="•"/>
            </a:pPr>
            <a:r>
              <a:rPr b="0" i="0" lang="en-US" sz="1500" u="none" cap="none" strike="noStrike">
                <a:solidFill>
                  <a:srgbClr val="000000"/>
                </a:solidFill>
                <a:latin typeface="Arial"/>
                <a:ea typeface="Arial"/>
                <a:cs typeface="Arial"/>
                <a:sym typeface="Arial"/>
              </a:rPr>
              <a:t>Καθορίστε τους ρόλους διαχείρισης, εμπλέξτε τους ενδιαφερόμενους και αναλύστε τη θέση στην αγορά.</a:t>
            </a:r>
            <a:endParaRPr b="0" i="0" sz="1500" u="none" cap="none" strike="noStrike">
              <a:solidFill>
                <a:srgbClr val="000000"/>
              </a:solidFill>
              <a:latin typeface="Arial"/>
              <a:ea typeface="Arial"/>
              <a:cs typeface="Arial"/>
              <a:sym typeface="Arial"/>
            </a:endParaRPr>
          </a:p>
          <a:p>
            <a:pPr indent="-164835" lvl="1" marL="367802" marR="0" rtl="0" algn="l">
              <a:lnSpc>
                <a:spcPct val="120000"/>
              </a:lnSpc>
              <a:spcBef>
                <a:spcPts val="0"/>
              </a:spcBef>
              <a:spcAft>
                <a:spcPts val="0"/>
              </a:spcAft>
              <a:buClr>
                <a:srgbClr val="000000"/>
              </a:buClr>
              <a:buSzPts val="1400"/>
              <a:buFont typeface="Arial"/>
              <a:buChar char="•"/>
            </a:pPr>
            <a:r>
              <a:rPr b="0" i="0" lang="en-US" sz="1500" u="none" cap="none" strike="noStrike">
                <a:solidFill>
                  <a:srgbClr val="000000"/>
                </a:solidFill>
                <a:latin typeface="Arial"/>
                <a:ea typeface="Arial"/>
                <a:cs typeface="Arial"/>
                <a:sym typeface="Arial"/>
              </a:rPr>
              <a:t>Προώθηση συζητήσεων για ενιαίο όραμα, αποτελεσματική διαμόρφωση της δήλωσης και συλλογή ανατροφοδότησης.</a:t>
            </a:r>
            <a:endParaRPr b="0" i="0" sz="1500" u="none" cap="none" strike="noStrike">
              <a:solidFill>
                <a:srgbClr val="000000"/>
              </a:solidFill>
              <a:latin typeface="Arial"/>
              <a:ea typeface="Arial"/>
              <a:cs typeface="Arial"/>
              <a:sym typeface="Arial"/>
            </a:endParaRPr>
          </a:p>
          <a:p>
            <a:pPr indent="-164835" lvl="1" marL="367802" marR="0" rtl="0" algn="l">
              <a:lnSpc>
                <a:spcPct val="120000"/>
              </a:lnSpc>
              <a:spcBef>
                <a:spcPts val="0"/>
              </a:spcBef>
              <a:spcAft>
                <a:spcPts val="0"/>
              </a:spcAft>
              <a:buClr>
                <a:srgbClr val="000000"/>
              </a:buClr>
              <a:buSzPts val="1400"/>
              <a:buFont typeface="Arial"/>
              <a:buChar char="•"/>
            </a:pPr>
            <a:r>
              <a:rPr b="0" i="0" lang="en-US" sz="1500" u="none" cap="none" strike="noStrike">
                <a:solidFill>
                  <a:srgbClr val="000000"/>
                </a:solidFill>
                <a:latin typeface="Arial"/>
                <a:ea typeface="Arial"/>
                <a:cs typeface="Arial"/>
                <a:sym typeface="Arial"/>
              </a:rPr>
              <a:t>Επικοινωνήστε ευρέως το όραμα και επιτρέψτε ευελιξία για προσαρμογές.</a:t>
            </a:r>
            <a:endParaRPr b="0" i="0" sz="15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t/>
            </a:r>
            <a:endParaRPr b="0" i="0" sz="1500" u="none" cap="none" strike="noStrike">
              <a:solidFill>
                <a:srgbClr val="000000"/>
              </a:solidFill>
              <a:latin typeface="Arial"/>
              <a:ea typeface="Arial"/>
              <a:cs typeface="Arial"/>
              <a:sym typeface="Arial"/>
            </a:endParaRPr>
          </a:p>
          <a:p>
            <a:pPr indent="0" lvl="0" marL="0" marR="0" rtl="0" algn="l">
              <a:lnSpc>
                <a:spcPct val="119941"/>
              </a:lnSpc>
              <a:spcBef>
                <a:spcPts val="0"/>
              </a:spcBef>
              <a:spcAft>
                <a:spcPts val="0"/>
              </a:spcAft>
              <a:buClr>
                <a:srgbClr val="000000"/>
              </a:buClr>
              <a:buSzPts val="1700"/>
              <a:buFont typeface="Arial"/>
              <a:buNone/>
            </a:pPr>
            <a:r>
              <a:t/>
            </a:r>
            <a:endParaRPr b="0" i="0" sz="1500" u="none" cap="none" strike="noStrike">
              <a:solidFill>
                <a:srgbClr val="000000"/>
              </a:solidFill>
              <a:latin typeface="Arial"/>
              <a:ea typeface="Arial"/>
              <a:cs typeface="Arial"/>
              <a:sym typeface="Arial"/>
            </a:endParaRPr>
          </a:p>
        </p:txBody>
      </p:sp>
      <p:sp>
        <p:nvSpPr>
          <p:cNvPr id="684" name="Google Shape;684;p88"/>
          <p:cNvSpPr/>
          <p:nvPr/>
        </p:nvSpPr>
        <p:spPr>
          <a:xfrm>
            <a:off x="9531750" y="3359849"/>
            <a:ext cx="997513" cy="1102357"/>
          </a:xfrm>
          <a:custGeom>
            <a:rect b="b" l="l" r="r" t="t"/>
            <a:pathLst>
              <a:path extrusionOk="0" h="1925514" w="1918294">
                <a:moveTo>
                  <a:pt x="0" y="0"/>
                </a:moveTo>
                <a:lnTo>
                  <a:pt x="1918294" y="0"/>
                </a:lnTo>
                <a:lnTo>
                  <a:pt x="1918294" y="1925514"/>
                </a:lnTo>
                <a:lnTo>
                  <a:pt x="0" y="19255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685" name="Google Shape;685;p88"/>
          <p:cNvSpPr txBox="1"/>
          <p:nvPr/>
        </p:nvSpPr>
        <p:spPr>
          <a:xfrm>
            <a:off x="1050323" y="462653"/>
            <a:ext cx="8591141" cy="31393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Κατανόηση του στρατηγικού οράματος</a:t>
            </a:r>
            <a:endParaRPr b="1" i="0" sz="17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89"/>
          <p:cNvSpPr/>
          <p:nvPr/>
        </p:nvSpPr>
        <p:spPr>
          <a:xfrm>
            <a:off x="2105" y="0"/>
            <a:ext cx="10711467" cy="7575583"/>
          </a:xfrm>
          <a:custGeom>
            <a:rect b="b" l="l" r="r" t="t"/>
            <a:pathLst>
              <a:path extrusionOk="0" h="7559675" w="10688973">
                <a:moveTo>
                  <a:pt x="0" y="0"/>
                </a:moveTo>
                <a:lnTo>
                  <a:pt x="10688973" y="0"/>
                </a:lnTo>
                <a:lnTo>
                  <a:pt x="10688973" y="7559675"/>
                </a:lnTo>
                <a:lnTo>
                  <a:pt x="0" y="7559675"/>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695" name="Google Shape;695;p89"/>
          <p:cNvSpPr txBox="1"/>
          <p:nvPr/>
        </p:nvSpPr>
        <p:spPr>
          <a:xfrm>
            <a:off x="1062343" y="451529"/>
            <a:ext cx="8591141" cy="313932"/>
          </a:xfrm>
          <a:prstGeom prst="rect">
            <a:avLst/>
          </a:prstGeom>
          <a:noFill/>
          <a:ln>
            <a:noFill/>
          </a:ln>
        </p:spPr>
        <p:txBody>
          <a:bodyPr anchorCtr="0" anchor="t" bIns="0" lIns="0" spcFirstLastPara="1" rIns="0" wrap="square" tIns="0">
            <a:spAutoFit/>
          </a:bodyPr>
          <a:lstStyle/>
          <a:p>
            <a:pPr indent="0" lvl="0" marL="0" marR="0" rtl="0" algn="ctr">
              <a:lnSpc>
                <a:spcPct val="120011"/>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Συνιστώσες ενός επιχειρηματικού σχεδίου</a:t>
            </a:r>
            <a:endParaRPr b="1" i="0" sz="1700" u="none" cap="none" strike="noStrike">
              <a:solidFill>
                <a:srgbClr val="000000"/>
              </a:solidFill>
              <a:latin typeface="Arial"/>
              <a:ea typeface="Arial"/>
              <a:cs typeface="Arial"/>
              <a:sym typeface="Arial"/>
            </a:endParaRPr>
          </a:p>
        </p:txBody>
      </p:sp>
      <p:sp>
        <p:nvSpPr>
          <p:cNvPr id="696" name="Google Shape;696;p89"/>
          <p:cNvSpPr txBox="1"/>
          <p:nvPr/>
        </p:nvSpPr>
        <p:spPr>
          <a:xfrm>
            <a:off x="1195720" y="877674"/>
            <a:ext cx="8310000" cy="837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Τα αποτελεσματικά επιχειρηματικά σχέδια αποτελούνται από διάφορα βασικά στοιχεία που περιγράφουν διάφορες πτυχές των στόχων και των στρατηγικών μιας εταιρείας. </a:t>
            </a:r>
            <a:endParaRPr b="0" i="0" sz="16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Ας εμβαθύνουμε στα δέκα βασικά στοιχεία ενός επιχειρηματικού σχεδίου:</a:t>
            </a:r>
            <a:endParaRPr b="0" i="0" sz="1600" u="none" cap="none" strike="noStrike">
              <a:solidFill>
                <a:srgbClr val="000000"/>
              </a:solidFill>
              <a:latin typeface="Arial"/>
              <a:ea typeface="Arial"/>
              <a:cs typeface="Arial"/>
              <a:sym typeface="Arial"/>
            </a:endParaRPr>
          </a:p>
        </p:txBody>
      </p:sp>
      <p:sp>
        <p:nvSpPr>
          <p:cNvPr id="697" name="Google Shape;697;p89"/>
          <p:cNvSpPr txBox="1"/>
          <p:nvPr/>
        </p:nvSpPr>
        <p:spPr>
          <a:xfrm>
            <a:off x="617229" y="1812865"/>
            <a:ext cx="9466800" cy="837300"/>
          </a:xfrm>
          <a:prstGeom prst="rect">
            <a:avLst/>
          </a:prstGeom>
          <a:noFill/>
          <a:ln>
            <a:noFill/>
          </a:ln>
        </p:spPr>
        <p:txBody>
          <a:bodyPr anchorCtr="0" anchor="t" bIns="0" lIns="0" spcFirstLastPara="1" rIns="0" wrap="square" tIns="0">
            <a:spAutoFit/>
          </a:bodyPr>
          <a:lstStyle/>
          <a:p>
            <a:pPr indent="-177549" lvl="1" marL="367802" marR="0" rtl="0" algn="just">
              <a:lnSpc>
                <a:spcPct val="12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Περίληψη:</a:t>
            </a:r>
            <a:endParaRPr b="1"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Παρέχει μια επισκόπηση ολόκληρου του επιχειρηματικού σχεδίου, συμπεριλαμβανομένης της αποστολής του οργανισμού, των προϊόντων, των υπηρεσιών και του λόγου ίδρυσης της εταιρείας.</a:t>
            </a:r>
            <a:endParaRPr b="0" i="0" sz="1600" u="none" cap="none" strike="noStrike">
              <a:solidFill>
                <a:srgbClr val="000000"/>
              </a:solidFill>
              <a:latin typeface="Arial"/>
              <a:ea typeface="Arial"/>
              <a:cs typeface="Arial"/>
              <a:sym typeface="Arial"/>
            </a:endParaRPr>
          </a:p>
        </p:txBody>
      </p:sp>
      <p:sp>
        <p:nvSpPr>
          <p:cNvPr id="698" name="Google Shape;698;p89"/>
          <p:cNvSpPr txBox="1"/>
          <p:nvPr/>
        </p:nvSpPr>
        <p:spPr>
          <a:xfrm>
            <a:off x="612504" y="2600419"/>
            <a:ext cx="9466800" cy="1132800"/>
          </a:xfrm>
          <a:prstGeom prst="rect">
            <a:avLst/>
          </a:prstGeom>
          <a:noFill/>
          <a:ln>
            <a:noFill/>
          </a:ln>
        </p:spPr>
        <p:txBody>
          <a:bodyPr anchorCtr="0" anchor="t" bIns="0" lIns="0" spcFirstLastPara="1" rIns="0" wrap="square" tIns="0">
            <a:spAutoFit/>
          </a:bodyPr>
          <a:lstStyle/>
          <a:p>
            <a:pPr indent="-177549" lvl="1" marL="367802" marR="0" rtl="0" algn="just">
              <a:lnSpc>
                <a:spcPct val="12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Περιγραφή της επιχείρησης:</a:t>
            </a:r>
            <a:endParaRPr b="1"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Προσφέρει μια ολοκληρωμένη επισκόπηση της επιχείρησης, των στόχων της, των προϊόντων, των υπηρεσιών, της πελατειακής βάσης-στόχου, των τάσεων του κλάδου, των κύριων ανταγωνιστών και της εμπειρίας της ομάδας.</a:t>
            </a:r>
            <a:endParaRPr b="0" i="0" sz="1600" u="none" cap="none" strike="noStrike">
              <a:solidFill>
                <a:srgbClr val="000000"/>
              </a:solidFill>
              <a:latin typeface="Arial"/>
              <a:ea typeface="Arial"/>
              <a:cs typeface="Arial"/>
              <a:sym typeface="Arial"/>
            </a:endParaRPr>
          </a:p>
        </p:txBody>
      </p:sp>
      <p:sp>
        <p:nvSpPr>
          <p:cNvPr id="699" name="Google Shape;699;p89"/>
          <p:cNvSpPr txBox="1"/>
          <p:nvPr/>
        </p:nvSpPr>
        <p:spPr>
          <a:xfrm>
            <a:off x="464995" y="3683246"/>
            <a:ext cx="9771300" cy="1132800"/>
          </a:xfrm>
          <a:prstGeom prst="rect">
            <a:avLst/>
          </a:prstGeom>
          <a:noFill/>
          <a:ln>
            <a:noFill/>
          </a:ln>
        </p:spPr>
        <p:txBody>
          <a:bodyPr anchorCtr="0" anchor="t" bIns="0" lIns="0" spcFirstLastPara="1" rIns="0" wrap="square" tIns="0">
            <a:spAutoFit/>
          </a:bodyPr>
          <a:lstStyle/>
          <a:p>
            <a:pPr indent="-177549" lvl="1" marL="367802" marR="0" rtl="0" algn="just">
              <a:lnSpc>
                <a:spcPct val="12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Διαχείριση και οργάνωση Περιγραφή:</a:t>
            </a:r>
            <a:endParaRPr b="1"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Διερευνά τα προσόντα της ομάδας διαχείρισης, τις αρμοδιότητες, τις απαιτήσεις σε ανθρώπινους πόρους και τη νομική δομή της εταιρείας.</a:t>
            </a:r>
            <a:endParaRPr b="0"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p:txBody>
      </p:sp>
      <p:sp>
        <p:nvSpPr>
          <p:cNvPr id="700" name="Google Shape;700;p89"/>
          <p:cNvSpPr txBox="1"/>
          <p:nvPr/>
        </p:nvSpPr>
        <p:spPr>
          <a:xfrm>
            <a:off x="617229" y="4618660"/>
            <a:ext cx="9466800" cy="1148400"/>
          </a:xfrm>
          <a:prstGeom prst="rect">
            <a:avLst/>
          </a:prstGeom>
          <a:noFill/>
          <a:ln>
            <a:noFill/>
          </a:ln>
        </p:spPr>
        <p:txBody>
          <a:bodyPr anchorCtr="0" anchor="t" bIns="0" lIns="0" spcFirstLastPara="1" rIns="0" wrap="square" tIns="0">
            <a:spAutoFit/>
          </a:bodyPr>
          <a:lstStyle/>
          <a:p>
            <a:pPr indent="-177549" lvl="1" marL="367802" marR="0" rtl="0" algn="just">
              <a:lnSpc>
                <a:spcPct val="12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Περιγραφή προϊόντων και υπηρεσιών:</a:t>
            </a:r>
            <a:endParaRPr b="1"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Αναφέρει λεπτομερώς τα προϊόντα και τις υπηρεσίες που προσφέρονται, συμπεριλαμβανομένων των διαδικασιών κατασκευής, της ανθεκτικότητας, της χρησιμότητας και του προβλεπόμενου κόστους.</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701" name="Google Shape;701;p89"/>
          <p:cNvSpPr txBox="1"/>
          <p:nvPr/>
        </p:nvSpPr>
        <p:spPr>
          <a:xfrm>
            <a:off x="617229" y="5547994"/>
            <a:ext cx="9466800" cy="1148400"/>
          </a:xfrm>
          <a:prstGeom prst="rect">
            <a:avLst/>
          </a:prstGeom>
          <a:noFill/>
          <a:ln>
            <a:noFill/>
          </a:ln>
        </p:spPr>
        <p:txBody>
          <a:bodyPr anchorCtr="0" anchor="t" bIns="0" lIns="0" spcFirstLastPara="1" rIns="0" wrap="square" tIns="0">
            <a:spAutoFit/>
          </a:bodyPr>
          <a:lstStyle/>
          <a:p>
            <a:pPr indent="-177549" lvl="1" marL="367802" marR="0" rtl="0" algn="just">
              <a:lnSpc>
                <a:spcPct val="12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Επιχειρησιακό σχέδιο:</a:t>
            </a:r>
            <a:endParaRPr b="1"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Περιγράφει τον τρόπο με τον οποίο η εταιρεία σκοπεύει να λειτουργήσει, συμπεριλαμβανομένων των δραστηριοτήτων που σχετίζονται με την εφοδιαστική, την πνευματική ιδιοκτησία και το προσωπικό.</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90"/>
          <p:cNvSpPr/>
          <p:nvPr/>
        </p:nvSpPr>
        <p:spPr>
          <a:xfrm>
            <a:off x="0" y="0"/>
            <a:ext cx="10711467" cy="7575583"/>
          </a:xfrm>
          <a:custGeom>
            <a:rect b="b" l="l" r="r" t="t"/>
            <a:pathLst>
              <a:path extrusionOk="0" h="7559675" w="10688973">
                <a:moveTo>
                  <a:pt x="0" y="0"/>
                </a:moveTo>
                <a:lnTo>
                  <a:pt x="10688973" y="0"/>
                </a:lnTo>
                <a:lnTo>
                  <a:pt x="10688973" y="7559675"/>
                </a:lnTo>
                <a:lnTo>
                  <a:pt x="0" y="7559675"/>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711" name="Google Shape;711;p90"/>
          <p:cNvSpPr txBox="1"/>
          <p:nvPr/>
        </p:nvSpPr>
        <p:spPr>
          <a:xfrm>
            <a:off x="605618" y="1569679"/>
            <a:ext cx="9023400" cy="1166700"/>
          </a:xfrm>
          <a:prstGeom prst="rect">
            <a:avLst/>
          </a:prstGeom>
          <a:noFill/>
          <a:ln>
            <a:noFill/>
          </a:ln>
        </p:spPr>
        <p:txBody>
          <a:bodyPr anchorCtr="0" anchor="t" bIns="0" lIns="0" spcFirstLastPara="1" rIns="0" wrap="square" tIns="0">
            <a:spAutoFit/>
          </a:bodyPr>
          <a:lstStyle/>
          <a:p>
            <a:pPr indent="-177535" lvl="1" marL="367802" marR="0" rtl="0" algn="just">
              <a:lnSpc>
                <a:spcPct val="120000"/>
              </a:lnSpc>
              <a:spcBef>
                <a:spcPts val="0"/>
              </a:spcBef>
              <a:spcAft>
                <a:spcPts val="0"/>
              </a:spcAft>
              <a:buClr>
                <a:srgbClr val="000000"/>
              </a:buClr>
              <a:buSzPts val="1600"/>
              <a:buFont typeface="Arial"/>
              <a:buChar char="•"/>
            </a:pPr>
            <a:r>
              <a:rPr b="1" i="0" lang="en-US" sz="1700" u="none" cap="none" strike="noStrike">
                <a:solidFill>
                  <a:srgbClr val="000000"/>
                </a:solidFill>
                <a:latin typeface="Arial"/>
                <a:ea typeface="Arial"/>
                <a:cs typeface="Arial"/>
                <a:sym typeface="Arial"/>
              </a:rPr>
              <a:t>Ανταγωνιστική ανάλυση:</a:t>
            </a:r>
            <a:endParaRPr b="1" i="0" sz="17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Συγκρίνει την εταιρεία με τους ανταγωνιστές της, επισημαίνοντας τα δυνατά και αδύνατα σημεία, τα πλεονεκτήματα και τις διακρίσεις, καθώς και τις πιθανές προκλήσεις στην αγορά.</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712" name="Google Shape;712;p90"/>
          <p:cNvSpPr txBox="1"/>
          <p:nvPr/>
        </p:nvSpPr>
        <p:spPr>
          <a:xfrm>
            <a:off x="605627" y="5455899"/>
            <a:ext cx="9040200" cy="837300"/>
          </a:xfrm>
          <a:prstGeom prst="rect">
            <a:avLst/>
          </a:prstGeom>
          <a:noFill/>
          <a:ln>
            <a:noFill/>
          </a:ln>
        </p:spPr>
        <p:txBody>
          <a:bodyPr anchorCtr="0" anchor="t" bIns="0" lIns="0" spcFirstLastPara="1" rIns="0" wrap="square" tIns="0">
            <a:spAutoFit/>
          </a:bodyPr>
          <a:lstStyle/>
          <a:p>
            <a:pPr indent="-171185" lvl="1" marL="367802" marR="0" rtl="0" algn="just">
              <a:lnSpc>
                <a:spcPct val="120000"/>
              </a:lnSpc>
              <a:spcBef>
                <a:spcPts val="0"/>
              </a:spcBef>
              <a:spcAft>
                <a:spcPts val="0"/>
              </a:spcAft>
              <a:buClr>
                <a:srgbClr val="000000"/>
              </a:buClr>
              <a:buSzPts val="1500"/>
              <a:buFont typeface="Arial"/>
              <a:buChar char="•"/>
            </a:pPr>
            <a:r>
              <a:rPr b="1" i="0" lang="en-US" sz="1600" u="none" cap="none" strike="noStrike">
                <a:solidFill>
                  <a:srgbClr val="000000"/>
                </a:solidFill>
                <a:latin typeface="Arial"/>
                <a:ea typeface="Arial"/>
                <a:cs typeface="Arial"/>
                <a:sym typeface="Arial"/>
              </a:rPr>
              <a:t>Οικονομική πρόβλεψη και ανάγκες:</a:t>
            </a:r>
            <a:endParaRPr b="1"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Εξηγεί τις μεθόδους δημιουργίας εσόδων, τις πηγές χρηματοδότησης, τις οικονομικές καταστάσεις, την ανάλυση και τις προβλέψεις ταμειακών ροών.</a:t>
            </a:r>
            <a:endParaRPr b="0" i="0" sz="1600" u="none" cap="none" strike="noStrike">
              <a:solidFill>
                <a:srgbClr val="000000"/>
              </a:solidFill>
              <a:latin typeface="Arial"/>
              <a:ea typeface="Arial"/>
              <a:cs typeface="Arial"/>
              <a:sym typeface="Arial"/>
            </a:endParaRPr>
          </a:p>
        </p:txBody>
      </p:sp>
      <p:sp>
        <p:nvSpPr>
          <p:cNvPr id="713" name="Google Shape;713;p90"/>
          <p:cNvSpPr txBox="1"/>
          <p:nvPr/>
        </p:nvSpPr>
        <p:spPr>
          <a:xfrm>
            <a:off x="605627" y="4514103"/>
            <a:ext cx="9040200" cy="837300"/>
          </a:xfrm>
          <a:prstGeom prst="rect">
            <a:avLst/>
          </a:prstGeom>
          <a:noFill/>
          <a:ln>
            <a:noFill/>
          </a:ln>
        </p:spPr>
        <p:txBody>
          <a:bodyPr anchorCtr="0" anchor="t" bIns="0" lIns="0" spcFirstLastPara="1" rIns="0" wrap="square" tIns="0">
            <a:spAutoFit/>
          </a:bodyPr>
          <a:lstStyle/>
          <a:p>
            <a:pPr indent="-171185" lvl="1" marL="367802" marR="0" rtl="0" algn="just">
              <a:lnSpc>
                <a:spcPct val="120000"/>
              </a:lnSpc>
              <a:spcBef>
                <a:spcPts val="0"/>
              </a:spcBef>
              <a:spcAft>
                <a:spcPts val="0"/>
              </a:spcAft>
              <a:buClr>
                <a:srgbClr val="000000"/>
              </a:buClr>
              <a:buSzPts val="1500"/>
              <a:buFont typeface="Arial"/>
              <a:buChar char="•"/>
            </a:pPr>
            <a:r>
              <a:rPr b="1" i="0" lang="en-US" sz="1600" u="none" cap="none" strike="noStrike">
                <a:solidFill>
                  <a:srgbClr val="000000"/>
                </a:solidFill>
                <a:latin typeface="Arial"/>
                <a:ea typeface="Arial"/>
                <a:cs typeface="Arial"/>
                <a:sym typeface="Arial"/>
              </a:rPr>
              <a:t>Σχέδιο μάρκετινγκ και πωλήσεων:</a:t>
            </a:r>
            <a:endParaRPr b="1"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Περιγράφει στρατηγικές μάρκετινγκ και προώθησης, σχέδια τιμολόγησης, στρατηγικές πωλήσεων, μοναδικές προτάσεις πώλησης και μεθόδους προσέγγισης του κοινού-στόχου.</a:t>
            </a:r>
            <a:endParaRPr b="0" i="0" sz="1600" u="none" cap="none" strike="noStrike">
              <a:solidFill>
                <a:srgbClr val="000000"/>
              </a:solidFill>
              <a:latin typeface="Arial"/>
              <a:ea typeface="Arial"/>
              <a:cs typeface="Arial"/>
              <a:sym typeface="Arial"/>
            </a:endParaRPr>
          </a:p>
        </p:txBody>
      </p:sp>
      <p:sp>
        <p:nvSpPr>
          <p:cNvPr id="714" name="Google Shape;714;p90"/>
          <p:cNvSpPr txBox="1"/>
          <p:nvPr/>
        </p:nvSpPr>
        <p:spPr>
          <a:xfrm>
            <a:off x="653006" y="436886"/>
            <a:ext cx="8945400" cy="1132800"/>
          </a:xfrm>
          <a:prstGeom prst="rect">
            <a:avLst/>
          </a:prstGeom>
          <a:noFill/>
          <a:ln>
            <a:noFill/>
          </a:ln>
        </p:spPr>
        <p:txBody>
          <a:bodyPr anchorCtr="0" anchor="t" bIns="0" lIns="0" spcFirstLastPara="1" rIns="0" wrap="square" tIns="0">
            <a:spAutoFit/>
          </a:bodyPr>
          <a:lstStyle/>
          <a:p>
            <a:pPr indent="-171185" lvl="1" marL="367802" marR="0" rtl="0" algn="just">
              <a:lnSpc>
                <a:spcPct val="120000"/>
              </a:lnSpc>
              <a:spcBef>
                <a:spcPts val="0"/>
              </a:spcBef>
              <a:spcAft>
                <a:spcPts val="0"/>
              </a:spcAft>
              <a:buClr>
                <a:srgbClr val="000000"/>
              </a:buClr>
              <a:buSzPts val="1500"/>
              <a:buFont typeface="Arial"/>
              <a:buChar char="•"/>
            </a:pPr>
            <a:r>
              <a:rPr b="1" i="0" lang="en-US" sz="1600" u="none" cap="none" strike="noStrike">
                <a:solidFill>
                  <a:srgbClr val="000000"/>
                </a:solidFill>
                <a:latin typeface="Arial"/>
                <a:ea typeface="Arial"/>
                <a:cs typeface="Arial"/>
                <a:sym typeface="Arial"/>
              </a:rPr>
              <a:t>Ανάλυση και τμηματοποίηση της αγοράς:</a:t>
            </a:r>
            <a:endParaRPr b="1"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Ερευνά και προσδιορίζει το κύριο κοινό-στόχο, τις ανάγκες του, τα δημογραφικά του στοιχεία και το πού μπορεί να βρεθεί, επιτρέποντας τον στρατηγικό σχεδιασμό για την αποτελεσματική ικανοποίηση των απαιτήσεών του.</a:t>
            </a:r>
            <a:endParaRPr b="0" i="0" sz="1600" u="none" cap="none" strike="noStrike">
              <a:solidFill>
                <a:srgbClr val="000000"/>
              </a:solidFill>
              <a:latin typeface="Arial"/>
              <a:ea typeface="Arial"/>
              <a:cs typeface="Arial"/>
              <a:sym typeface="Arial"/>
            </a:endParaRPr>
          </a:p>
        </p:txBody>
      </p:sp>
      <p:sp>
        <p:nvSpPr>
          <p:cNvPr id="715" name="Google Shape;715;p90"/>
          <p:cNvSpPr txBox="1"/>
          <p:nvPr/>
        </p:nvSpPr>
        <p:spPr>
          <a:xfrm>
            <a:off x="605615" y="2371025"/>
            <a:ext cx="9040200" cy="1132800"/>
          </a:xfrm>
          <a:prstGeom prst="rect">
            <a:avLst/>
          </a:prstGeom>
          <a:noFill/>
          <a:ln>
            <a:noFill/>
          </a:ln>
        </p:spPr>
        <p:txBody>
          <a:bodyPr anchorCtr="0" anchor="t" bIns="0" lIns="0" spcFirstLastPara="1" rIns="0" wrap="square" tIns="0">
            <a:spAutoFit/>
          </a:bodyPr>
          <a:lstStyle/>
          <a:p>
            <a:pPr indent="-171185" lvl="1" marL="367802" marR="0" rtl="0" algn="just">
              <a:lnSpc>
                <a:spcPct val="120000"/>
              </a:lnSpc>
              <a:spcBef>
                <a:spcPts val="0"/>
              </a:spcBef>
              <a:spcAft>
                <a:spcPts val="0"/>
              </a:spcAft>
              <a:buClr>
                <a:srgbClr val="000000"/>
              </a:buClr>
              <a:buSzPts val="1500"/>
              <a:buFont typeface="Arial"/>
              <a:buChar char="•"/>
            </a:pPr>
            <a:r>
              <a:rPr b="1" i="0" lang="en-US" sz="1600" u="none" cap="none" strike="noStrike">
                <a:solidFill>
                  <a:srgbClr val="000000"/>
                </a:solidFill>
                <a:latin typeface="Arial"/>
                <a:ea typeface="Arial"/>
                <a:cs typeface="Arial"/>
                <a:sym typeface="Arial"/>
              </a:rPr>
              <a:t>Στρατηγικές διαφοροποίησης:</a:t>
            </a:r>
            <a:endParaRPr b="1"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Εφαρμόζει στρατηγικές για να διαφοροποιήσει το προϊόν ή την υπηρεσία σας από τους ανταγωνιστές, όπως η προσφορά μοναδικών χαρακτηριστικών, ανώτερης ποιότητας ή καινοτόμων λύσεων, δημιουργώντας έτσι μια ξεχωριστή πρόταση αξίας στην αγορά.</a:t>
            </a:r>
            <a:endParaRPr b="0" i="0" sz="1600" u="none" cap="none" strike="noStrike">
              <a:solidFill>
                <a:srgbClr val="000000"/>
              </a:solidFill>
              <a:latin typeface="Arial"/>
              <a:ea typeface="Arial"/>
              <a:cs typeface="Arial"/>
              <a:sym typeface="Arial"/>
            </a:endParaRPr>
          </a:p>
        </p:txBody>
      </p:sp>
      <p:sp>
        <p:nvSpPr>
          <p:cNvPr id="716" name="Google Shape;716;p90"/>
          <p:cNvSpPr txBox="1"/>
          <p:nvPr/>
        </p:nvSpPr>
        <p:spPr>
          <a:xfrm>
            <a:off x="605627" y="3503818"/>
            <a:ext cx="9040200" cy="837300"/>
          </a:xfrm>
          <a:prstGeom prst="rect">
            <a:avLst/>
          </a:prstGeom>
          <a:noFill/>
          <a:ln>
            <a:noFill/>
          </a:ln>
        </p:spPr>
        <p:txBody>
          <a:bodyPr anchorCtr="0" anchor="t" bIns="0" lIns="0" spcFirstLastPara="1" rIns="0" wrap="square" tIns="0">
            <a:spAutoFit/>
          </a:bodyPr>
          <a:lstStyle/>
          <a:p>
            <a:pPr indent="-171185" lvl="1" marL="367802" marR="0" rtl="0" algn="just">
              <a:lnSpc>
                <a:spcPct val="120000"/>
              </a:lnSpc>
              <a:spcBef>
                <a:spcPts val="0"/>
              </a:spcBef>
              <a:spcAft>
                <a:spcPts val="0"/>
              </a:spcAft>
              <a:buClr>
                <a:srgbClr val="000000"/>
              </a:buClr>
              <a:buSzPts val="1500"/>
              <a:buFont typeface="Arial"/>
              <a:buChar char="•"/>
            </a:pPr>
            <a:r>
              <a:rPr b="1" i="0" lang="en-US" sz="1600" u="none" cap="none" strike="noStrike">
                <a:solidFill>
                  <a:srgbClr val="000000"/>
                </a:solidFill>
                <a:latin typeface="Arial"/>
                <a:ea typeface="Arial"/>
                <a:cs typeface="Arial"/>
                <a:sym typeface="Arial"/>
              </a:rPr>
              <a:t>Αξιολόγηση κινδύνου:</a:t>
            </a:r>
            <a:endParaRPr b="1"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Εντοπίζει και αναλύει πιθανούς κινδύνους για τις επιχειρηματικές δραστηριότητες, επιτρέποντας τη λήψη προληπτικών μέτρων για τον μετριασμό και τη διασφάλιση της συνέχειας.</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91"/>
          <p:cNvSpPr/>
          <p:nvPr/>
        </p:nvSpPr>
        <p:spPr>
          <a:xfrm>
            <a:off x="2217" y="-7954"/>
            <a:ext cx="10715697" cy="7578572"/>
          </a:xfrm>
          <a:custGeom>
            <a:rect b="b" l="l" r="r" t="t"/>
            <a:pathLst>
              <a:path extrusionOk="0" h="7559673" w="10688975">
                <a:moveTo>
                  <a:pt x="0" y="0"/>
                </a:moveTo>
                <a:lnTo>
                  <a:pt x="10688975" y="0"/>
                </a:lnTo>
                <a:lnTo>
                  <a:pt x="10688975" y="7559673"/>
                </a:lnTo>
                <a:lnTo>
                  <a:pt x="0" y="7559673"/>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726" name="Google Shape;726;p91"/>
          <p:cNvSpPr txBox="1"/>
          <p:nvPr/>
        </p:nvSpPr>
        <p:spPr>
          <a:xfrm>
            <a:off x="1062386" y="574488"/>
            <a:ext cx="8591100" cy="26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Ανάλυση και τμηματοποίηση της αγοράς</a:t>
            </a:r>
            <a:endParaRPr b="1" i="0" sz="1700" u="none" cap="none" strike="noStrike">
              <a:solidFill>
                <a:srgbClr val="000000"/>
              </a:solidFill>
              <a:latin typeface="Arial"/>
              <a:ea typeface="Arial"/>
              <a:cs typeface="Arial"/>
              <a:sym typeface="Arial"/>
            </a:endParaRPr>
          </a:p>
        </p:txBody>
      </p:sp>
      <p:sp>
        <p:nvSpPr>
          <p:cNvPr id="727" name="Google Shape;727;p91"/>
          <p:cNvSpPr txBox="1"/>
          <p:nvPr/>
        </p:nvSpPr>
        <p:spPr>
          <a:xfrm>
            <a:off x="756368" y="823635"/>
            <a:ext cx="8897100" cy="5915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Τι είναι η τμηματοποίηση της αγοράς;</a:t>
            </a:r>
            <a:endParaRPr b="0" i="0" sz="17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Η τμηματοποίηση της αγοράς είναι η διαδικασία διαίρεσης μιας αγοράς-στόχου σε διαχειρίσιμες ομάδες με βάση διάφορους παράγοντες, όπως δημογραφικά στοιχεία, ανάγκες, προτεραιότητες, κοινά ενδιαφέροντα και άλλα ψυχογραφικά ή συμπεριφορικά κριτήρια. Η πρακτική αυτή βοηθά τις επιχειρήσεις να κατανοήσουν καλύτερα το κοινό τους και να προσαρμόσουν τις στρατηγικές μάρκετινγκ ώστε να προσεγγίσουν αποτελεσματικά και να εμπλακούν με διαφορετικά τμήματα της αγοράς.</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Οφέλη από την τμηματοποίηση της αγοράς</a:t>
            </a:r>
            <a:endParaRPr b="0" i="0" sz="1700" u="none" cap="none" strike="noStrike">
              <a:solidFill>
                <a:srgbClr val="000000"/>
              </a:solidFill>
              <a:latin typeface="Arial"/>
              <a:ea typeface="Arial"/>
              <a:cs typeface="Arial"/>
              <a:sym typeface="Arial"/>
            </a:endParaRPr>
          </a:p>
          <a:p>
            <a:pPr indent="0" lvl="0" marL="0" marR="0" rtl="0" algn="just">
              <a:lnSpc>
                <a:spcPct val="119941"/>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Η τμηματοποίηση της αγοράς προσφέρει σημαντικά πλεονεκτήματα στις επιχειρήσεις που την εφαρμόζουν αποτελεσματικά. Μελέτη της Bain &amp; Company υπογραμμίζει ότι το 81% των στελεχών θεωρεί την τμηματοποίηση ζωτικής σημασίας για την αύξηση των κερδών, ενώ οι οργανισμοί που εφαρμόζουν ισχυρές στρατηγικές τμηματοποίησης απολαμβάνουν 10% υψηλότερα κέρδη σε βάθος πενταετίας. Τα οφέλη περιλαμβάνουν τη διαμόρφωση ισχυρότερων μηνυμάτων μάρκετινγκ προσαρμοσμένων σε συγκεκριμένες ομάδες πελατών, τη στοχευμένη ψηφιακή διαφήμιση με βάση τα χαρακτηριστικά του κοινού και την ανάπτυξη αποτελεσματικών στρατηγικών μάρκετινγκ προσαρμοσμένων στις προτιμήσεις του κοινού-στόχου. Επιπλέον, η τμηματοποίηση της αγοράς διευκολύνει τα καλύτερα ποσοστά ανταπόκρισης και το χαμηλότερο κόστος απόκτησης, προσελκύει τους κατάλληλους πελάτες, αυξάνει την αφοσίωση της μάρκας και διαφοροποιεί τις μάρκες από τους ανταγωνιστές.</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92"/>
          <p:cNvSpPr/>
          <p:nvPr/>
        </p:nvSpPr>
        <p:spPr>
          <a:xfrm>
            <a:off x="2155" y="0"/>
            <a:ext cx="10711469" cy="7575581"/>
          </a:xfrm>
          <a:custGeom>
            <a:rect b="b" l="l" r="r" t="t"/>
            <a:pathLst>
              <a:path extrusionOk="0" h="7559673" w="10688975">
                <a:moveTo>
                  <a:pt x="0" y="0"/>
                </a:moveTo>
                <a:lnTo>
                  <a:pt x="10688975" y="0"/>
                </a:lnTo>
                <a:lnTo>
                  <a:pt x="10688975" y="7559673"/>
                </a:lnTo>
                <a:lnTo>
                  <a:pt x="0" y="7559673"/>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737" name="Google Shape;737;p92"/>
          <p:cNvSpPr txBox="1"/>
          <p:nvPr/>
        </p:nvSpPr>
        <p:spPr>
          <a:xfrm>
            <a:off x="1062386" y="741127"/>
            <a:ext cx="8591141" cy="31393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Ανάλυση και τμηματοποίηση της αγοράς</a:t>
            </a:r>
            <a:endParaRPr b="1" i="0" sz="1700" u="none" cap="none" strike="noStrike">
              <a:solidFill>
                <a:srgbClr val="000000"/>
              </a:solidFill>
              <a:latin typeface="Arial"/>
              <a:ea typeface="Arial"/>
              <a:cs typeface="Arial"/>
              <a:sym typeface="Arial"/>
            </a:endParaRPr>
          </a:p>
        </p:txBody>
      </p:sp>
      <p:sp>
        <p:nvSpPr>
          <p:cNvPr id="738" name="Google Shape;738;p92"/>
          <p:cNvSpPr txBox="1"/>
          <p:nvPr/>
        </p:nvSpPr>
        <p:spPr>
          <a:xfrm>
            <a:off x="1062363" y="1055048"/>
            <a:ext cx="8493600" cy="5861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700"/>
              <a:buFont typeface="Arial"/>
              <a:buNone/>
            </a:pPr>
            <a:r>
              <a:rPr b="1" i="0" lang="en-US" sz="1600" u="none" cap="none" strike="noStrike">
                <a:solidFill>
                  <a:srgbClr val="000000"/>
                </a:solidFill>
                <a:latin typeface="Arial"/>
                <a:ea typeface="Arial"/>
                <a:cs typeface="Arial"/>
                <a:sym typeface="Arial"/>
              </a:rPr>
              <a:t>Τύποι τμηματοποίησης της αγοράς</a:t>
            </a:r>
            <a:endParaRPr b="1"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Η τμηματοποίηση της αγοράς περιλαμβάνει τη διαίρεση μιας αγοράς σε διακριτές ομάδες με βάση διάφορα κριτήρια, όπως δημογραφικά, γεωγραφικά, εταιρικά, συμπεριφορά και ψυχογραφικά.</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167575"/>
                </a:solidFill>
                <a:latin typeface="Arial"/>
                <a:ea typeface="Arial"/>
                <a:cs typeface="Arial"/>
                <a:sym typeface="Arial"/>
              </a:rPr>
              <a:t>Η δημογραφική τμηματοποίηση </a:t>
            </a:r>
            <a:r>
              <a:rPr b="0" i="0" lang="en-US" sz="1600" u="none" cap="none" strike="noStrike">
                <a:solidFill>
                  <a:srgbClr val="000000"/>
                </a:solidFill>
                <a:latin typeface="Arial"/>
                <a:ea typeface="Arial"/>
                <a:cs typeface="Arial"/>
                <a:sym typeface="Arial"/>
              </a:rPr>
              <a:t>κατηγοριοποιεί τους πελάτες με βάση την ηλικία, το εισόδημα, την εκπαίδευση και άλλα προσωπικά χαρακτηριστικά, ενώ η </a:t>
            </a:r>
            <a:r>
              <a:rPr b="0" i="0" lang="en-US" sz="1600" u="none" cap="none" strike="noStrike">
                <a:solidFill>
                  <a:srgbClr val="C54189"/>
                </a:solidFill>
                <a:latin typeface="Arial"/>
                <a:ea typeface="Arial"/>
                <a:cs typeface="Arial"/>
                <a:sym typeface="Arial"/>
              </a:rPr>
              <a:t>γεωγραφική τμηματοποίηση </a:t>
            </a:r>
            <a:r>
              <a:rPr b="0" i="0" lang="en-US" sz="1600" u="none" cap="none" strike="noStrike">
                <a:solidFill>
                  <a:srgbClr val="000000"/>
                </a:solidFill>
                <a:latin typeface="Arial"/>
                <a:ea typeface="Arial"/>
                <a:cs typeface="Arial"/>
                <a:sym typeface="Arial"/>
              </a:rPr>
              <a:t>εστιάζει στις περιφερειακές διαφορές και προτιμήσεις.</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FF914D"/>
                </a:solidFill>
                <a:latin typeface="Arial"/>
                <a:ea typeface="Arial"/>
                <a:cs typeface="Arial"/>
                <a:sym typeface="Arial"/>
              </a:rPr>
              <a:t>Η εταιρογραφική τμηματοποίηση </a:t>
            </a:r>
            <a:r>
              <a:rPr b="0" i="0" lang="en-US" sz="1600" u="none" cap="none" strike="noStrike">
                <a:solidFill>
                  <a:srgbClr val="000000"/>
                </a:solidFill>
                <a:latin typeface="Arial"/>
                <a:ea typeface="Arial"/>
                <a:cs typeface="Arial"/>
                <a:sym typeface="Arial"/>
              </a:rPr>
              <a:t>στοχεύει σε οργανισμούς με βάση παράγοντες όπως το μέγεθος της εταιρείας και τον τύπο του κλάδου. Η </a:t>
            </a:r>
            <a:r>
              <a:rPr b="0" i="0" lang="en-US" sz="1600" u="none" cap="none" strike="noStrike">
                <a:solidFill>
                  <a:srgbClr val="00BF63"/>
                </a:solidFill>
                <a:latin typeface="Arial"/>
                <a:ea typeface="Arial"/>
                <a:cs typeface="Arial"/>
                <a:sym typeface="Arial"/>
              </a:rPr>
              <a:t>τμηματοποίηση συμπεριφοράς </a:t>
            </a:r>
            <a:r>
              <a:rPr b="0" i="0" lang="en-US" sz="1600" u="none" cap="none" strike="noStrike">
                <a:solidFill>
                  <a:srgbClr val="000000"/>
                </a:solidFill>
                <a:latin typeface="Arial"/>
                <a:ea typeface="Arial"/>
                <a:cs typeface="Arial"/>
                <a:sym typeface="Arial"/>
              </a:rPr>
              <a:t>εξετάζει τα αγοραστικά πρότυπα και τις συμπεριφορές χρήσης των καταναλωτών για την προσαρμογή των στρατηγικών μάρκετινγκ.</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FF5757"/>
                </a:solidFill>
                <a:latin typeface="Arial"/>
                <a:ea typeface="Arial"/>
                <a:cs typeface="Arial"/>
                <a:sym typeface="Arial"/>
              </a:rPr>
              <a:t>Η ψυχογραφική τμηματοποίηση </a:t>
            </a:r>
            <a:r>
              <a:rPr b="0" i="0" lang="en-US" sz="1600" u="none" cap="none" strike="noStrike">
                <a:solidFill>
                  <a:srgbClr val="000000"/>
                </a:solidFill>
                <a:latin typeface="Arial"/>
                <a:ea typeface="Arial"/>
                <a:cs typeface="Arial"/>
                <a:sym typeface="Arial"/>
              </a:rPr>
              <a:t>εμβαθύνει στον τρόπο ζωής, τις αξίες και τα ενδιαφέροντα των καταναλωτών, βασιζόμενη σε άμεσα δεδομένα από τους ίδιους τους καταναλωτές για να κατανοήσει τις προοπτικές τους. Κάθε μέθοδος τμηματοποίησης προσφέρει πληροφορίες για τις προτιμήσεις και τις συμπεριφορές των πελατών, επιτρέποντας στις επιχειρήσεις να αναπτύξουν στοχευμένες προσεγγίσεις μάρκετινγκ για διαφορετικά τμήματα της αγοράς.</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93"/>
          <p:cNvSpPr/>
          <p:nvPr/>
        </p:nvSpPr>
        <p:spPr>
          <a:xfrm>
            <a:off x="2155" y="0"/>
            <a:ext cx="10711469" cy="7575581"/>
          </a:xfrm>
          <a:custGeom>
            <a:rect b="b" l="l" r="r" t="t"/>
            <a:pathLst>
              <a:path extrusionOk="0" h="7559673" w="10688975">
                <a:moveTo>
                  <a:pt x="0" y="0"/>
                </a:moveTo>
                <a:lnTo>
                  <a:pt x="10688975" y="0"/>
                </a:lnTo>
                <a:lnTo>
                  <a:pt x="10688975" y="7559673"/>
                </a:lnTo>
                <a:lnTo>
                  <a:pt x="0" y="7559673"/>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748" name="Google Shape;748;p93"/>
          <p:cNvSpPr/>
          <p:nvPr/>
        </p:nvSpPr>
        <p:spPr>
          <a:xfrm>
            <a:off x="5104830" y="4481607"/>
            <a:ext cx="3386959" cy="2256562"/>
          </a:xfrm>
          <a:custGeom>
            <a:rect b="b" l="l" r="r" t="t"/>
            <a:pathLst>
              <a:path extrusionOk="0" h="2251823" w="3379847">
                <a:moveTo>
                  <a:pt x="0" y="0"/>
                </a:moveTo>
                <a:lnTo>
                  <a:pt x="3379847" y="0"/>
                </a:lnTo>
                <a:lnTo>
                  <a:pt x="3379847" y="2251823"/>
                </a:lnTo>
                <a:lnTo>
                  <a:pt x="0" y="225182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749" name="Google Shape;749;p93"/>
          <p:cNvSpPr/>
          <p:nvPr/>
        </p:nvSpPr>
        <p:spPr>
          <a:xfrm>
            <a:off x="2197297" y="4389128"/>
            <a:ext cx="2354928" cy="2349041"/>
          </a:xfrm>
          <a:custGeom>
            <a:rect b="b" l="l" r="r" t="t"/>
            <a:pathLst>
              <a:path extrusionOk="0" h="2344108" w="2349983">
                <a:moveTo>
                  <a:pt x="0" y="0"/>
                </a:moveTo>
                <a:lnTo>
                  <a:pt x="2349983" y="0"/>
                </a:lnTo>
                <a:lnTo>
                  <a:pt x="2349983" y="2344107"/>
                </a:lnTo>
                <a:lnTo>
                  <a:pt x="0" y="234410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750" name="Google Shape;750;p93"/>
          <p:cNvSpPr txBox="1"/>
          <p:nvPr/>
        </p:nvSpPr>
        <p:spPr>
          <a:xfrm>
            <a:off x="1062395" y="986702"/>
            <a:ext cx="8591141" cy="31393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Ανάλυση και τμηματοποίηση της αγοράς</a:t>
            </a:r>
            <a:endParaRPr b="1" i="0" sz="1700" u="none" cap="none" strike="noStrike">
              <a:solidFill>
                <a:srgbClr val="000000"/>
              </a:solidFill>
              <a:latin typeface="Arial"/>
              <a:ea typeface="Arial"/>
              <a:cs typeface="Arial"/>
              <a:sym typeface="Arial"/>
            </a:endParaRPr>
          </a:p>
        </p:txBody>
      </p:sp>
      <p:sp>
        <p:nvSpPr>
          <p:cNvPr id="751" name="Google Shape;751;p93"/>
          <p:cNvSpPr txBox="1"/>
          <p:nvPr/>
        </p:nvSpPr>
        <p:spPr>
          <a:xfrm>
            <a:off x="1027409" y="1430165"/>
            <a:ext cx="8625900" cy="32169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1700"/>
              <a:buFont typeface="Arial"/>
              <a:buNone/>
            </a:pPr>
            <a:r>
              <a:rPr b="1" i="0" lang="en-US" sz="1600" u="none" cap="none" strike="noStrike">
                <a:solidFill>
                  <a:srgbClr val="000000"/>
                </a:solidFill>
                <a:latin typeface="Arial"/>
                <a:ea typeface="Arial"/>
                <a:cs typeface="Arial"/>
                <a:sym typeface="Arial"/>
              </a:rPr>
              <a:t>Πώς να ξεκινήσετε με την τμηματοποίηση της αγοράς;</a:t>
            </a:r>
            <a:endParaRPr b="1"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Ακολουθούν τα βασικά βήματα της τμηματοποίησης:</a:t>
            </a:r>
            <a:endParaRPr b="0" i="0" sz="1600" u="none" cap="none" strike="noStrike">
              <a:solidFill>
                <a:srgbClr val="000000"/>
              </a:solidFill>
              <a:latin typeface="Arial"/>
              <a:ea typeface="Arial"/>
              <a:cs typeface="Arial"/>
              <a:sym typeface="Arial"/>
            </a:endParaRPr>
          </a:p>
          <a:p>
            <a:pPr indent="-177549" lvl="1" marL="367802" marR="0" rtl="0" algn="just">
              <a:lnSpc>
                <a:spcPct val="12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Ορίστε την αγορά σας: Αξιολογήστε την ανάγκη, το μέγεθος και τη θέση στην αγορά.</a:t>
            </a:r>
            <a:endParaRPr b="0" i="0" sz="1600" u="none" cap="none" strike="noStrike">
              <a:solidFill>
                <a:srgbClr val="000000"/>
              </a:solidFill>
              <a:latin typeface="Arial"/>
              <a:ea typeface="Arial"/>
              <a:cs typeface="Arial"/>
              <a:sym typeface="Arial"/>
            </a:endParaRPr>
          </a:p>
          <a:p>
            <a:pPr indent="-177549" lvl="1" marL="367802" marR="0" rtl="0" algn="just">
              <a:lnSpc>
                <a:spcPct val="12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Τμηματοποιήστε την αγορά σας: Επιλέξτε κριτήρια (δημογραφικά, ψυχογραφικά, γεωγραφικά, συμπεριφορικά).</a:t>
            </a:r>
            <a:endParaRPr b="0" i="0" sz="1600" u="none" cap="none" strike="noStrike">
              <a:solidFill>
                <a:srgbClr val="000000"/>
              </a:solidFill>
              <a:latin typeface="Arial"/>
              <a:ea typeface="Arial"/>
              <a:cs typeface="Arial"/>
              <a:sym typeface="Arial"/>
            </a:endParaRPr>
          </a:p>
          <a:p>
            <a:pPr indent="-177549" lvl="1" marL="367802" marR="0" rtl="0" algn="just">
              <a:lnSpc>
                <a:spcPct val="12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Κατανοήστε την αγορά σας: Διεξαγωγή έρευνας (έρευνες, ομάδες εστίασης).</a:t>
            </a:r>
            <a:endParaRPr b="0" i="0" sz="1600" u="none" cap="none" strike="noStrike">
              <a:solidFill>
                <a:srgbClr val="000000"/>
              </a:solidFill>
              <a:latin typeface="Arial"/>
              <a:ea typeface="Arial"/>
              <a:cs typeface="Arial"/>
              <a:sym typeface="Arial"/>
            </a:endParaRPr>
          </a:p>
          <a:p>
            <a:pPr indent="-177549" lvl="1" marL="367802" marR="0" rtl="0" algn="just">
              <a:lnSpc>
                <a:spcPct val="12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Δημιουργήστε τμήματα πελατών: Αναλύστε τις απαντήσεις της έρευνας.</a:t>
            </a:r>
            <a:endParaRPr b="0" i="0" sz="1600" u="none" cap="none" strike="noStrike">
              <a:solidFill>
                <a:srgbClr val="000000"/>
              </a:solidFill>
              <a:latin typeface="Arial"/>
              <a:ea typeface="Arial"/>
              <a:cs typeface="Arial"/>
              <a:sym typeface="Arial"/>
            </a:endParaRPr>
          </a:p>
          <a:p>
            <a:pPr indent="-177549" lvl="1" marL="367802" marR="0" rtl="0" algn="just">
              <a:lnSpc>
                <a:spcPct val="12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Δοκιμή στρατηγικής μάρκετινγκ: Εφαρμογή και παρακολούθηση της αποτελεσματικότητας, προσαρμογή ανάλογα με τις ανάγκες.</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22"/>
          <p:cNvPicPr preferRelativeResize="0"/>
          <p:nvPr/>
        </p:nvPicPr>
        <p:blipFill rotWithShape="1">
          <a:blip r:embed="rId3">
            <a:alphaModFix/>
          </a:blip>
          <a:srcRect b="0" l="0" r="0" t="0"/>
          <a:stretch/>
        </p:blipFill>
        <p:spPr>
          <a:xfrm>
            <a:off x="0" y="-1"/>
            <a:ext cx="10688973" cy="7559675"/>
          </a:xfrm>
          <a:prstGeom prst="rect">
            <a:avLst/>
          </a:prstGeom>
          <a:noFill/>
          <a:ln>
            <a:noFill/>
          </a:ln>
        </p:spPr>
      </p:pic>
      <p:sp>
        <p:nvSpPr>
          <p:cNvPr id="152" name="Google Shape;152;p22"/>
          <p:cNvSpPr txBox="1"/>
          <p:nvPr/>
        </p:nvSpPr>
        <p:spPr>
          <a:xfrm>
            <a:off x="1438977" y="722728"/>
            <a:ext cx="8017844"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Βασικές πτυχές της επιχειρηματικότητας</a:t>
            </a:r>
            <a:endParaRPr b="0" i="0" sz="1400" u="none" cap="none" strike="noStrike">
              <a:solidFill>
                <a:schemeClr val="dk1"/>
              </a:solidFill>
              <a:latin typeface="Arial"/>
              <a:ea typeface="Arial"/>
              <a:cs typeface="Arial"/>
              <a:sym typeface="Arial"/>
            </a:endParaRPr>
          </a:p>
        </p:txBody>
      </p:sp>
      <p:sp>
        <p:nvSpPr>
          <p:cNvPr id="153" name="Google Shape;153;p22"/>
          <p:cNvSpPr txBox="1"/>
          <p:nvPr/>
        </p:nvSpPr>
        <p:spPr>
          <a:xfrm>
            <a:off x="704679" y="1906975"/>
            <a:ext cx="2877900" cy="3140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Διαχείριση πόρων </a:t>
            </a:r>
            <a:endParaRPr b="1" i="0" sz="18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i="0" lang="en-US" sz="1800" u="none" cap="none" strike="noStrike">
                <a:solidFill>
                  <a:schemeClr val="dk1"/>
                </a:solidFill>
              </a:rPr>
              <a:t>Η</a:t>
            </a:r>
            <a:r>
              <a:rPr b="1" i="0" lang="en-US" sz="1800" u="none" cap="none" strike="noStrike">
                <a:solidFill>
                  <a:schemeClr val="dk1"/>
                </a:solidFill>
                <a:latin typeface="Arial"/>
                <a:ea typeface="Arial"/>
                <a:cs typeface="Arial"/>
                <a:sym typeface="Arial"/>
              </a:rPr>
              <a:t> </a:t>
            </a:r>
            <a:r>
              <a:rPr b="0" i="0" lang="en-US" sz="1800" u="none" cap="none" strike="noStrike">
                <a:solidFill>
                  <a:schemeClr val="dk1"/>
                </a:solidFill>
                <a:latin typeface="Arial"/>
                <a:ea typeface="Arial"/>
                <a:cs typeface="Arial"/>
                <a:sym typeface="Arial"/>
              </a:rPr>
              <a:t>αποτελεσματική διαχείριση του κεφαλαίου, των ανθρώπινων πόρων και του χρόνου είναι ζωτικής σημασίας για τους επιχειρηματίες προκειμένου να διασφαλίσουν τη βιώσιμη ανάπτυξη των επιχειρήσεων.</a:t>
            </a:r>
            <a:endParaRPr b="0" i="0" sz="1800" u="none" cap="none" strike="noStrike">
              <a:solidFill>
                <a:schemeClr val="dk1"/>
              </a:solidFill>
              <a:latin typeface="Arial"/>
              <a:ea typeface="Arial"/>
              <a:cs typeface="Arial"/>
              <a:sym typeface="Arial"/>
            </a:endParaRPr>
          </a:p>
        </p:txBody>
      </p:sp>
      <p:sp>
        <p:nvSpPr>
          <p:cNvPr id="154" name="Google Shape;154;p22"/>
          <p:cNvSpPr txBox="1"/>
          <p:nvPr/>
        </p:nvSpPr>
        <p:spPr>
          <a:xfrm>
            <a:off x="6891779" y="1881868"/>
            <a:ext cx="2877900" cy="2862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Ό</a:t>
            </a:r>
            <a:r>
              <a:rPr b="1" i="0" lang="en-US" sz="1800" u="none" cap="none" strike="noStrike">
                <a:solidFill>
                  <a:schemeClr val="dk1"/>
                </a:solidFill>
                <a:latin typeface="Arial"/>
                <a:ea typeface="Arial"/>
                <a:cs typeface="Arial"/>
                <a:sym typeface="Arial"/>
              </a:rPr>
              <a:t>ραμα</a:t>
            </a:r>
            <a:endParaRPr b="0" i="0" sz="14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Οι επιτυχημένοι επιχειρηματίες έχουν ένα σαφές, μελλοντικό όραμα, θέτοντας στόχους και λαμβάνοντας στρατηγικές αποφάσεις για τη δημιουργία βιώσιμων και κερδοφόρων επιχειρήσεων.</a:t>
            </a:r>
            <a:endParaRPr b="0" i="0" sz="1800" u="none" cap="none" strike="noStrike">
              <a:solidFill>
                <a:schemeClr val="dk1"/>
              </a:solidFill>
              <a:latin typeface="Arial"/>
              <a:ea typeface="Arial"/>
              <a:cs typeface="Arial"/>
              <a:sym typeface="Arial"/>
            </a:endParaRPr>
          </a:p>
        </p:txBody>
      </p:sp>
      <p:pic>
        <p:nvPicPr>
          <p:cNvPr id="155" name="Google Shape;155;p22"/>
          <p:cNvPicPr preferRelativeResize="0"/>
          <p:nvPr/>
        </p:nvPicPr>
        <p:blipFill rotWithShape="1">
          <a:blip r:embed="rId4">
            <a:alphaModFix/>
          </a:blip>
          <a:srcRect b="0" l="0" r="0" t="0"/>
          <a:stretch/>
        </p:blipFill>
        <p:spPr>
          <a:xfrm>
            <a:off x="3711556" y="2230463"/>
            <a:ext cx="3051300" cy="2553805"/>
          </a:xfrm>
          <a:prstGeom prst="rect">
            <a:avLst/>
          </a:prstGeom>
          <a:noFill/>
          <a:ln>
            <a:noFill/>
          </a:ln>
        </p:spPr>
      </p:pic>
      <p:sp>
        <p:nvSpPr>
          <p:cNvPr id="156" name="Google Shape;156;p22"/>
          <p:cNvSpPr txBox="1"/>
          <p:nvPr/>
        </p:nvSpPr>
        <p:spPr>
          <a:xfrm>
            <a:off x="3746298" y="4784275"/>
            <a:ext cx="3537600" cy="1754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Επιμονή</a:t>
            </a:r>
            <a:endParaRPr b="0" i="0" sz="14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Οι επιχειρηματίες ξεπερνούν τις προκλήσεις με ανθεκτικότητα και επιμονή, επιδιώκοντας σταθερά τους στόχους τους παρά τις αναποδιές.</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94"/>
          <p:cNvSpPr/>
          <p:nvPr/>
        </p:nvSpPr>
        <p:spPr>
          <a:xfrm>
            <a:off x="2155" y="0"/>
            <a:ext cx="10711469" cy="7575581"/>
          </a:xfrm>
          <a:custGeom>
            <a:rect b="b" l="l" r="r" t="t"/>
            <a:pathLst>
              <a:path extrusionOk="0" h="7559673" w="10688975">
                <a:moveTo>
                  <a:pt x="0" y="0"/>
                </a:moveTo>
                <a:lnTo>
                  <a:pt x="10688975" y="0"/>
                </a:lnTo>
                <a:lnTo>
                  <a:pt x="10688975" y="7559673"/>
                </a:lnTo>
                <a:lnTo>
                  <a:pt x="0" y="7559673"/>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761" name="Google Shape;761;p94"/>
          <p:cNvSpPr txBox="1"/>
          <p:nvPr/>
        </p:nvSpPr>
        <p:spPr>
          <a:xfrm>
            <a:off x="1027409" y="1430165"/>
            <a:ext cx="8625900" cy="58614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1700"/>
              <a:buFont typeface="Arial"/>
              <a:buNone/>
            </a:pPr>
            <a:r>
              <a:rPr b="1" i="0" lang="en-US" sz="1600" u="none" cap="none" strike="noStrike">
                <a:solidFill>
                  <a:srgbClr val="000000"/>
                </a:solidFill>
                <a:latin typeface="Arial"/>
                <a:ea typeface="Arial"/>
                <a:cs typeface="Arial"/>
                <a:sym typeface="Arial"/>
              </a:rPr>
              <a:t>Στρατηγική τμηματοποίησης της αγοράς </a:t>
            </a:r>
            <a:endParaRPr b="1"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1" i="0" lang="en-US" sz="1600" u="none" cap="none" strike="noStrike">
                <a:solidFill>
                  <a:srgbClr val="000000"/>
                </a:solidFill>
                <a:latin typeface="Arial"/>
                <a:ea typeface="Arial"/>
                <a:cs typeface="Arial"/>
                <a:sym typeface="Arial"/>
              </a:rPr>
              <a:t>Η τμηματοποίηση της αγοράς είναι μια στρατηγική προσέγγιση που απαιτεί περιοδική επανεξέταση:</a:t>
            </a:r>
            <a:endParaRPr b="1"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177549" lvl="1" marL="367802" marR="0" rtl="0" algn="just">
              <a:lnSpc>
                <a:spcPct val="12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 Οι ραγδαίες αλλαγές, όπως η πανδημία Covid-19, απαιτούν προσαρμογή στις νέες ανάγκες των πελατών.</a:t>
            </a:r>
            <a:endParaRPr b="0" i="0" sz="1600" u="none" cap="none" strike="noStrike">
              <a:solidFill>
                <a:srgbClr val="000000"/>
              </a:solidFill>
              <a:latin typeface="Arial"/>
              <a:ea typeface="Arial"/>
              <a:cs typeface="Arial"/>
              <a:sym typeface="Arial"/>
            </a:endParaRPr>
          </a:p>
          <a:p>
            <a:pPr indent="-177549" lvl="1" marL="367802" marR="0" rtl="0" algn="just">
              <a:lnSpc>
                <a:spcPct val="12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 Οι ετήσιες μετατοπίσεις οφείλονται σε εξωτερικούς παράγοντες όπως οι φυσικές καταστροφές.</a:t>
            </a:r>
            <a:endParaRPr b="0" i="0" sz="1600" u="none" cap="none" strike="noStrike">
              <a:solidFill>
                <a:srgbClr val="000000"/>
              </a:solidFill>
              <a:latin typeface="Arial"/>
              <a:ea typeface="Arial"/>
              <a:cs typeface="Arial"/>
              <a:sym typeface="Arial"/>
            </a:endParaRPr>
          </a:p>
          <a:p>
            <a:pPr indent="-177549" lvl="1" marL="367802" marR="0" rtl="0" algn="just">
              <a:lnSpc>
                <a:spcPct val="12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 Απαιτούνται περιοδικές ενημερώσεις, καθώς τα τμήματα της αγοράς εξελίσσονται καθ' όλη τη διάρκεια του έτους, επηρεαζόμενα από τις διακοπές και τις εποχιακές τάσεις.</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1" i="0" lang="en-US" sz="1600" u="none" cap="none" strike="noStrike">
                <a:solidFill>
                  <a:srgbClr val="000000"/>
                </a:solidFill>
                <a:latin typeface="Arial"/>
                <a:ea typeface="Arial"/>
                <a:cs typeface="Arial"/>
                <a:sym typeface="Arial"/>
              </a:rPr>
              <a:t>Κατά την επικαιροποίηση των στρατηγικών τμηματοποίησης, οι επιχειρήσεις θα πρέπει:</a:t>
            </a:r>
            <a:endParaRPr b="1"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177549" lvl="1" marL="367802" marR="0" rtl="0" algn="just">
              <a:lnSpc>
                <a:spcPct val="12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Αναγνωρίστε τις αλλαγές και τις κινητήριες δυνάμεις τους.</a:t>
            </a:r>
            <a:endParaRPr b="0" i="0" sz="1600" u="none" cap="none" strike="noStrike">
              <a:solidFill>
                <a:srgbClr val="000000"/>
              </a:solidFill>
              <a:latin typeface="Arial"/>
              <a:ea typeface="Arial"/>
              <a:cs typeface="Arial"/>
              <a:sym typeface="Arial"/>
            </a:endParaRPr>
          </a:p>
          <a:p>
            <a:pPr indent="-177549" lvl="1" marL="367802" marR="0" rtl="0" algn="just">
              <a:lnSpc>
                <a:spcPct val="12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Προληπτικός σχεδιασμός για μακροπρόθεσμες τάσεις και πιθανά ζητήματα.</a:t>
            </a:r>
            <a:endParaRPr b="0" i="0" sz="1600" u="none" cap="none" strike="noStrike">
              <a:solidFill>
                <a:srgbClr val="000000"/>
              </a:solidFill>
              <a:latin typeface="Arial"/>
              <a:ea typeface="Arial"/>
              <a:cs typeface="Arial"/>
              <a:sym typeface="Arial"/>
            </a:endParaRPr>
          </a:p>
          <a:p>
            <a:pPr indent="-177549" lvl="1" marL="367802" marR="0" rtl="0" algn="just">
              <a:lnSpc>
                <a:spcPct val="12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Κατανοήστε το "γιατί" πίσω από τις αλλαγές στην αγορά, χρησιμοποιώντας προηγμένες τεχνικές για προγνωστική και εφαρμόσιμη τμηματοποίηση.</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p:txBody>
      </p:sp>
      <p:sp>
        <p:nvSpPr>
          <p:cNvPr id="762" name="Google Shape;762;p94"/>
          <p:cNvSpPr/>
          <p:nvPr/>
        </p:nvSpPr>
        <p:spPr>
          <a:xfrm>
            <a:off x="9150055" y="5149547"/>
            <a:ext cx="933460" cy="933460"/>
          </a:xfrm>
          <a:custGeom>
            <a:rect b="b" l="l" r="r" t="t"/>
            <a:pathLst>
              <a:path extrusionOk="0" h="931132" w="931132">
                <a:moveTo>
                  <a:pt x="0" y="0"/>
                </a:moveTo>
                <a:lnTo>
                  <a:pt x="931132" y="0"/>
                </a:lnTo>
                <a:lnTo>
                  <a:pt x="931132" y="931132"/>
                </a:lnTo>
                <a:lnTo>
                  <a:pt x="0" y="93113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763" name="Google Shape;763;p94"/>
          <p:cNvSpPr txBox="1"/>
          <p:nvPr/>
        </p:nvSpPr>
        <p:spPr>
          <a:xfrm>
            <a:off x="1062395" y="986702"/>
            <a:ext cx="8591141" cy="31393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Ανάλυση και τμηματοποίηση της αγοράς</a:t>
            </a:r>
            <a:endParaRPr b="1" i="0" sz="1700" u="none" cap="none" strike="noStrik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95"/>
          <p:cNvSpPr/>
          <p:nvPr/>
        </p:nvSpPr>
        <p:spPr>
          <a:xfrm>
            <a:off x="2155" y="0"/>
            <a:ext cx="10711469" cy="7575581"/>
          </a:xfrm>
          <a:custGeom>
            <a:rect b="b" l="l" r="r" t="t"/>
            <a:pathLst>
              <a:path extrusionOk="0" h="7559673" w="10688975">
                <a:moveTo>
                  <a:pt x="0" y="0"/>
                </a:moveTo>
                <a:lnTo>
                  <a:pt x="10688975" y="0"/>
                </a:lnTo>
                <a:lnTo>
                  <a:pt x="10688975" y="7559673"/>
                </a:lnTo>
                <a:lnTo>
                  <a:pt x="0" y="7559673"/>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773" name="Google Shape;773;p95"/>
          <p:cNvSpPr txBox="1"/>
          <p:nvPr/>
        </p:nvSpPr>
        <p:spPr>
          <a:xfrm>
            <a:off x="815625" y="1343550"/>
            <a:ext cx="8749200" cy="52704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Η κατανόηση των ανταγωνιστών σας και η διεξοδική ανάλυση είναι ζωτικής σημασίας για την επιχειρηματική επιτυχία και το ενδιαφέρον των επενδυτών.</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Η ανταγωνιστική ανάλυση περιλαμβάνει τη συλλογή πληροφοριών για τον εντοπισμό των δυνατών και αδύνατων σημείων των ανταγωνιστών, με σκοπό την ενημέρωση των στρατηγικών για την απόκτηση ανταγωνιστικού πλεονεκτήματος.</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1" i="0" lang="en-US" sz="1600" u="none" cap="none" strike="noStrike">
                <a:solidFill>
                  <a:srgbClr val="000000"/>
                </a:solidFill>
                <a:latin typeface="Arial"/>
                <a:ea typeface="Arial"/>
                <a:cs typeface="Arial"/>
                <a:sym typeface="Arial"/>
              </a:rPr>
              <a:t>Για τη διενέργεια ανάλυσης:</a:t>
            </a:r>
            <a:endParaRPr b="1"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1. Προσδιορίστε τους ανταγωνιστές, άμεσους και έμμεσους.</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2. Αναλύστε το μέγεθος της αγοράς, τις τάσεις και τις προτιμήσεις των πελατών.</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3. Δημιουργία πλαισίου σύγκρισης.</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4. Έρευνα για τους ανταγωνιστές χρησιμοποιώντας διάφορες πηγές.</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5. Αξιολόγηση των δυνατών και αδύνατων σημείων.</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6. Προσδιορίστε τις ευκαιρίες και τις απειλές για την επιχείρησή σας.</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Να επανεξετάζετε και να επικαιροποιείτε τακτικά την ανάλυσή σας για να παραμείνετε μπροστά στο ανταγωνιστικό τοπίο.</a:t>
            </a:r>
            <a:endParaRPr b="0" i="0" sz="1600" u="none" cap="none" strike="noStrike">
              <a:solidFill>
                <a:srgbClr val="000000"/>
              </a:solidFill>
              <a:latin typeface="Arial"/>
              <a:ea typeface="Arial"/>
              <a:cs typeface="Arial"/>
              <a:sym typeface="Arial"/>
            </a:endParaRPr>
          </a:p>
        </p:txBody>
      </p:sp>
      <p:sp>
        <p:nvSpPr>
          <p:cNvPr id="774" name="Google Shape;774;p95"/>
          <p:cNvSpPr/>
          <p:nvPr/>
        </p:nvSpPr>
        <p:spPr>
          <a:xfrm>
            <a:off x="7417870" y="3237711"/>
            <a:ext cx="2146786" cy="2146786"/>
          </a:xfrm>
          <a:custGeom>
            <a:rect b="b" l="l" r="r" t="t"/>
            <a:pathLst>
              <a:path extrusionOk="0" h="2142278" w="2142278">
                <a:moveTo>
                  <a:pt x="0" y="0"/>
                </a:moveTo>
                <a:lnTo>
                  <a:pt x="2142278" y="0"/>
                </a:lnTo>
                <a:lnTo>
                  <a:pt x="2142278" y="2142278"/>
                </a:lnTo>
                <a:lnTo>
                  <a:pt x="0" y="214227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775" name="Google Shape;775;p95"/>
          <p:cNvSpPr txBox="1"/>
          <p:nvPr/>
        </p:nvSpPr>
        <p:spPr>
          <a:xfrm>
            <a:off x="4031975" y="1029612"/>
            <a:ext cx="3041487" cy="31393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Ανταγωνιστική ανάλυση</a:t>
            </a:r>
            <a:endParaRPr b="1" i="0" sz="1700" u="none" cap="none" strike="noStrik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96"/>
          <p:cNvSpPr/>
          <p:nvPr/>
        </p:nvSpPr>
        <p:spPr>
          <a:xfrm>
            <a:off x="2155" y="0"/>
            <a:ext cx="10711469" cy="7575581"/>
          </a:xfrm>
          <a:custGeom>
            <a:rect b="b" l="l" r="r" t="t"/>
            <a:pathLst>
              <a:path extrusionOk="0" h="7559673" w="10688975">
                <a:moveTo>
                  <a:pt x="0" y="0"/>
                </a:moveTo>
                <a:lnTo>
                  <a:pt x="10688975" y="0"/>
                </a:lnTo>
                <a:lnTo>
                  <a:pt x="10688975" y="7559673"/>
                </a:lnTo>
                <a:lnTo>
                  <a:pt x="0" y="7559673"/>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785" name="Google Shape;785;p96"/>
          <p:cNvSpPr/>
          <p:nvPr/>
        </p:nvSpPr>
        <p:spPr>
          <a:xfrm>
            <a:off x="6015346" y="4803759"/>
            <a:ext cx="3150398" cy="2146208"/>
          </a:xfrm>
          <a:custGeom>
            <a:rect b="b" l="l" r="r" t="t"/>
            <a:pathLst>
              <a:path extrusionOk="0" h="2141701" w="3143782">
                <a:moveTo>
                  <a:pt x="0" y="0"/>
                </a:moveTo>
                <a:lnTo>
                  <a:pt x="3143781" y="0"/>
                </a:lnTo>
                <a:lnTo>
                  <a:pt x="3143781" y="2141701"/>
                </a:lnTo>
                <a:lnTo>
                  <a:pt x="0" y="2141701"/>
                </a:lnTo>
                <a:lnTo>
                  <a:pt x="0" y="0"/>
                </a:lnTo>
                <a:close/>
              </a:path>
            </a:pathLst>
          </a:custGeom>
          <a:blipFill rotWithShape="1">
            <a:blip r:embed="rId4">
              <a:alphaModFix amt="78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786" name="Google Shape;786;p96"/>
          <p:cNvSpPr txBox="1"/>
          <p:nvPr/>
        </p:nvSpPr>
        <p:spPr>
          <a:xfrm>
            <a:off x="860854" y="1343547"/>
            <a:ext cx="8703900" cy="46794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Για να γράψετε αποτελεσματικά την ανταγωνιστική σας ανάλυση, ακολουθήστε τα παρακάτω βήματα:</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1. Προσδιορίστε το κοινό σας: Προσαρμόστε την ανάλυσή σας σε επενδυτές, συνεργάτες ή εσωτερικές ομάδες για να αντιμετωπίσετε τα συγκεκριμένα ενδιαφέροντα και τις ανησυχίες τους.</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2. Περιγράψτε την ανταγωνιστική σας θέση: Αξιολογήστε την επιχείρησή σας έναντι των ανταγωνιστών σας με βάση τις αξίες που προσφέρετε στην αγορά-στόχο σας. Προσδιορίστε τα δυνατά σημεία, τις αδυναμίες και τους τομείς προς βελτίωση.</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3. Οραματιστείτε την ανταγωνιστική σας θέση: Χρησιμοποιήστε εργαλεία όπως χάρτες τοποθέτησης ή πίνακες ανταγωνισμού για να απεικονίσετε τη θέση της επιχείρησής σας σε σχέση με τους ανταγωνιστές.</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Ακολουθώντας αυτά τα βήματα, μπορείτε να επικοινωνήσετε αποτελεσματικά το ανταγωνιστικό τοπίο και τη θέση της επιχείρησής σας στους ενδιαφερόμενους.</a:t>
            </a:r>
            <a:endParaRPr b="0" i="0" sz="1600" u="none" cap="none" strike="noStrike">
              <a:solidFill>
                <a:srgbClr val="000000"/>
              </a:solidFill>
              <a:latin typeface="Arial"/>
              <a:ea typeface="Arial"/>
              <a:cs typeface="Arial"/>
              <a:sym typeface="Arial"/>
            </a:endParaRPr>
          </a:p>
        </p:txBody>
      </p:sp>
      <p:sp>
        <p:nvSpPr>
          <p:cNvPr id="787" name="Google Shape;787;p96"/>
          <p:cNvSpPr txBox="1"/>
          <p:nvPr/>
        </p:nvSpPr>
        <p:spPr>
          <a:xfrm>
            <a:off x="4031974" y="1029612"/>
            <a:ext cx="2936567" cy="31393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Ανταγωνιστική ανάλυση</a:t>
            </a:r>
            <a:endParaRPr b="1" i="0" sz="1700" u="none" cap="none" strike="noStrik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97"/>
          <p:cNvSpPr/>
          <p:nvPr/>
        </p:nvSpPr>
        <p:spPr>
          <a:xfrm>
            <a:off x="2155" y="0"/>
            <a:ext cx="10711469" cy="7575581"/>
          </a:xfrm>
          <a:custGeom>
            <a:rect b="b" l="l" r="r" t="t"/>
            <a:pathLst>
              <a:path extrusionOk="0" h="7559673" w="10688975">
                <a:moveTo>
                  <a:pt x="0" y="0"/>
                </a:moveTo>
                <a:lnTo>
                  <a:pt x="10688975" y="0"/>
                </a:lnTo>
                <a:lnTo>
                  <a:pt x="10688975" y="7559673"/>
                </a:lnTo>
                <a:lnTo>
                  <a:pt x="0" y="7559673"/>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797" name="Google Shape;797;p97"/>
          <p:cNvSpPr/>
          <p:nvPr/>
        </p:nvSpPr>
        <p:spPr>
          <a:xfrm>
            <a:off x="581623" y="3146594"/>
            <a:ext cx="4117687" cy="3451848"/>
          </a:xfrm>
          <a:custGeom>
            <a:rect b="b" l="l" r="r" t="t"/>
            <a:pathLst>
              <a:path extrusionOk="0" h="3444599" w="4109040">
                <a:moveTo>
                  <a:pt x="0" y="0"/>
                </a:moveTo>
                <a:lnTo>
                  <a:pt x="4109040" y="0"/>
                </a:lnTo>
                <a:lnTo>
                  <a:pt x="4109040" y="3444599"/>
                </a:lnTo>
                <a:lnTo>
                  <a:pt x="0" y="344459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798" name="Google Shape;798;p97"/>
          <p:cNvSpPr/>
          <p:nvPr/>
        </p:nvSpPr>
        <p:spPr>
          <a:xfrm>
            <a:off x="5063216" y="3146594"/>
            <a:ext cx="4117687" cy="3451848"/>
          </a:xfrm>
          <a:custGeom>
            <a:rect b="b" l="l" r="r" t="t"/>
            <a:pathLst>
              <a:path extrusionOk="0" h="3444599" w="4109040">
                <a:moveTo>
                  <a:pt x="0" y="0"/>
                </a:moveTo>
                <a:lnTo>
                  <a:pt x="4109040" y="0"/>
                </a:lnTo>
                <a:lnTo>
                  <a:pt x="4109040" y="3444599"/>
                </a:lnTo>
                <a:lnTo>
                  <a:pt x="0" y="344459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799" name="Google Shape;799;p97"/>
          <p:cNvSpPr txBox="1"/>
          <p:nvPr/>
        </p:nvSpPr>
        <p:spPr>
          <a:xfrm>
            <a:off x="921704" y="1485798"/>
            <a:ext cx="8703900" cy="17238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Ο χάρτης τοποθέτησης είναι ένα οπτικό εργαλείο που συγκρίνει δύο προϊόντα ή επιχειρηματικά οφέλη σε ένα διάγραμμα. Βοηθά στον εντοπισμό του πού βρίσκονται η επιχείρησή σας και οι ανταγωνιστές σας σε σχέση μεταξύ τους με βάση αυτούς τους παράγοντες. Ένας πίνακας ανταγωνιστικότητας είναι ένα κοινό χαρακτηριστικό στα επιχειρηματικά σχέδια, που απεικονίζει πώς συγκρίνονται οι διάφοροι ανταγωνιστές με βάση τους παράγοντες που περιγράφονται στο ανταγωνιστικό πλαίσιο.</a:t>
            </a:r>
            <a:endParaRPr b="0" i="0" sz="1600" u="none" cap="none" strike="noStrike">
              <a:solidFill>
                <a:srgbClr val="000000"/>
              </a:solidFill>
              <a:latin typeface="Arial"/>
              <a:ea typeface="Arial"/>
              <a:cs typeface="Arial"/>
              <a:sym typeface="Arial"/>
            </a:endParaRPr>
          </a:p>
        </p:txBody>
      </p:sp>
      <p:sp>
        <p:nvSpPr>
          <p:cNvPr id="800" name="Google Shape;800;p97"/>
          <p:cNvSpPr txBox="1"/>
          <p:nvPr/>
        </p:nvSpPr>
        <p:spPr>
          <a:xfrm>
            <a:off x="4031976" y="1029612"/>
            <a:ext cx="3269065" cy="31393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Ανταγωνιστική ανάλυση</a:t>
            </a:r>
            <a:endParaRPr b="1" i="0" sz="1700" u="none" cap="none" strike="noStrik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98"/>
          <p:cNvSpPr/>
          <p:nvPr/>
        </p:nvSpPr>
        <p:spPr>
          <a:xfrm>
            <a:off x="2155" y="0"/>
            <a:ext cx="10711469" cy="7575581"/>
          </a:xfrm>
          <a:custGeom>
            <a:rect b="b" l="l" r="r" t="t"/>
            <a:pathLst>
              <a:path extrusionOk="0" h="7559673" w="10688975">
                <a:moveTo>
                  <a:pt x="0" y="0"/>
                </a:moveTo>
                <a:lnTo>
                  <a:pt x="10688975" y="0"/>
                </a:lnTo>
                <a:lnTo>
                  <a:pt x="10688975" y="7559673"/>
                </a:lnTo>
                <a:lnTo>
                  <a:pt x="0" y="7559673"/>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810" name="Google Shape;810;p98"/>
          <p:cNvSpPr txBox="1"/>
          <p:nvPr/>
        </p:nvSpPr>
        <p:spPr>
          <a:xfrm>
            <a:off x="1062395" y="986702"/>
            <a:ext cx="8591141" cy="31393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Διαμόρφωση στρατηγικών διαφοροποίησης</a:t>
            </a:r>
            <a:endParaRPr b="1" i="0" sz="1700" u="none" cap="none" strike="noStrike">
              <a:solidFill>
                <a:srgbClr val="000000"/>
              </a:solidFill>
              <a:latin typeface="Arial"/>
              <a:ea typeface="Arial"/>
              <a:cs typeface="Arial"/>
              <a:sym typeface="Arial"/>
            </a:endParaRPr>
          </a:p>
        </p:txBody>
      </p:sp>
      <p:sp>
        <p:nvSpPr>
          <p:cNvPr id="811" name="Google Shape;811;p98"/>
          <p:cNvSpPr txBox="1"/>
          <p:nvPr/>
        </p:nvSpPr>
        <p:spPr>
          <a:xfrm>
            <a:off x="860854" y="1607547"/>
            <a:ext cx="8703900" cy="53412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Τι είναι η στρατηγική διαφοροποίησης; </a:t>
            </a:r>
            <a:endParaRPr b="0" i="0" sz="17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Η στρατηγική διαφοροποίησης περιλαμβάνει </a:t>
            </a:r>
            <a:r>
              <a:rPr b="0" i="0" lang="en-US" sz="1600" u="none" cap="none" strike="noStrike">
                <a:solidFill>
                  <a:srgbClr val="00BF63"/>
                </a:solidFill>
                <a:latin typeface="Arial"/>
                <a:ea typeface="Arial"/>
                <a:cs typeface="Arial"/>
                <a:sym typeface="Arial"/>
              </a:rPr>
              <a:t>τη διαφοροποίηση ενός προϊόντος από τους ανταγωνιστές </a:t>
            </a:r>
            <a:r>
              <a:rPr b="0" i="0" lang="en-US" sz="1600" u="none" cap="none" strike="noStrike">
                <a:solidFill>
                  <a:srgbClr val="000000"/>
                </a:solidFill>
                <a:latin typeface="Arial"/>
                <a:ea typeface="Arial"/>
                <a:cs typeface="Arial"/>
                <a:sym typeface="Arial"/>
              </a:rPr>
              <a:t>για την αποτελεσματική προσέλκυση του κοινού-στόχου. Αυτό μπορεί να περιλαμβάνει την έμφαση σε χαμηλότερες τιμές, εξειδικευμένα χαρακτηριστικά ή καλύτερη ποιότητα για την απόκτηση αναγνωρισιμότητας της μάρκας και μεριδίου αγοράς. Η στόχευση σε μια εξειδικευμένη αγορά συνιστά μια εστιασμένη στρατηγική διαφοροποίησης, ενώ η στόχευση σε μια ευρεία αγορά συνιστά μια ευρεία στρατηγική διαφοροποίησης. Η διαμόρφωση μιας μοναδικής πρότασης αξίας (UVP) αποτελεί συχνά το αρχικό βήμα για την ανάπτυξη μιας στρατηγικής διαφοροποίησης.</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Γιατί είναι σημαντική η στρατηγική διαφοροποίησης;</a:t>
            </a:r>
            <a:endParaRPr b="0" i="0" sz="17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Μια στρατηγική διαφοροποίησης είναι ζωτικής σημασίας για τις νέες επιχειρήσεις προκειμένου να ξεχωρίσουν και να επιτύχουν. Ο Richard Branson υπογραμμίζει την ανάγκη να προσφέρεται κάτι μοναδικό που οι μεγαλύτεροι ανταγωνιστές δεν μπορούν εύκολα να αντιγράψουν. Για τη Virgin Atlantic, η εισαγωγή χιούμορ και στυλ στο εμπορικό σήμα βοήθησε στη διαφοροποίηση από ανταγωνιστές όπως η British Airways. Χωρίς μια σταθερή στρατηγική διαφοροποίησης, οι νέες επιχειρήσεις μπορεί να δυσκολευτούν να προσελκύσουν πελάτες σε ανταγωνιστικές αγορές.</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99"/>
          <p:cNvSpPr/>
          <p:nvPr/>
        </p:nvSpPr>
        <p:spPr>
          <a:xfrm>
            <a:off x="2155" y="0"/>
            <a:ext cx="10711469" cy="7575581"/>
          </a:xfrm>
          <a:custGeom>
            <a:rect b="b" l="l" r="r" t="t"/>
            <a:pathLst>
              <a:path extrusionOk="0" h="7559673" w="10688975">
                <a:moveTo>
                  <a:pt x="0" y="0"/>
                </a:moveTo>
                <a:lnTo>
                  <a:pt x="10688975" y="0"/>
                </a:lnTo>
                <a:lnTo>
                  <a:pt x="10688975" y="7559673"/>
                </a:lnTo>
                <a:lnTo>
                  <a:pt x="0" y="7559673"/>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821" name="Google Shape;821;p99"/>
          <p:cNvSpPr/>
          <p:nvPr/>
        </p:nvSpPr>
        <p:spPr>
          <a:xfrm>
            <a:off x="6543878" y="3516556"/>
            <a:ext cx="3109508" cy="2989015"/>
          </a:xfrm>
          <a:custGeom>
            <a:rect b="b" l="l" r="r" t="t"/>
            <a:pathLst>
              <a:path extrusionOk="0" h="2982738" w="3102978">
                <a:moveTo>
                  <a:pt x="0" y="0"/>
                </a:moveTo>
                <a:lnTo>
                  <a:pt x="3102978" y="0"/>
                </a:lnTo>
                <a:lnTo>
                  <a:pt x="3102978" y="2982738"/>
                </a:lnTo>
                <a:lnTo>
                  <a:pt x="0" y="298273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822" name="Google Shape;822;p99"/>
          <p:cNvSpPr/>
          <p:nvPr/>
        </p:nvSpPr>
        <p:spPr>
          <a:xfrm>
            <a:off x="860855" y="3784609"/>
            <a:ext cx="4083994" cy="2720961"/>
          </a:xfrm>
          <a:custGeom>
            <a:rect b="b" l="l" r="r" t="t"/>
            <a:pathLst>
              <a:path extrusionOk="0" h="2715247" w="4075418">
                <a:moveTo>
                  <a:pt x="0" y="0"/>
                </a:moveTo>
                <a:lnTo>
                  <a:pt x="4075418" y="0"/>
                </a:lnTo>
                <a:lnTo>
                  <a:pt x="4075418" y="2715248"/>
                </a:lnTo>
                <a:lnTo>
                  <a:pt x="0" y="271524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823" name="Google Shape;823;p99"/>
          <p:cNvSpPr txBox="1"/>
          <p:nvPr/>
        </p:nvSpPr>
        <p:spPr>
          <a:xfrm>
            <a:off x="1062395" y="986702"/>
            <a:ext cx="8591141" cy="31393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Διαμόρφωση στρατηγικών διαφοροποίησης</a:t>
            </a:r>
            <a:endParaRPr b="1" i="0" sz="1700" u="none" cap="none" strike="noStrike">
              <a:solidFill>
                <a:srgbClr val="000000"/>
              </a:solidFill>
              <a:latin typeface="Arial"/>
              <a:ea typeface="Arial"/>
              <a:cs typeface="Arial"/>
              <a:sym typeface="Arial"/>
            </a:endParaRPr>
          </a:p>
        </p:txBody>
      </p:sp>
      <p:sp>
        <p:nvSpPr>
          <p:cNvPr id="824" name="Google Shape;824;p99"/>
          <p:cNvSpPr txBox="1"/>
          <p:nvPr/>
        </p:nvSpPr>
        <p:spPr>
          <a:xfrm>
            <a:off x="860862" y="1478054"/>
            <a:ext cx="8703878" cy="21975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Εξετάστε αυτές τις πέντε στρατηγικές διαφοροποίησης:</a:t>
            </a:r>
            <a:endParaRPr b="0" i="0" sz="17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1. </a:t>
            </a:r>
            <a:r>
              <a:rPr b="0" i="0" lang="en-US" sz="1700" u="none" cap="none" strike="noStrike">
                <a:solidFill>
                  <a:srgbClr val="E7862A"/>
                </a:solidFill>
                <a:latin typeface="Arial"/>
                <a:ea typeface="Arial"/>
                <a:cs typeface="Arial"/>
                <a:sym typeface="Arial"/>
              </a:rPr>
              <a:t>Χαρακτηριστικά:</a:t>
            </a:r>
            <a:r>
              <a:rPr b="0" i="0" lang="en-US" sz="1700" u="none" cap="none" strike="noStrike">
                <a:solidFill>
                  <a:srgbClr val="000000"/>
                </a:solidFill>
                <a:latin typeface="Arial"/>
                <a:ea typeface="Arial"/>
                <a:cs typeface="Arial"/>
                <a:sym typeface="Arial"/>
              </a:rPr>
              <a:t> Εισάγετε μοναδικά στοιχεία σχεδιασμού ή λειτουργίες.</a:t>
            </a:r>
            <a:endParaRPr b="0" i="0" sz="17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2. </a:t>
            </a:r>
            <a:r>
              <a:rPr b="0" i="0" lang="en-US" sz="1700" u="none" cap="none" strike="noStrike">
                <a:solidFill>
                  <a:srgbClr val="00BF63"/>
                </a:solidFill>
                <a:latin typeface="Arial"/>
                <a:ea typeface="Arial"/>
                <a:cs typeface="Arial"/>
                <a:sym typeface="Arial"/>
              </a:rPr>
              <a:t>Τόνος μάρκετινγκ:</a:t>
            </a:r>
            <a:r>
              <a:rPr b="0" i="0" lang="en-US" sz="1700" u="none" cap="none" strike="noStrike">
                <a:solidFill>
                  <a:srgbClr val="000000"/>
                </a:solidFill>
                <a:latin typeface="Arial"/>
                <a:ea typeface="Arial"/>
                <a:cs typeface="Arial"/>
                <a:sym typeface="Arial"/>
              </a:rPr>
              <a:t> Ανάπτυξη διακριτού στυλ μάρκας και διαφήμισης.</a:t>
            </a:r>
            <a:endParaRPr b="0" i="0" sz="17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3. </a:t>
            </a:r>
            <a:r>
              <a:rPr b="0" i="0" lang="en-US" sz="1700" u="none" cap="none" strike="noStrike">
                <a:solidFill>
                  <a:srgbClr val="FF5757"/>
                </a:solidFill>
                <a:latin typeface="Arial"/>
                <a:ea typeface="Arial"/>
                <a:cs typeface="Arial"/>
                <a:sym typeface="Arial"/>
              </a:rPr>
              <a:t>Τιμολόγηση:</a:t>
            </a:r>
            <a:r>
              <a:rPr b="0" i="0" lang="en-US" sz="1700" u="none" cap="none" strike="noStrike">
                <a:solidFill>
                  <a:srgbClr val="000000"/>
                </a:solidFill>
                <a:latin typeface="Arial"/>
                <a:ea typeface="Arial"/>
                <a:cs typeface="Arial"/>
                <a:sym typeface="Arial"/>
              </a:rPr>
              <a:t> Προσαρμόστε την τιμολόγηση για να προσελκύσετε πελάτες.</a:t>
            </a:r>
            <a:endParaRPr b="0" i="0" sz="17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4. </a:t>
            </a:r>
            <a:r>
              <a:rPr b="0" i="0" lang="en-US" sz="1700" u="none" cap="none" strike="noStrike">
                <a:solidFill>
                  <a:srgbClr val="004AAD"/>
                </a:solidFill>
                <a:latin typeface="Arial"/>
                <a:ea typeface="Arial"/>
                <a:cs typeface="Arial"/>
                <a:sym typeface="Arial"/>
              </a:rPr>
              <a:t>Ποιότητα: </a:t>
            </a:r>
            <a:r>
              <a:rPr b="0" i="0" lang="en-US" sz="1700" u="none" cap="none" strike="noStrike">
                <a:solidFill>
                  <a:srgbClr val="000000"/>
                </a:solidFill>
                <a:latin typeface="Arial"/>
                <a:ea typeface="Arial"/>
                <a:cs typeface="Arial"/>
                <a:sym typeface="Arial"/>
              </a:rPr>
              <a:t>Δώστε έμφαση σε προϊόντα και υπηρεσίες υψηλής ποιότητας.</a:t>
            </a:r>
            <a:endParaRPr b="0" i="0" sz="17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5. </a:t>
            </a:r>
            <a:r>
              <a:rPr b="0" i="0" lang="en-US" sz="1700" u="none" cap="none" strike="noStrike">
                <a:solidFill>
                  <a:srgbClr val="FF66C4"/>
                </a:solidFill>
                <a:latin typeface="Arial"/>
                <a:ea typeface="Arial"/>
                <a:cs typeface="Arial"/>
                <a:sym typeface="Arial"/>
              </a:rPr>
              <a:t>Υπηρεσία:</a:t>
            </a:r>
            <a:r>
              <a:rPr b="0" i="0" lang="en-US" sz="1700" u="none" cap="none" strike="noStrike">
                <a:solidFill>
                  <a:srgbClr val="000000"/>
                </a:solidFill>
                <a:latin typeface="Arial"/>
                <a:ea typeface="Arial"/>
                <a:cs typeface="Arial"/>
                <a:sym typeface="Arial"/>
              </a:rPr>
              <a:t> Παροχή άριστης εξυπηρέτησης πελατών.</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100"/>
          <p:cNvSpPr/>
          <p:nvPr/>
        </p:nvSpPr>
        <p:spPr>
          <a:xfrm>
            <a:off x="2155" y="0"/>
            <a:ext cx="10711469" cy="7575581"/>
          </a:xfrm>
          <a:custGeom>
            <a:rect b="b" l="l" r="r" t="t"/>
            <a:pathLst>
              <a:path extrusionOk="0" h="7559673" w="10688975">
                <a:moveTo>
                  <a:pt x="0" y="0"/>
                </a:moveTo>
                <a:lnTo>
                  <a:pt x="10688975" y="0"/>
                </a:lnTo>
                <a:lnTo>
                  <a:pt x="10688975" y="7559673"/>
                </a:lnTo>
                <a:lnTo>
                  <a:pt x="0" y="7559673"/>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834" name="Google Shape;834;p100"/>
          <p:cNvSpPr txBox="1"/>
          <p:nvPr/>
        </p:nvSpPr>
        <p:spPr>
          <a:xfrm>
            <a:off x="836425" y="975525"/>
            <a:ext cx="8683200" cy="1132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Ένα στρατηγικό εργαλείο για την αξιολόγηση των εσωτερικών και εξωτερικών παραγόντων που επηρεάζουν την επιχείρησή σας.</a:t>
            </a:r>
            <a:endParaRPr b="0" i="0" sz="1600" u="none" cap="none" strike="noStrike">
              <a:solidFill>
                <a:srgbClr val="000000"/>
              </a:solidFill>
              <a:latin typeface="Arial"/>
              <a:ea typeface="Arial"/>
              <a:cs typeface="Arial"/>
              <a:sym typeface="Arial"/>
            </a:endParaRPr>
          </a:p>
          <a:p>
            <a:pPr indent="-156781" lvl="1" marL="326262" marR="0" rtl="0" algn="l">
              <a:lnSpc>
                <a:spcPct val="12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Τι είναι η ανάλυση SWOT; </a:t>
            </a:r>
            <a:endParaRPr b="1" i="0" sz="1600" u="none" cap="none" strike="noStrike">
              <a:solidFill>
                <a:srgbClr val="000000"/>
              </a:solidFill>
              <a:latin typeface="Arial"/>
              <a:ea typeface="Arial"/>
              <a:cs typeface="Arial"/>
              <a:sym typeface="Arial"/>
            </a:endParaRPr>
          </a:p>
          <a:p>
            <a:pPr indent="0" lvl="0" marL="0" marR="0" rtl="0" algn="l">
              <a:lnSpc>
                <a:spcPct val="119941"/>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Είναι ένα ακρωνύμιο για τα Δυνατά σημεία, τις Αδυναμίες, τις Ευκαιρίες και τις Απειλές.</a:t>
            </a:r>
            <a:endParaRPr b="0" i="0" sz="1600" u="none" cap="none" strike="noStrike">
              <a:solidFill>
                <a:srgbClr val="000000"/>
              </a:solidFill>
              <a:latin typeface="Arial"/>
              <a:ea typeface="Arial"/>
              <a:cs typeface="Arial"/>
              <a:sym typeface="Arial"/>
            </a:endParaRPr>
          </a:p>
        </p:txBody>
      </p:sp>
      <p:sp>
        <p:nvSpPr>
          <p:cNvPr id="835" name="Google Shape;835;p100"/>
          <p:cNvSpPr/>
          <p:nvPr/>
        </p:nvSpPr>
        <p:spPr>
          <a:xfrm>
            <a:off x="915247" y="2230504"/>
            <a:ext cx="705052" cy="998935"/>
          </a:xfrm>
          <a:custGeom>
            <a:rect b="b" l="l" r="r" t="t"/>
            <a:pathLst>
              <a:path extrusionOk="0" h="1182686" w="866317">
                <a:moveTo>
                  <a:pt x="0" y="0"/>
                </a:moveTo>
                <a:lnTo>
                  <a:pt x="866317" y="0"/>
                </a:lnTo>
                <a:lnTo>
                  <a:pt x="866317" y="1182686"/>
                </a:lnTo>
                <a:lnTo>
                  <a:pt x="0" y="118268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836" name="Google Shape;836;p100"/>
          <p:cNvSpPr/>
          <p:nvPr/>
        </p:nvSpPr>
        <p:spPr>
          <a:xfrm>
            <a:off x="836425" y="3549237"/>
            <a:ext cx="1025784" cy="791136"/>
          </a:xfrm>
          <a:custGeom>
            <a:rect b="b" l="l" r="r" t="t"/>
            <a:pathLst>
              <a:path extrusionOk="0" h="789475" w="1023630">
                <a:moveTo>
                  <a:pt x="0" y="0"/>
                </a:moveTo>
                <a:lnTo>
                  <a:pt x="1023630" y="0"/>
                </a:lnTo>
                <a:lnTo>
                  <a:pt x="1023630" y="789475"/>
                </a:lnTo>
                <a:lnTo>
                  <a:pt x="0" y="78947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837" name="Google Shape;837;p100"/>
          <p:cNvSpPr/>
          <p:nvPr/>
        </p:nvSpPr>
        <p:spPr>
          <a:xfrm>
            <a:off x="797689" y="4664905"/>
            <a:ext cx="1103257" cy="962591"/>
          </a:xfrm>
          <a:custGeom>
            <a:rect b="b" l="l" r="r" t="t"/>
            <a:pathLst>
              <a:path extrusionOk="0" h="960570" w="1100940">
                <a:moveTo>
                  <a:pt x="0" y="0"/>
                </a:moveTo>
                <a:lnTo>
                  <a:pt x="1100939" y="0"/>
                </a:lnTo>
                <a:lnTo>
                  <a:pt x="1100939" y="960569"/>
                </a:lnTo>
                <a:lnTo>
                  <a:pt x="0" y="96056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838" name="Google Shape;838;p100"/>
          <p:cNvSpPr/>
          <p:nvPr/>
        </p:nvSpPr>
        <p:spPr>
          <a:xfrm>
            <a:off x="952912" y="5952027"/>
            <a:ext cx="792810" cy="703619"/>
          </a:xfrm>
          <a:custGeom>
            <a:rect b="b" l="l" r="r" t="t"/>
            <a:pathLst>
              <a:path extrusionOk="0" h="702141" w="791145">
                <a:moveTo>
                  <a:pt x="0" y="0"/>
                </a:moveTo>
                <a:lnTo>
                  <a:pt x="791145" y="0"/>
                </a:lnTo>
                <a:lnTo>
                  <a:pt x="791145" y="702141"/>
                </a:lnTo>
                <a:lnTo>
                  <a:pt x="0" y="70214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839" name="Google Shape;839;p100"/>
          <p:cNvSpPr txBox="1"/>
          <p:nvPr/>
        </p:nvSpPr>
        <p:spPr>
          <a:xfrm>
            <a:off x="1055184" y="585135"/>
            <a:ext cx="8591141" cy="31393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Ανάλυση SWOT</a:t>
            </a:r>
            <a:endParaRPr b="1" i="0" sz="1700" u="none" cap="none" strike="noStrike">
              <a:solidFill>
                <a:srgbClr val="000000"/>
              </a:solidFill>
              <a:latin typeface="Arial"/>
              <a:ea typeface="Arial"/>
              <a:cs typeface="Arial"/>
              <a:sym typeface="Arial"/>
            </a:endParaRPr>
          </a:p>
        </p:txBody>
      </p:sp>
      <p:sp>
        <p:nvSpPr>
          <p:cNvPr id="840" name="Google Shape;840;p100"/>
          <p:cNvSpPr txBox="1"/>
          <p:nvPr/>
        </p:nvSpPr>
        <p:spPr>
          <a:xfrm>
            <a:off x="1620298" y="1800920"/>
            <a:ext cx="8323500" cy="5828700"/>
          </a:xfrm>
          <a:prstGeom prst="rect">
            <a:avLst/>
          </a:prstGeom>
          <a:noFill/>
          <a:ln>
            <a:noFill/>
          </a:ln>
        </p:spPr>
        <p:txBody>
          <a:bodyPr anchorCtr="0" anchor="t" bIns="0" lIns="0" spcFirstLastPara="1" rIns="0" wrap="square" tIns="0">
            <a:spAutoFit/>
          </a:bodyPr>
          <a:lstStyle/>
          <a:p>
            <a:pPr indent="0" lvl="0" marL="0" marR="0" rtl="0" algn="l">
              <a:lnSpc>
                <a:spcPct val="113333"/>
              </a:lnSpc>
              <a:spcBef>
                <a:spcPts val="0"/>
              </a:spcBef>
              <a:spcAft>
                <a:spcPts val="0"/>
              </a:spcAft>
              <a:buClr>
                <a:srgbClr val="000000"/>
              </a:buClr>
              <a:buSzPts val="17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13333"/>
              </a:lnSpc>
              <a:spcBef>
                <a:spcPts val="0"/>
              </a:spcBef>
              <a:spcAft>
                <a:spcPts val="0"/>
              </a:spcAft>
              <a:buClr>
                <a:srgbClr val="000000"/>
              </a:buClr>
              <a:buSzPts val="1700"/>
              <a:buFont typeface="Arial"/>
              <a:buNone/>
            </a:pPr>
            <a:r>
              <a:t/>
            </a:r>
            <a:endParaRPr b="0" i="0" sz="1600" u="none" cap="none" strike="noStrike">
              <a:solidFill>
                <a:schemeClr val="dk1"/>
              </a:solidFill>
              <a:latin typeface="Arial"/>
              <a:ea typeface="Arial"/>
              <a:cs typeface="Arial"/>
              <a:sym typeface="Arial"/>
            </a:endParaRPr>
          </a:p>
          <a:p>
            <a:pPr indent="-177549" lvl="1" marL="367802" marR="0" rtl="0" algn="l">
              <a:lnSpc>
                <a:spcPct val="12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Δυνατά σημεία</a:t>
            </a:r>
            <a:r>
              <a:rPr b="0" i="0" lang="en-US" sz="1600" u="none" cap="none" strike="noStrike">
                <a:solidFill>
                  <a:srgbClr val="000000"/>
                </a:solidFill>
                <a:latin typeface="Arial"/>
                <a:ea typeface="Arial"/>
                <a:cs typeface="Arial"/>
                <a:sym typeface="Arial"/>
              </a:rPr>
              <a:t>: Προσδιορίστε τους βασικούς τομείς στους οποίους η εταιρεία σας υπερέχει, αναδεικνύοντας τα ανταγωνιστικά της πλεονεκτήματα και τους πόρους της.</a:t>
            </a:r>
            <a:endParaRPr b="0"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177549" lvl="1" marL="367802" marR="0" rtl="0" algn="l">
              <a:lnSpc>
                <a:spcPct val="12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Αδυναμίες</a:t>
            </a:r>
            <a:r>
              <a:rPr b="0" i="0" lang="en-US" sz="1600" u="none" cap="none" strike="noStrike">
                <a:solidFill>
                  <a:srgbClr val="000000"/>
                </a:solidFill>
                <a:latin typeface="Arial"/>
                <a:ea typeface="Arial"/>
                <a:cs typeface="Arial"/>
                <a:sym typeface="Arial"/>
              </a:rPr>
              <a:t>: Επισημάνετε τις εσωτερικές προκλήσεις και τους περιορισμούς που μπορεί να εμποδίζουν την ανάπτυξη ή την απόδοση της εταιρείας σας.</a:t>
            </a:r>
            <a:endParaRPr b="0"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177549" lvl="1" marL="367802" marR="0" rtl="0" algn="l">
              <a:lnSpc>
                <a:spcPct val="12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Ευκαιρίες</a:t>
            </a:r>
            <a:r>
              <a:rPr b="0" i="0" lang="en-US" sz="1600" u="none" cap="none" strike="noStrike">
                <a:solidFill>
                  <a:srgbClr val="000000"/>
                </a:solidFill>
                <a:latin typeface="Arial"/>
                <a:ea typeface="Arial"/>
                <a:cs typeface="Arial"/>
                <a:sym typeface="Arial"/>
              </a:rPr>
              <a:t>: Διερεύνηση πιθανών τρόπων επέκτασης και ανάπτυξης, σύμφωνα με τις αναδυόμενες τάσεις της αγοράς ή τις ανάγκες των πελατών.</a:t>
            </a:r>
            <a:endParaRPr b="0"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177549" lvl="1" marL="367802" marR="0" rtl="0" algn="l">
              <a:lnSpc>
                <a:spcPct val="120000"/>
              </a:lnSpc>
              <a:spcBef>
                <a:spcPts val="0"/>
              </a:spcBef>
              <a:spcAft>
                <a:spcPts val="0"/>
              </a:spcAft>
              <a:buClr>
                <a:srgbClr val="000000"/>
              </a:buClr>
              <a:buSzPts val="1600"/>
              <a:buFont typeface="Arial"/>
              <a:buChar char="•"/>
            </a:pPr>
            <a:r>
              <a:rPr b="1" i="0" lang="en-US" sz="1600" u="none" cap="none" strike="noStrike">
                <a:solidFill>
                  <a:srgbClr val="000000"/>
                </a:solidFill>
                <a:latin typeface="Arial"/>
                <a:ea typeface="Arial"/>
                <a:cs typeface="Arial"/>
                <a:sym typeface="Arial"/>
              </a:rPr>
              <a:t>Απειλές</a:t>
            </a:r>
            <a:r>
              <a:rPr b="0" i="0" lang="en-US" sz="1600" u="none" cap="none" strike="noStrike">
                <a:solidFill>
                  <a:srgbClr val="000000"/>
                </a:solidFill>
                <a:latin typeface="Arial"/>
                <a:ea typeface="Arial"/>
                <a:cs typeface="Arial"/>
                <a:sym typeface="Arial"/>
              </a:rPr>
              <a:t>: Αξιολογήστε τους εξωτερικούς παράγοντες που θα μπορούσαν να θέσουν κινδύνους ή να διαταράξουν την επιχείρησή σας. </a:t>
            </a:r>
            <a:endParaRPr b="0"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    επιχειρηματικές δραστηριότητες, εξασφαλίζοντας προληπτικές στρατηγικές διαχείρισης κινδύνων.</a:t>
            </a:r>
            <a:endParaRPr b="0"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19941"/>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101"/>
          <p:cNvSpPr/>
          <p:nvPr/>
        </p:nvSpPr>
        <p:spPr>
          <a:xfrm>
            <a:off x="2155" y="0"/>
            <a:ext cx="10711469" cy="7575581"/>
          </a:xfrm>
          <a:custGeom>
            <a:rect b="b" l="l" r="r" t="t"/>
            <a:pathLst>
              <a:path extrusionOk="0" h="7559673" w="10688975">
                <a:moveTo>
                  <a:pt x="0" y="0"/>
                </a:moveTo>
                <a:lnTo>
                  <a:pt x="10688975" y="0"/>
                </a:lnTo>
                <a:lnTo>
                  <a:pt x="10688975" y="7559673"/>
                </a:lnTo>
                <a:lnTo>
                  <a:pt x="0" y="7559673"/>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3"/>
              <a:buFont typeface="Arial"/>
              <a:buNone/>
            </a:pPr>
            <a:r>
              <a:t/>
            </a:r>
            <a:endParaRPr b="0" i="0" sz="1403" u="none" cap="none" strike="noStrike">
              <a:solidFill>
                <a:srgbClr val="000000"/>
              </a:solidFill>
              <a:latin typeface="Arial"/>
              <a:ea typeface="Arial"/>
              <a:cs typeface="Arial"/>
              <a:sym typeface="Arial"/>
            </a:endParaRPr>
          </a:p>
        </p:txBody>
      </p:sp>
      <p:sp>
        <p:nvSpPr>
          <p:cNvPr id="850" name="Google Shape;850;p101"/>
          <p:cNvSpPr/>
          <p:nvPr/>
        </p:nvSpPr>
        <p:spPr>
          <a:xfrm>
            <a:off x="1583718" y="767884"/>
            <a:ext cx="7548341" cy="4888560"/>
          </a:xfrm>
          <a:custGeom>
            <a:rect b="b" l="l" r="r" t="t"/>
            <a:pathLst>
              <a:path extrusionOk="0" h="5861950" w="8562539">
                <a:moveTo>
                  <a:pt x="0" y="0"/>
                </a:moveTo>
                <a:lnTo>
                  <a:pt x="8562539" y="0"/>
                </a:lnTo>
                <a:lnTo>
                  <a:pt x="8562539" y="5861951"/>
                </a:lnTo>
                <a:lnTo>
                  <a:pt x="0" y="5861951"/>
                </a:lnTo>
                <a:lnTo>
                  <a:pt x="0" y="0"/>
                </a:lnTo>
                <a:close/>
              </a:path>
            </a:pathLst>
          </a:custGeom>
          <a:blipFill rotWithShape="1">
            <a:blip r:embed="rId4">
              <a:alphaModFix/>
            </a:blip>
            <a:stretch>
              <a:fillRect b="0" l="0" r="0" t="-4983"/>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3"/>
              <a:buFont typeface="Arial"/>
              <a:buNone/>
            </a:pPr>
            <a:r>
              <a:t/>
            </a:r>
            <a:endParaRPr b="0" i="0" sz="1403" u="none" cap="none" strike="noStrike">
              <a:solidFill>
                <a:srgbClr val="000000"/>
              </a:solidFill>
              <a:latin typeface="Arial"/>
              <a:ea typeface="Arial"/>
              <a:cs typeface="Arial"/>
              <a:sym typeface="Arial"/>
            </a:endParaRPr>
          </a:p>
        </p:txBody>
      </p:sp>
      <p:sp>
        <p:nvSpPr>
          <p:cNvPr id="851" name="Google Shape;851;p101"/>
          <p:cNvSpPr txBox="1"/>
          <p:nvPr/>
        </p:nvSpPr>
        <p:spPr>
          <a:xfrm>
            <a:off x="1062393" y="336961"/>
            <a:ext cx="8591141" cy="33386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4"/>
              <a:buFont typeface="Arial"/>
              <a:buNone/>
            </a:pPr>
            <a:r>
              <a:rPr b="1" i="0" lang="en-US" sz="1804" u="none" cap="none" strike="noStrike">
                <a:solidFill>
                  <a:srgbClr val="000000"/>
                </a:solidFill>
                <a:latin typeface="Arial"/>
                <a:ea typeface="Arial"/>
                <a:cs typeface="Arial"/>
                <a:sym typeface="Arial"/>
              </a:rPr>
              <a:t>Ανάλυση SWOT</a:t>
            </a:r>
            <a:endParaRPr b="1" i="0" sz="1403" u="none" cap="none" strike="noStrike">
              <a:solidFill>
                <a:srgbClr val="000000"/>
              </a:solidFill>
              <a:latin typeface="Arial"/>
              <a:ea typeface="Arial"/>
              <a:cs typeface="Arial"/>
              <a:sym typeface="Arial"/>
            </a:endParaRPr>
          </a:p>
        </p:txBody>
      </p:sp>
      <p:sp>
        <p:nvSpPr>
          <p:cNvPr id="852" name="Google Shape;852;p101"/>
          <p:cNvSpPr txBox="1"/>
          <p:nvPr/>
        </p:nvSpPr>
        <p:spPr>
          <a:xfrm>
            <a:off x="1829052" y="5835288"/>
            <a:ext cx="7057672" cy="33316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4"/>
              <a:buFont typeface="Arial"/>
              <a:buNone/>
            </a:pPr>
            <a:r>
              <a:rPr b="1" i="0" lang="en-US" sz="1804" u="sng" cap="none" strike="noStrike">
                <a:solidFill>
                  <a:schemeClr val="hlink"/>
                </a:solidFill>
                <a:latin typeface="Arial"/>
                <a:ea typeface="Arial"/>
                <a:cs typeface="Arial"/>
                <a:sym typeface="Arial"/>
                <a:hlinkClick r:id="rId5"/>
              </a:rPr>
              <a:t>Πώς να κάνετε μια ανάλυση SWOT (με παραδείγματα &amp; δωρεάν πρότυπο!)</a:t>
            </a:r>
            <a:endParaRPr b="1" i="0" sz="1403" u="none" cap="none" strike="noStrike">
              <a:solidFill>
                <a:srgbClr val="000000"/>
              </a:solidFill>
              <a:latin typeface="Arial"/>
              <a:ea typeface="Arial"/>
              <a:cs typeface="Arial"/>
              <a:sym typeface="Arial"/>
            </a:endParaRPr>
          </a:p>
        </p:txBody>
      </p:sp>
      <p:sp>
        <p:nvSpPr>
          <p:cNvPr id="853" name="Google Shape;853;p101"/>
          <p:cNvSpPr/>
          <p:nvPr/>
        </p:nvSpPr>
        <p:spPr>
          <a:xfrm>
            <a:off x="825190" y="5296829"/>
            <a:ext cx="869795" cy="871627"/>
          </a:xfrm>
          <a:prstGeom prst="curvedRightArrow">
            <a:avLst>
              <a:gd fmla="val 25000" name="adj1"/>
              <a:gd fmla="val 50000" name="adj2"/>
              <a:gd fmla="val 25000" name="adj3"/>
            </a:avLst>
          </a:prstGeom>
          <a:solidFill>
            <a:schemeClr val="accent1"/>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102"/>
          <p:cNvSpPr/>
          <p:nvPr/>
        </p:nvSpPr>
        <p:spPr>
          <a:xfrm>
            <a:off x="2155" y="0"/>
            <a:ext cx="10711469" cy="7575581"/>
          </a:xfrm>
          <a:custGeom>
            <a:rect b="b" l="l" r="r" t="t"/>
            <a:pathLst>
              <a:path extrusionOk="0" h="7559673" w="10688975">
                <a:moveTo>
                  <a:pt x="0" y="0"/>
                </a:moveTo>
                <a:lnTo>
                  <a:pt x="10688975" y="0"/>
                </a:lnTo>
                <a:lnTo>
                  <a:pt x="10688975" y="7559673"/>
                </a:lnTo>
                <a:lnTo>
                  <a:pt x="0" y="7559673"/>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863" name="Google Shape;863;p102"/>
          <p:cNvSpPr/>
          <p:nvPr/>
        </p:nvSpPr>
        <p:spPr>
          <a:xfrm>
            <a:off x="7775843" y="508630"/>
            <a:ext cx="1385509" cy="1456514"/>
          </a:xfrm>
          <a:custGeom>
            <a:rect b="b" l="l" r="r" t="t"/>
            <a:pathLst>
              <a:path extrusionOk="0" h="1453455" w="1382599">
                <a:moveTo>
                  <a:pt x="0" y="0"/>
                </a:moveTo>
                <a:lnTo>
                  <a:pt x="1382599" y="0"/>
                </a:lnTo>
                <a:lnTo>
                  <a:pt x="1382599" y="1453455"/>
                </a:lnTo>
                <a:lnTo>
                  <a:pt x="0" y="145345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864" name="Google Shape;864;p102"/>
          <p:cNvSpPr/>
          <p:nvPr/>
        </p:nvSpPr>
        <p:spPr>
          <a:xfrm>
            <a:off x="3853782" y="5262478"/>
            <a:ext cx="2421534" cy="1507404"/>
          </a:xfrm>
          <a:custGeom>
            <a:rect b="b" l="l" r="r" t="t"/>
            <a:pathLst>
              <a:path extrusionOk="0" h="1504239" w="2416449">
                <a:moveTo>
                  <a:pt x="0" y="0"/>
                </a:moveTo>
                <a:lnTo>
                  <a:pt x="2416449" y="0"/>
                </a:lnTo>
                <a:lnTo>
                  <a:pt x="2416449" y="1504240"/>
                </a:lnTo>
                <a:lnTo>
                  <a:pt x="0" y="150424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865" name="Google Shape;865;p102"/>
          <p:cNvSpPr txBox="1"/>
          <p:nvPr/>
        </p:nvSpPr>
        <p:spPr>
          <a:xfrm>
            <a:off x="768979" y="718741"/>
            <a:ext cx="8591141" cy="31393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Αξιολόγηση και διαχείριση κινδύνων</a:t>
            </a:r>
            <a:endParaRPr b="1" i="0" sz="1700" u="none" cap="none" strike="noStrike">
              <a:solidFill>
                <a:srgbClr val="000000"/>
              </a:solidFill>
              <a:latin typeface="Arial"/>
              <a:ea typeface="Arial"/>
              <a:cs typeface="Arial"/>
              <a:sym typeface="Arial"/>
            </a:endParaRPr>
          </a:p>
        </p:txBody>
      </p:sp>
      <p:sp>
        <p:nvSpPr>
          <p:cNvPr id="866" name="Google Shape;866;p102"/>
          <p:cNvSpPr txBox="1"/>
          <p:nvPr/>
        </p:nvSpPr>
        <p:spPr>
          <a:xfrm>
            <a:off x="616249" y="1441101"/>
            <a:ext cx="8450400" cy="37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700"/>
              <a:buFont typeface="Arial"/>
              <a:buNone/>
            </a:pPr>
            <a:r>
              <a:rPr b="1" i="0" lang="en-US" sz="1600" u="none" cap="none" strike="noStrike">
                <a:solidFill>
                  <a:srgbClr val="000000"/>
                </a:solidFill>
                <a:latin typeface="Arial"/>
                <a:ea typeface="Arial"/>
                <a:cs typeface="Arial"/>
                <a:sym typeface="Arial"/>
              </a:rPr>
              <a:t>Η διαδικασία διαχείρισης κινδύνων περιλαμβάνει πέντε βασικά βήματα:</a:t>
            </a:r>
            <a:endParaRPr b="1"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1. Προσδιορισμός κινδύνου: Εντοπισμός πιθανών κινδύνων που θα μπορούσαν να επηρεάσουν τον οργανισμό μέσω καταιγισμού ιδεών και ανάλυσης τάσεων.</a:t>
            </a:r>
            <a:endParaRPr b="0"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2. Ανάλυση κινδύνου: Αξιολογήστε την πιθανότητα και τον αντίκτυπο κάθε κινδύνου, ιεραρχώντας τους ανάλογα.</a:t>
            </a:r>
            <a:endParaRPr b="0"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3. Έλεγχος κινδύνων: Εφαρμογή μέτρων για τον μετριασμό ή την εξάλειψη των εντοπισμένων κινδύνων, τα οποία μπορεί να περιλαμβάνουν αλλαγές στις διαδικασίες ή επενδύσεις.</a:t>
            </a:r>
            <a:endParaRPr b="0"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4. Χρηματοδότηση κινδύνων: Διάθεση κεφαλαίων για την κάλυψη πιθανών κινδύνων μέσω ασφάλισης, αποθεματικών κεφαλαίων ή αυτοασφάλισης.</a:t>
            </a:r>
            <a:endParaRPr b="0"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5. Διαχείριση απαιτήσεων: Χειρισμός πραγματικών ή πιθανών απαιτήσεων που προκύπτουν από συμβάντα κινδύνου, συμπεριλαμβανομένης της διερεύνησης, της διαπραγμάτευσης και της πληρωμής.</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103"/>
          <p:cNvSpPr/>
          <p:nvPr/>
        </p:nvSpPr>
        <p:spPr>
          <a:xfrm>
            <a:off x="2155" y="0"/>
            <a:ext cx="10711469" cy="7575581"/>
          </a:xfrm>
          <a:custGeom>
            <a:rect b="b" l="l" r="r" t="t"/>
            <a:pathLst>
              <a:path extrusionOk="0" h="7559673" w="10688975">
                <a:moveTo>
                  <a:pt x="0" y="0"/>
                </a:moveTo>
                <a:lnTo>
                  <a:pt x="10688975" y="0"/>
                </a:lnTo>
                <a:lnTo>
                  <a:pt x="10688975" y="7559673"/>
                </a:lnTo>
                <a:lnTo>
                  <a:pt x="0" y="7559673"/>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876" name="Google Shape;876;p103"/>
          <p:cNvSpPr txBox="1"/>
          <p:nvPr/>
        </p:nvSpPr>
        <p:spPr>
          <a:xfrm>
            <a:off x="796535" y="692964"/>
            <a:ext cx="8844900" cy="6452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700"/>
              <a:buFont typeface="Arial"/>
              <a:buNone/>
            </a:pPr>
            <a:r>
              <a:rPr b="1" i="0" lang="en-US" sz="1600" u="none" cap="none" strike="noStrike">
                <a:solidFill>
                  <a:srgbClr val="000000"/>
                </a:solidFill>
                <a:latin typeface="Arial"/>
                <a:ea typeface="Arial"/>
                <a:cs typeface="Arial"/>
                <a:sym typeface="Arial"/>
              </a:rPr>
              <a:t>Χρηματοοικονομικός κίνδυνος </a:t>
            </a:r>
            <a:endParaRPr b="1"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Οι επιχειρηματίες αναλαμβάνουν κινδύνους, με όραμα να καλύψουν τα κενά του κλάδου. </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Συχνά εγκαταλείπουν σταθερές θέσεις εργασίας για να ξεκινήσουν επιχειρήσεις, αντιμετωπίζοντας αβεβαιότητες όπως το ασταθές εισόδημα και ο περιορισμένος προσωπικός χρόνος. Πριν ξεκινήσουν, πρέπει να αξιολογήσουν και να ελαχιστοποιήσουν τους κοινούς κινδύνους.</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1" i="0" lang="en-US" sz="1600" u="none" cap="none" strike="noStrike">
                <a:solidFill>
                  <a:srgbClr val="000000"/>
                </a:solidFill>
                <a:latin typeface="Arial"/>
                <a:ea typeface="Arial"/>
                <a:cs typeface="Arial"/>
                <a:sym typeface="Arial"/>
              </a:rPr>
              <a:t>Στρατηγικός κίνδυνος </a:t>
            </a:r>
            <a:endParaRPr b="1"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Ο στρατηγικός κίνδυνος προκύπτει όταν οι αλλαγές στην αγορά ή στο περιβάλλον καθιστούν τις επιλεγμένες στρατηγικές αναποτελεσματικές, επηρεάζοντας την ικανότητα μιας εταιρείας να επιτύχει τα σημεία αναφοράς και τους βασικούς δείκτες απόδοσης (KPI).</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1" i="0" lang="en-US" sz="1600" u="none" cap="none" strike="noStrike">
                <a:solidFill>
                  <a:srgbClr val="000000"/>
                </a:solidFill>
                <a:latin typeface="Arial"/>
                <a:ea typeface="Arial"/>
                <a:cs typeface="Arial"/>
                <a:sym typeface="Arial"/>
              </a:rPr>
              <a:t>Τεχνολογικός κίνδυνος </a:t>
            </a:r>
            <a:endParaRPr b="1"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Ο τεχνολογικός κίνδυνος περιλαμβάνει την προσαρμογή στις αναδυόμενες τεχνολογίες, οι οποίες μπορεί να είναι ανατρεπτικές και να απαιτούν σημαντικές επενδύσεις σε νέα συστήματα και διαδικασίες, επηρεάζοντας τις οικονομικές επιδόσεις.</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1" i="0" lang="en-US" sz="1600" u="none" cap="none" strike="noStrike">
                <a:solidFill>
                  <a:srgbClr val="000000"/>
                </a:solidFill>
                <a:latin typeface="Arial"/>
                <a:ea typeface="Arial"/>
                <a:cs typeface="Arial"/>
                <a:sym typeface="Arial"/>
              </a:rPr>
              <a:t>Κίνδυνος αγοράς</a:t>
            </a:r>
            <a:endParaRPr b="1"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Ο κίνδυνος της αγοράς περιλαμβάνει διάφορους παράγοντες, συμπεριλαμβανομένων των οικονομικών διακυμάνσεων, των τάσεων της αγοράς και των ενεργειών των ανταγωνιστών, οι οποίοι μπορούν να επηρεάσουν τη ζήτηση και την επιτυχία ενός προϊόντος ή μιας υπηρεσίας, γεγονός που καθιστά αναγκαία την ενδελεχή ανάλυση της αγοράς από τους επιχειρηματίες.</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p:txBody>
      </p:sp>
      <p:sp>
        <p:nvSpPr>
          <p:cNvPr id="877" name="Google Shape;877;p103"/>
          <p:cNvSpPr txBox="1"/>
          <p:nvPr/>
        </p:nvSpPr>
        <p:spPr>
          <a:xfrm>
            <a:off x="1050331" y="356484"/>
            <a:ext cx="8591100" cy="26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Προσδιορισμός κινδύνων</a:t>
            </a:r>
            <a:endParaRPr b="1" i="0" sz="17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3"/>
          <p:cNvPicPr preferRelativeResize="0"/>
          <p:nvPr/>
        </p:nvPicPr>
        <p:blipFill rotWithShape="1">
          <a:blip r:embed="rId3">
            <a:alphaModFix/>
          </a:blip>
          <a:srcRect b="0" l="0" r="0" t="0"/>
          <a:stretch/>
        </p:blipFill>
        <p:spPr>
          <a:xfrm>
            <a:off x="0" y="-1"/>
            <a:ext cx="10688973" cy="7559675"/>
          </a:xfrm>
          <a:prstGeom prst="rect">
            <a:avLst/>
          </a:prstGeom>
          <a:noFill/>
          <a:ln>
            <a:noFill/>
          </a:ln>
        </p:spPr>
      </p:pic>
      <p:pic>
        <p:nvPicPr>
          <p:cNvPr id="162" name="Google Shape;162;p23"/>
          <p:cNvPicPr preferRelativeResize="0"/>
          <p:nvPr/>
        </p:nvPicPr>
        <p:blipFill rotWithShape="1">
          <a:blip r:embed="rId4">
            <a:alphaModFix/>
          </a:blip>
          <a:srcRect b="0" l="0" r="0" t="0"/>
          <a:stretch/>
        </p:blipFill>
        <p:spPr>
          <a:xfrm>
            <a:off x="306426" y="1482291"/>
            <a:ext cx="4612083" cy="4477329"/>
          </a:xfrm>
          <a:prstGeom prst="rect">
            <a:avLst/>
          </a:prstGeom>
          <a:noFill/>
          <a:ln>
            <a:noFill/>
          </a:ln>
        </p:spPr>
      </p:pic>
      <p:sp>
        <p:nvSpPr>
          <p:cNvPr id="163" name="Google Shape;163;p23"/>
          <p:cNvSpPr txBox="1"/>
          <p:nvPr/>
        </p:nvSpPr>
        <p:spPr>
          <a:xfrm>
            <a:off x="1074268" y="532106"/>
            <a:ext cx="85434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dk1"/>
                </a:solidFill>
                <a:latin typeface="Arial"/>
                <a:ea typeface="Arial"/>
                <a:cs typeface="Arial"/>
                <a:sym typeface="Arial"/>
              </a:rPr>
              <a:t>Κεφάλαιο 2: Εντοπισμός ευκαιριών που αφορούν τον κλάδο</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FFC000"/>
              </a:solidFill>
              <a:latin typeface="Arial"/>
              <a:ea typeface="Arial"/>
              <a:cs typeface="Arial"/>
              <a:sym typeface="Arial"/>
            </a:endParaRPr>
          </a:p>
        </p:txBody>
      </p:sp>
      <p:sp>
        <p:nvSpPr>
          <p:cNvPr id="164" name="Google Shape;164;p23"/>
          <p:cNvSpPr txBox="1"/>
          <p:nvPr/>
        </p:nvSpPr>
        <p:spPr>
          <a:xfrm>
            <a:off x="5130265" y="2281187"/>
            <a:ext cx="430249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Arial"/>
                <a:ea typeface="Arial"/>
                <a:cs typeface="Arial"/>
                <a:sym typeface="Arial"/>
              </a:rPr>
              <a:t>Ανάλυση αγοράς </a:t>
            </a:r>
            <a:endParaRPr b="0" i="0" sz="1400" u="none" cap="none" strike="noStrike">
              <a:solidFill>
                <a:schemeClr val="dk1"/>
              </a:solidFill>
              <a:latin typeface="Arial"/>
              <a:ea typeface="Arial"/>
              <a:cs typeface="Arial"/>
              <a:sym typeface="Arial"/>
            </a:endParaRPr>
          </a:p>
        </p:txBody>
      </p:sp>
      <p:sp>
        <p:nvSpPr>
          <p:cNvPr id="165" name="Google Shape;165;p23"/>
          <p:cNvSpPr txBox="1"/>
          <p:nvPr/>
        </p:nvSpPr>
        <p:spPr>
          <a:xfrm>
            <a:off x="5130265" y="2839452"/>
            <a:ext cx="4414200" cy="2031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Η ανάλυση αγοράς είναι μια λεπτομερής αξιολόγηση της αγοράς-στόχου της εταιρείας σας και του ανταγωνιστικού τοπίου σε έναν συγκεκριμένο κλάδο. Η ανάλυση αυτή σας επιτρέπει να προβλέψετε την επιτυχία που μπορείτε να περιμένετε κατά την εισαγωγή της μάρκας σας και των προϊόντων της στους καταναλωτές της αγοράς.</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104"/>
          <p:cNvSpPr/>
          <p:nvPr/>
        </p:nvSpPr>
        <p:spPr>
          <a:xfrm>
            <a:off x="0" y="0"/>
            <a:ext cx="10711469" cy="7575581"/>
          </a:xfrm>
          <a:custGeom>
            <a:rect b="b" l="l" r="r" t="t"/>
            <a:pathLst>
              <a:path extrusionOk="0" h="7559673" w="10688975">
                <a:moveTo>
                  <a:pt x="0" y="0"/>
                </a:moveTo>
                <a:lnTo>
                  <a:pt x="10688975" y="0"/>
                </a:lnTo>
                <a:lnTo>
                  <a:pt x="10688975" y="7559673"/>
                </a:lnTo>
                <a:lnTo>
                  <a:pt x="0" y="7559673"/>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887" name="Google Shape;887;p104"/>
          <p:cNvSpPr txBox="1"/>
          <p:nvPr/>
        </p:nvSpPr>
        <p:spPr>
          <a:xfrm>
            <a:off x="761428" y="879659"/>
            <a:ext cx="8880000" cy="61569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1700"/>
              <a:buFont typeface="Arial"/>
              <a:buNone/>
            </a:pPr>
            <a:r>
              <a:rPr b="1" i="0" lang="en-US" sz="1600" u="none" cap="none" strike="noStrike">
                <a:solidFill>
                  <a:srgbClr val="000000"/>
                </a:solidFill>
                <a:latin typeface="Arial"/>
                <a:ea typeface="Arial"/>
                <a:cs typeface="Arial"/>
                <a:sym typeface="Arial"/>
              </a:rPr>
              <a:t>Ανταγωνιστικός κίνδυνος</a:t>
            </a:r>
            <a:endParaRPr b="1"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Οι επιχειρηματίες πρέπει να αξιολογούν τον ανταγωνιστικό κίνδυνο, ο οποίος περιλαμβάνει τη μέτρηση της ζήτησης της αγοράς μέσω της παρουσίας ανταγωνιστών, την κατανόηση του κορεσμού της αγοράς με μεγαλύτερους ανταγωνιστές και τη διασφάλιση καινοτομιών μέσω διπλωμάτων ευρεσιτεχνίας για τον μετριασμό πιθανών απειλών.</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1" i="0" lang="en-US" sz="1600" u="none" cap="none" strike="noStrike">
                <a:solidFill>
                  <a:srgbClr val="000000"/>
                </a:solidFill>
                <a:latin typeface="Arial"/>
                <a:ea typeface="Arial"/>
                <a:cs typeface="Arial"/>
                <a:sym typeface="Arial"/>
              </a:rPr>
              <a:t>Κίνδυνος φήμης </a:t>
            </a:r>
            <a:endParaRPr b="1"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Ο κίνδυνος φήμης είναι κρίσιμος για τις νέες επιχειρήσεις, καθώς οι αρχικές εμπειρίες των πελατών μπορούν να επηρεάσουν σημαντικά την αντίληψη της μάρκας, με τα μέσα κοινωνικής δικτύωσης να ενισχύουν τα αποτελέσματα της ανατροφοδότησης.</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1" i="0" lang="en-US" sz="1600" u="none" cap="none" strike="noStrike">
                <a:solidFill>
                  <a:srgbClr val="000000"/>
                </a:solidFill>
                <a:latin typeface="Arial"/>
                <a:ea typeface="Arial"/>
                <a:cs typeface="Arial"/>
                <a:sym typeface="Arial"/>
              </a:rPr>
              <a:t>Περιβαλλοντικός, πολιτικός και οικονομικός κίνδυνος </a:t>
            </a:r>
            <a:endParaRPr b="1"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Οι επιχειρηματίες αντιμετωπίζουν ανεξέλεγκτους κινδύνους, όπως φυσικές καταστροφές, πολιτική αστάθεια και οικονομική ύφεση, οι οποίοι μπορούν να εμποδίσουν το εμπόριο ή να επηρεάσουν τη ζήτηση στην αγορά- τομείς υψηλού κινδύνου, όπως η εστίαση, το λιανικό εμπόριο και οι συμβουλευτικές υπηρεσίες, μπορεί να δυσκολευτούν να προσελκύσουν επενδυτές λόγω των ιστορικών ποσοστών αποτυχίας τους.</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Clr>
                <a:srgbClr val="000000"/>
              </a:buClr>
              <a:buSzPts val="1700"/>
              <a:buFont typeface="Arial"/>
              <a:buNone/>
            </a:pPr>
            <a:r>
              <a:rPr b="0" i="0" lang="en-US" sz="1600" u="none" cap="none" strike="noStrike">
                <a:solidFill>
                  <a:schemeClr val="dk1"/>
                </a:solidFill>
                <a:latin typeface="Arial"/>
                <a:ea typeface="Arial"/>
                <a:cs typeface="Arial"/>
                <a:sym typeface="Arial"/>
              </a:rPr>
              <a:t>Αν και οι επιχειρηματίες θα πρέπει να προβλέπουν ότι θα κάνουν δαπανηρά λάθη, ο λεπτομερής σχεδιασμός, η επαρκής χρηματοδότηση και η ευελιξία αυξάνουν την πιθανότητα επιτυχίας της επιχείρησης.</a:t>
            </a:r>
            <a:endParaRPr b="0" i="0" sz="1600" u="none" cap="none" strike="noStrike">
              <a:solidFill>
                <a:schemeClr val="dk1"/>
              </a:solidFill>
              <a:latin typeface="Arial"/>
              <a:ea typeface="Arial"/>
              <a:cs typeface="Arial"/>
              <a:sym typeface="Arial"/>
            </a:endParaRPr>
          </a:p>
        </p:txBody>
      </p:sp>
      <p:sp>
        <p:nvSpPr>
          <p:cNvPr id="888" name="Google Shape;888;p104"/>
          <p:cNvSpPr txBox="1"/>
          <p:nvPr/>
        </p:nvSpPr>
        <p:spPr>
          <a:xfrm>
            <a:off x="1050335" y="563434"/>
            <a:ext cx="8591141" cy="31393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Προσδιορισμός κινδύνων</a:t>
            </a:r>
            <a:endParaRPr b="1" i="0" sz="1700" u="none" cap="none" strike="noStrik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105"/>
          <p:cNvSpPr/>
          <p:nvPr/>
        </p:nvSpPr>
        <p:spPr>
          <a:xfrm>
            <a:off x="2092" y="0"/>
            <a:ext cx="10715697" cy="7578572"/>
          </a:xfrm>
          <a:custGeom>
            <a:rect b="b" l="l" r="r" t="t"/>
            <a:pathLst>
              <a:path extrusionOk="0" h="7559673" w="10688975">
                <a:moveTo>
                  <a:pt x="0" y="0"/>
                </a:moveTo>
                <a:lnTo>
                  <a:pt x="10688975" y="0"/>
                </a:lnTo>
                <a:lnTo>
                  <a:pt x="10688975" y="7559673"/>
                </a:lnTo>
                <a:lnTo>
                  <a:pt x="0" y="7559673"/>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898" name="Google Shape;898;p105"/>
          <p:cNvSpPr txBox="1"/>
          <p:nvPr/>
        </p:nvSpPr>
        <p:spPr>
          <a:xfrm>
            <a:off x="846674" y="1351510"/>
            <a:ext cx="8909700" cy="5565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Για τον επιχειρηματικό σχεδιασμό και την ανάπτυξη στρατηγικής, υπάρχουν πολλά εργαλεία διαθέσιμα στο διαδίκτυο, τόσο με δωρεάν όσο και με premium επιλογές. Ακολουθούν ορισμένα από τα εργαλεία που μπορείτε να χρησιμοποιήσετε:</a:t>
            </a:r>
            <a:endParaRPr b="0"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rPr b="1" i="0" lang="en-US" sz="1600" u="none" cap="none" strike="noStrike">
                <a:solidFill>
                  <a:srgbClr val="000000"/>
                </a:solidFill>
                <a:latin typeface="Arial"/>
                <a:ea typeface="Arial"/>
                <a:cs typeface="Arial"/>
                <a:sym typeface="Arial"/>
              </a:rPr>
              <a:t>Monday.com: </a:t>
            </a:r>
            <a:r>
              <a:rPr b="0" i="0" lang="en-US" sz="1600" u="none" cap="none" strike="noStrike">
                <a:solidFill>
                  <a:srgbClr val="000000"/>
                </a:solidFill>
                <a:latin typeface="Arial"/>
                <a:ea typeface="Arial"/>
                <a:cs typeface="Arial"/>
                <a:sym typeface="Arial"/>
              </a:rPr>
              <a:t>Αυτό είναι ένα εργαλείο διαχείρισης έργων, που επιτρέπει επίσης την ανάπτυξη επιχειρηματικών σχεδίων με τις επεκτάσεις και τις διάφορες επιλογές του, παρέχοντας ένα μακροπρόθεσμο όραμα για τις ιδέες σας. Παρέχει πρότυπα με δυνατότητα προσαρμογής, ώστε να ευθυγραμμίζονται απόλυτα με τις ανάγκες και τους στόχους σας.</a:t>
            </a:r>
            <a:endParaRPr b="0"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t/>
            </a:r>
            <a:endParaRPr b="0"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rPr b="1" i="0" lang="en-US" sz="1600" u="none" cap="none" strike="noStrike">
                <a:solidFill>
                  <a:srgbClr val="000000"/>
                </a:solidFill>
                <a:latin typeface="Arial"/>
                <a:ea typeface="Arial"/>
                <a:cs typeface="Arial"/>
                <a:sym typeface="Arial"/>
              </a:rPr>
              <a:t>PlanGuru: </a:t>
            </a:r>
            <a:r>
              <a:rPr b="0" i="0" lang="en-US" sz="1600" u="none" cap="none" strike="noStrike">
                <a:solidFill>
                  <a:srgbClr val="000000"/>
                </a:solidFill>
                <a:latin typeface="Arial"/>
                <a:ea typeface="Arial"/>
                <a:cs typeface="Arial"/>
                <a:sym typeface="Arial"/>
              </a:rPr>
              <a:t>Αυτό το διαδικτυακό εργαλείο έρχεται μπροστά με τις οικονομικές και δημοσιονομικές επιλογές του για την επιχείρησή σας, επιτρέποντάς σας να προχωρήσετε σε λεπτομέρειες όταν σχεδιάζετε και λειτουργείτε την επιχείρησή σας. Διαθέτει επίσης μια βιβλιοθήκη για να σας καθοδηγήσει στη διαδικασία, μαζί με συμβουλές και κόλπα για τις επιχειρηματικές σας ιδέες. </a:t>
            </a:r>
            <a:endParaRPr b="0"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t/>
            </a:r>
            <a:endParaRPr b="1"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rPr b="1" i="0" lang="en-US" sz="1600" u="none" cap="none" strike="noStrike">
                <a:solidFill>
                  <a:srgbClr val="000000"/>
                </a:solidFill>
                <a:latin typeface="Arial"/>
                <a:ea typeface="Arial"/>
                <a:cs typeface="Arial"/>
                <a:sym typeface="Arial"/>
              </a:rPr>
              <a:t>Enloop: </a:t>
            </a:r>
            <a:r>
              <a:rPr b="0" i="0" lang="en-US" sz="1600" u="none" cap="none" strike="noStrike">
                <a:solidFill>
                  <a:srgbClr val="000000"/>
                </a:solidFill>
                <a:latin typeface="Arial"/>
                <a:ea typeface="Arial"/>
                <a:cs typeface="Arial"/>
                <a:sym typeface="Arial"/>
              </a:rPr>
              <a:t>Μέσω του διαδραστικού σχεδιασμού και του εύρους αποτελεσμάτων επιχειρηματικού σχεδιασμού,</a:t>
            </a:r>
            <a:endParaRPr b="0"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Το Enloop επιτρέπει στους χρήστες να σχεδιάζουν εύκολα τα επιχειρηματικά τους σχέδια και να παρέχουν </a:t>
            </a:r>
            <a:endParaRPr b="0" i="0" sz="16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Πληροφορίες και για οικονομικές πτυχές. </a:t>
            </a:r>
            <a:endParaRPr b="0" i="0" sz="1600" u="none" cap="none" strike="noStrike">
              <a:solidFill>
                <a:srgbClr val="000000"/>
              </a:solidFill>
              <a:latin typeface="Arial"/>
              <a:ea typeface="Arial"/>
              <a:cs typeface="Arial"/>
              <a:sym typeface="Arial"/>
            </a:endParaRPr>
          </a:p>
        </p:txBody>
      </p:sp>
      <p:sp>
        <p:nvSpPr>
          <p:cNvPr id="899" name="Google Shape;899;p105"/>
          <p:cNvSpPr/>
          <p:nvPr/>
        </p:nvSpPr>
        <p:spPr>
          <a:xfrm>
            <a:off x="7909352" y="5478004"/>
            <a:ext cx="1563567" cy="1589396"/>
          </a:xfrm>
          <a:custGeom>
            <a:rect b="b" l="l" r="r" t="t"/>
            <a:pathLst>
              <a:path extrusionOk="0" h="1586058" w="1560284">
                <a:moveTo>
                  <a:pt x="0" y="0"/>
                </a:moveTo>
                <a:lnTo>
                  <a:pt x="1560284" y="0"/>
                </a:lnTo>
                <a:lnTo>
                  <a:pt x="1560284" y="1586058"/>
                </a:lnTo>
                <a:lnTo>
                  <a:pt x="0" y="158605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900" name="Google Shape;900;p105"/>
          <p:cNvSpPr txBox="1"/>
          <p:nvPr/>
        </p:nvSpPr>
        <p:spPr>
          <a:xfrm>
            <a:off x="2110358" y="723634"/>
            <a:ext cx="6382305" cy="62786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Πρακτικά εργαλεία για την ανάπτυξη επιχειρηματικού σχεδίου και στρατηγικών σε απευθείας σύνδεση</a:t>
            </a:r>
            <a:endParaRPr b="1" i="0" sz="1700" u="none" cap="none" strike="noStrik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106"/>
          <p:cNvSpPr/>
          <p:nvPr/>
        </p:nvSpPr>
        <p:spPr>
          <a:xfrm>
            <a:off x="2092" y="0"/>
            <a:ext cx="10711469" cy="7575581"/>
          </a:xfrm>
          <a:custGeom>
            <a:rect b="b" l="l" r="r" t="t"/>
            <a:pathLst>
              <a:path extrusionOk="0" h="7559673" w="10688975">
                <a:moveTo>
                  <a:pt x="0" y="0"/>
                </a:moveTo>
                <a:lnTo>
                  <a:pt x="10688975" y="0"/>
                </a:lnTo>
                <a:lnTo>
                  <a:pt x="10688975" y="7559673"/>
                </a:lnTo>
                <a:lnTo>
                  <a:pt x="0" y="7559673"/>
                </a:lnTo>
                <a:lnTo>
                  <a:pt x="0" y="0"/>
                </a:lnTo>
                <a:close/>
              </a:path>
            </a:pathLst>
          </a:custGeom>
          <a:blipFill rotWithShape="1">
            <a:blip r:embed="rId3">
              <a:alphaModFix/>
            </a:blip>
            <a:stretch>
              <a:fillRect b="0" l="0" r="-5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910" name="Google Shape;910;p106"/>
          <p:cNvSpPr txBox="1"/>
          <p:nvPr/>
        </p:nvSpPr>
        <p:spPr>
          <a:xfrm>
            <a:off x="895761" y="1493585"/>
            <a:ext cx="8909810" cy="409972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Κατά τη διάρκεια αυτής της ενότητας, εξερευνήσαμε τα κρίσιμα στοιχεία του στρατηγικού επιχειρηματικού σχεδιασμού, από τον καθορισμό των στόχων έως την κατανόηση της δυναμικής της αγοράς και την ανάλυση του ανταγωνισμού.</a:t>
            </a:r>
            <a:endParaRPr b="0" i="0" sz="17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Ο επιχειρηματικός σχεδιασμός χρησιμεύει ως ζωτικός οδικός χάρτης, καθοδηγώντας τις εταιρείες προς τους στόχους τους και εξασφαλίζοντας την προσαρμοστικότητα σε ένα δυναμικό περιβάλλον της αγοράς.</a:t>
            </a:r>
            <a:endParaRPr b="0" i="0" sz="17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Συμπερασματικά, είναι σημαντικό να αναγνωρίσουμε τη σημασία της συνεχούς προσαρμογής και της περιοδικής αναθεώρησης των επιχειρηματικών στρατηγικών ώστε να παραμένουμε ευθυγραμμισμένοι με τις εξελισσόμενες τάσεις της αγοράς και τους οργανωτικούς στόχους.</a:t>
            </a:r>
            <a:endParaRPr b="0" i="0" sz="17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700"/>
              <a:buFont typeface="Arial"/>
              <a:buNone/>
            </a:pPr>
            <a:r>
              <a:rPr b="0" i="0" lang="en-US" sz="1700" u="none" cap="none" strike="noStrike">
                <a:solidFill>
                  <a:srgbClr val="000000"/>
                </a:solidFill>
                <a:latin typeface="Arial"/>
                <a:ea typeface="Arial"/>
                <a:cs typeface="Arial"/>
                <a:sym typeface="Arial"/>
              </a:rPr>
              <a:t>Στις επόμενες ενότητες θα εμβαθύνουμε σε κρίσιμες πτυχές της διοίκησης επιχειρήσεων, συμπεριλαμβανομένων των στρατηγικών μάρκετινγκ και των αποτελεσματικών τεχνικών οικονομικής διαχείρισης.</a:t>
            </a:r>
            <a:endParaRPr b="0" i="0" sz="1700" u="none" cap="none" strike="noStrike">
              <a:solidFill>
                <a:srgbClr val="000000"/>
              </a:solidFill>
              <a:latin typeface="Arial"/>
              <a:ea typeface="Arial"/>
              <a:cs typeface="Arial"/>
              <a:sym typeface="Arial"/>
            </a:endParaRPr>
          </a:p>
        </p:txBody>
      </p:sp>
      <p:sp>
        <p:nvSpPr>
          <p:cNvPr id="911" name="Google Shape;911;p106"/>
          <p:cNvSpPr/>
          <p:nvPr/>
        </p:nvSpPr>
        <p:spPr>
          <a:xfrm>
            <a:off x="7909352" y="5478004"/>
            <a:ext cx="1563567" cy="1589396"/>
          </a:xfrm>
          <a:custGeom>
            <a:rect b="b" l="l" r="r" t="t"/>
            <a:pathLst>
              <a:path extrusionOk="0" h="1586058" w="1560284">
                <a:moveTo>
                  <a:pt x="0" y="0"/>
                </a:moveTo>
                <a:lnTo>
                  <a:pt x="1560284" y="0"/>
                </a:lnTo>
                <a:lnTo>
                  <a:pt x="1560284" y="1586058"/>
                </a:lnTo>
                <a:lnTo>
                  <a:pt x="0" y="158605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Arial"/>
              <a:ea typeface="Arial"/>
              <a:cs typeface="Arial"/>
              <a:sym typeface="Arial"/>
            </a:endParaRPr>
          </a:p>
        </p:txBody>
      </p:sp>
      <p:sp>
        <p:nvSpPr>
          <p:cNvPr id="912" name="Google Shape;912;p106"/>
          <p:cNvSpPr txBox="1"/>
          <p:nvPr/>
        </p:nvSpPr>
        <p:spPr>
          <a:xfrm>
            <a:off x="4285028" y="723625"/>
            <a:ext cx="1721100" cy="2616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1700"/>
              <a:buFont typeface="Arial"/>
              <a:buNone/>
            </a:pPr>
            <a:r>
              <a:rPr b="1" i="0" lang="en-US" sz="1700" u="none" cap="none" strike="noStrike">
                <a:solidFill>
                  <a:srgbClr val="000000"/>
                </a:solidFill>
                <a:latin typeface="Arial"/>
                <a:ea typeface="Arial"/>
                <a:cs typeface="Arial"/>
                <a:sym typeface="Arial"/>
              </a:rPr>
              <a:t>Συμπέρασμα </a:t>
            </a:r>
            <a:endParaRPr b="1" i="0" sz="1700" u="none" cap="none" strike="noStrik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pic>
        <p:nvPicPr>
          <p:cNvPr id="917" name="Google Shape;917;p107"/>
          <p:cNvPicPr preferRelativeResize="0"/>
          <p:nvPr/>
        </p:nvPicPr>
        <p:blipFill rotWithShape="1">
          <a:blip r:embed="rId3">
            <a:alphaModFix/>
          </a:blip>
          <a:srcRect b="0" l="0" r="0" t="0"/>
          <a:stretch/>
        </p:blipFill>
        <p:spPr>
          <a:xfrm>
            <a:off x="2840" y="0"/>
            <a:ext cx="10688973" cy="7559675"/>
          </a:xfrm>
          <a:prstGeom prst="rect">
            <a:avLst/>
          </a:prstGeom>
          <a:noFill/>
          <a:ln>
            <a:noFill/>
          </a:ln>
        </p:spPr>
      </p:pic>
      <p:sp>
        <p:nvSpPr>
          <p:cNvPr id="918" name="Google Shape;918;p107"/>
          <p:cNvSpPr txBox="1"/>
          <p:nvPr/>
        </p:nvSpPr>
        <p:spPr>
          <a:xfrm>
            <a:off x="1247075" y="1320019"/>
            <a:ext cx="8197657" cy="5077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chemeClr val="dk1"/>
                </a:solidFill>
                <a:latin typeface="Arial"/>
                <a:ea typeface="Arial"/>
                <a:cs typeface="Arial"/>
                <a:sym typeface="Arial"/>
              </a:rPr>
              <a:t>Ενότητα 5: Μάρκετινγκ και δέσμευση πελατών</a:t>
            </a:r>
            <a:endParaRPr b="1" i="0" sz="2700" u="none" cap="none" strike="noStrike">
              <a:solidFill>
                <a:schemeClr val="dk1"/>
              </a:solidFill>
              <a:latin typeface="Arial"/>
              <a:ea typeface="Arial"/>
              <a:cs typeface="Arial"/>
              <a:sym typeface="Arial"/>
            </a:endParaRPr>
          </a:p>
        </p:txBody>
      </p:sp>
      <p:pic>
        <p:nvPicPr>
          <p:cNvPr id="919" name="Google Shape;919;p107"/>
          <p:cNvPicPr preferRelativeResize="0"/>
          <p:nvPr/>
        </p:nvPicPr>
        <p:blipFill rotWithShape="1">
          <a:blip r:embed="rId4">
            <a:alphaModFix/>
          </a:blip>
          <a:srcRect b="0" l="0" r="0" t="0"/>
          <a:stretch/>
        </p:blipFill>
        <p:spPr>
          <a:xfrm>
            <a:off x="3276698" y="2553203"/>
            <a:ext cx="4138412" cy="3686453"/>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pic>
        <p:nvPicPr>
          <p:cNvPr id="924" name="Google Shape;924;p108"/>
          <p:cNvPicPr preferRelativeResize="0"/>
          <p:nvPr/>
        </p:nvPicPr>
        <p:blipFill rotWithShape="1">
          <a:blip r:embed="rId3">
            <a:alphaModFix/>
          </a:blip>
          <a:srcRect b="0" l="0" r="0" t="0"/>
          <a:stretch/>
        </p:blipFill>
        <p:spPr>
          <a:xfrm>
            <a:off x="0" y="0"/>
            <a:ext cx="10688973" cy="7559675"/>
          </a:xfrm>
          <a:prstGeom prst="rect">
            <a:avLst/>
          </a:prstGeom>
          <a:noFill/>
          <a:ln>
            <a:noFill/>
          </a:ln>
        </p:spPr>
      </p:pic>
      <p:sp>
        <p:nvSpPr>
          <p:cNvPr id="925" name="Google Shape;925;p108"/>
          <p:cNvSpPr txBox="1"/>
          <p:nvPr/>
        </p:nvSpPr>
        <p:spPr>
          <a:xfrm>
            <a:off x="968059" y="977030"/>
            <a:ext cx="8755800" cy="6155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Κεφάλαιο 1: Κοινοτικοκεντρικό μάρκετινγκ</a:t>
            </a:r>
            <a:endParaRPr b="1"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p:txBody>
      </p:sp>
      <p:sp>
        <p:nvSpPr>
          <p:cNvPr id="926" name="Google Shape;926;p108"/>
          <p:cNvSpPr txBox="1"/>
          <p:nvPr/>
        </p:nvSpPr>
        <p:spPr>
          <a:xfrm>
            <a:off x="968050" y="1623525"/>
            <a:ext cx="8755800" cy="401644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Σε αυτή την ενότητα, εμβαθύνουμε σε στρατηγικές και βέλτιστες πρακτικές που περιστρέφονται γύρω από τα μοναδικά χαρακτηριστικά, τις αξίες και τις ανάγκες της τοπικής κοινότητας. Καθώς οι επιχειρήσεις προσπαθούν να προωθήσουν ουσιαστικές συνδέσεις και να προωθήσουν την επιτυχία, η κατανόηση και η εμπλοκή με την κοινότητα σε βαθύ επίπεδο δεν ήταν ποτέ πιο κρίσιμη. </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Το Κοινοτικοκεντρικό μάρκετινγκ υπερβαίνει τις παραδοσιακές προσεγγίσεις, απαιτώντας βαθιά εκτίμηση των τοπικών δημογραφικών στοιχείων, των πολιτιστικών αποχρώσεων και της τέχνης της προσαρμογής των μηνυμάτων που έχουν πραγματική απήχηση στην κοινότητα. Μέσω αυτής της διερεύνησης, στοχεύουμε να σας εξοπλίσουμε με τις γνώσεις και τα εργαλεία που είναι απαραίτητα για την ανάπτυξη πρωτοβουλιών μάρκετινγκ που όχι μόνο τραβούν την προσοχή αλλά και χτίζουν μόνιμες σχέσεις μέσα στον ιστό του τοπικού περιβάλλοντος.</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Η έννοια των κοινοτήτων ορίζεται ως ομάδες ατόμων που ενώνονται γύρω από ένα κοινό ενδιαφέρον. Οι κοινότητες αυτές εξελίσσονται με βάση ένα συλλογικό σκοπό, που συνδέεται με κοινές αξίες και εμπιστοσύνη. Στην ουσία, οι κοινότητες αποτελούν ζωτικό θεμέλιο για μια διαρκή και ουσιαστική δέσμευση.</a:t>
            </a:r>
            <a:endParaRPr b="0" i="0" sz="1700" u="none" cap="none" strike="noStrike">
              <a:solidFill>
                <a:schemeClr val="dk1"/>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pic>
        <p:nvPicPr>
          <p:cNvPr id="931" name="Google Shape;931;p109"/>
          <p:cNvPicPr preferRelativeResize="0"/>
          <p:nvPr/>
        </p:nvPicPr>
        <p:blipFill rotWithShape="1">
          <a:blip r:embed="rId3">
            <a:alphaModFix/>
          </a:blip>
          <a:srcRect b="0" l="0" r="0" t="0"/>
          <a:stretch/>
        </p:blipFill>
        <p:spPr>
          <a:xfrm>
            <a:off x="1420" y="0"/>
            <a:ext cx="10688973" cy="7559675"/>
          </a:xfrm>
          <a:prstGeom prst="rect">
            <a:avLst/>
          </a:prstGeom>
          <a:noFill/>
          <a:ln>
            <a:noFill/>
          </a:ln>
        </p:spPr>
      </p:pic>
      <p:sp>
        <p:nvSpPr>
          <p:cNvPr id="932" name="Google Shape;932;p109"/>
          <p:cNvSpPr txBox="1"/>
          <p:nvPr/>
        </p:nvSpPr>
        <p:spPr>
          <a:xfrm>
            <a:off x="967963" y="1132183"/>
            <a:ext cx="8755800" cy="61551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Κεφάλαιο 1: Κοινοτικοκεντρικό μάρκετινγκ </a:t>
            </a:r>
            <a:endParaRPr b="1"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p:txBody>
      </p:sp>
      <p:sp>
        <p:nvSpPr>
          <p:cNvPr id="933" name="Google Shape;933;p109"/>
          <p:cNvSpPr txBox="1"/>
          <p:nvPr/>
        </p:nvSpPr>
        <p:spPr>
          <a:xfrm>
            <a:off x="967963" y="2057834"/>
            <a:ext cx="8755800" cy="353903"/>
          </a:xfrm>
          <a:prstGeom prst="rect">
            <a:avLst/>
          </a:prstGeom>
          <a:noFill/>
          <a:ln>
            <a:noFill/>
          </a:ln>
        </p:spPr>
        <p:txBody>
          <a:bodyPr anchorCtr="0" anchor="t" bIns="45700" lIns="91425" spcFirstLastPara="1" rIns="91425" wrap="square" tIns="45700">
            <a:spAutoFit/>
          </a:bodyPr>
          <a:lstStyle/>
          <a:p>
            <a:pPr indent="-342900" lvl="0" marL="457200" marR="0" rtl="0" algn="l">
              <a:lnSpc>
                <a:spcPct val="100000"/>
              </a:lnSpc>
              <a:spcBef>
                <a:spcPts val="0"/>
              </a:spcBef>
              <a:spcAft>
                <a:spcPts val="0"/>
              </a:spcAft>
              <a:buClr>
                <a:schemeClr val="dk1"/>
              </a:buClr>
              <a:buSzPts val="1800"/>
              <a:buFont typeface="Arial"/>
              <a:buAutoNum type="alphaLcPeriod"/>
            </a:pPr>
            <a:r>
              <a:rPr b="1" i="0" lang="en-US" sz="1700" u="none" cap="none" strike="noStrike">
                <a:solidFill>
                  <a:schemeClr val="dk1"/>
                </a:solidFill>
                <a:latin typeface="Arial"/>
                <a:ea typeface="Arial"/>
                <a:cs typeface="Arial"/>
                <a:sym typeface="Arial"/>
              </a:rPr>
              <a:t>Κατανόηση των τοπικών δημογραφικών στοιχείων  </a:t>
            </a:r>
            <a:endParaRPr b="1" i="0" sz="1700" u="none" cap="none" strike="noStrike">
              <a:solidFill>
                <a:schemeClr val="dk1"/>
              </a:solidFill>
              <a:latin typeface="Arial"/>
              <a:ea typeface="Arial"/>
              <a:cs typeface="Arial"/>
              <a:sym typeface="Arial"/>
            </a:endParaRPr>
          </a:p>
        </p:txBody>
      </p:sp>
      <p:sp>
        <p:nvSpPr>
          <p:cNvPr id="934" name="Google Shape;934;p109"/>
          <p:cNvSpPr txBox="1"/>
          <p:nvPr/>
        </p:nvSpPr>
        <p:spPr>
          <a:xfrm>
            <a:off x="967963" y="2569573"/>
            <a:ext cx="8755800" cy="297000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Η κατανόηση των δημογραφικών στοιχείων της πελατειακής σας βάσης είναι ζωτικής σημασίας για τον επιχειρηματικό σχεδιασμό. Αυτό περιλαμβάνει την ηλικία, το εισόδημα, την εκπαίδευση, το επάγγελμα, την οικογενειακή κατάσταση, το φύλο και το μέγεθος της οικογένειας. Εξασφαλίζει ότι τα μηνύματα των υπηρεσιών φτάνουν σε εκείνους που θα επωφεληθούν πραγματικά.</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Η ανάλυση αυτή παρέχει πληροφορίες σχετικά με την αγοραστική ικανότητα της κοινότητας. Επιπλέον, είναι σημαντικό να εντοπιστούν οι υφιστάμενες επιχειρήσεις που προσφέρουν παρόμοια προϊόντα ή υπηρεσίες και να αναλυθούν οι προσεγγίσεις μάρκετινγκ τους. </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42900" lvl="0" marL="457200" marR="0" rtl="0" algn="just">
              <a:lnSpc>
                <a:spcPct val="100000"/>
              </a:lnSpc>
              <a:spcBef>
                <a:spcPts val="0"/>
              </a:spcBef>
              <a:spcAft>
                <a:spcPts val="0"/>
              </a:spcAft>
              <a:buClr>
                <a:schemeClr val="dk1"/>
              </a:buClr>
              <a:buSzPts val="1800"/>
              <a:buFont typeface="Arial"/>
              <a:buChar char="➢"/>
            </a:pPr>
            <a:r>
              <a:rPr b="0" i="0" lang="en-US" sz="1700" u="none" cap="none" strike="noStrike">
                <a:solidFill>
                  <a:schemeClr val="dk1"/>
                </a:solidFill>
                <a:latin typeface="Arial"/>
                <a:ea typeface="Arial"/>
                <a:cs typeface="Arial"/>
                <a:sym typeface="Arial"/>
              </a:rPr>
              <a:t>Αρκεί να ξεκινήσετε διαδικτυακή έρευνα σε πλατφόρμες όπως η Google και τα μέσα κοινωνικής δικτύωσης για να εντοπίσετε υπάρχουσες ή δυνητικές κοινότητες που είναι ευθυγραμμισμένες με τις προσφορές του οργανισμού σας. Εκτιμήστε αν το ενδιαφέρον τους είναι άμεσο ή έμμεσο.</a:t>
            </a:r>
            <a:endParaRPr b="0" i="0" sz="1700" u="none" cap="none" strike="noStrike">
              <a:solidFill>
                <a:schemeClr val="dk1"/>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pic>
        <p:nvPicPr>
          <p:cNvPr id="939" name="Google Shape;939;p110"/>
          <p:cNvPicPr preferRelativeResize="0"/>
          <p:nvPr/>
        </p:nvPicPr>
        <p:blipFill rotWithShape="1">
          <a:blip r:embed="rId3">
            <a:alphaModFix/>
          </a:blip>
          <a:srcRect b="0" l="0" r="0" t="0"/>
          <a:stretch/>
        </p:blipFill>
        <p:spPr>
          <a:xfrm>
            <a:off x="1420" y="0"/>
            <a:ext cx="10688973" cy="7559675"/>
          </a:xfrm>
          <a:prstGeom prst="rect">
            <a:avLst/>
          </a:prstGeom>
          <a:noFill/>
          <a:ln>
            <a:noFill/>
          </a:ln>
        </p:spPr>
      </p:pic>
      <p:sp>
        <p:nvSpPr>
          <p:cNvPr id="940" name="Google Shape;940;p110"/>
          <p:cNvSpPr txBox="1"/>
          <p:nvPr/>
        </p:nvSpPr>
        <p:spPr>
          <a:xfrm>
            <a:off x="968059" y="623130"/>
            <a:ext cx="8755800" cy="615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Κεφάλαιο 1: Κοινοτικοκεντρικό μάρκετινγκ</a:t>
            </a:r>
            <a:endParaRPr b="1"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p:txBody>
      </p:sp>
      <p:sp>
        <p:nvSpPr>
          <p:cNvPr id="941" name="Google Shape;941;p110"/>
          <p:cNvSpPr txBox="1"/>
          <p:nvPr/>
        </p:nvSpPr>
        <p:spPr>
          <a:xfrm>
            <a:off x="968000" y="1238649"/>
            <a:ext cx="87558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b.    Πολιτιστικές αποχρώσεις και ευαισθησία </a:t>
            </a:r>
            <a:endParaRPr b="1" i="0" sz="1700" u="none" cap="none" strike="noStrike">
              <a:solidFill>
                <a:schemeClr val="dk1"/>
              </a:solidFill>
              <a:latin typeface="Arial"/>
              <a:ea typeface="Arial"/>
              <a:cs typeface="Arial"/>
              <a:sym typeface="Arial"/>
            </a:endParaRPr>
          </a:p>
        </p:txBody>
      </p:sp>
      <p:sp>
        <p:nvSpPr>
          <p:cNvPr id="942" name="Google Shape;942;p110"/>
          <p:cNvSpPr txBox="1"/>
          <p:nvPr/>
        </p:nvSpPr>
        <p:spPr>
          <a:xfrm>
            <a:off x="1022650" y="1660425"/>
            <a:ext cx="8755800" cy="20778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700"/>
              <a:buFont typeface="Arial"/>
              <a:buNone/>
            </a:pPr>
            <a:r>
              <a:rPr b="0" i="0" lang="en-US" sz="1600" u="none" cap="none" strike="noStrike">
                <a:solidFill>
                  <a:schemeClr val="dk1"/>
                </a:solidFill>
                <a:latin typeface="Arial"/>
                <a:ea typeface="Arial"/>
                <a:cs typeface="Arial"/>
                <a:sym typeface="Arial"/>
              </a:rPr>
              <a:t>Η εμβάθυνση στις παραδόσεις, τις αξίες και τα έθιμα της κοινότητας είναι ένα θεμελιώδες βήμα. Η ανάλυση εδώ διασφαλίζει ότι οι επιχειρήσεις κατανοούν το πλαίσιο στο οποίο θα γίνουν δεκτά τα μηνύματα μάρκετινγκ. </a:t>
            </a:r>
            <a:endParaRPr b="0" i="0" sz="1600" u="none" cap="none" strike="noStrike">
              <a:solidFill>
                <a:schemeClr val="dk1"/>
              </a:solidFill>
              <a:latin typeface="Arial"/>
              <a:ea typeface="Arial"/>
              <a:cs typeface="Arial"/>
              <a:sym typeface="Arial"/>
            </a:endParaRPr>
          </a:p>
          <a:p>
            <a:pPr indent="-336550" lvl="0" marL="457200" marR="0" rtl="0" algn="just">
              <a:lnSpc>
                <a:spcPct val="100000"/>
              </a:lnSpc>
              <a:spcBef>
                <a:spcPts val="0"/>
              </a:spcBef>
              <a:spcAft>
                <a:spcPts val="0"/>
              </a:spcAft>
              <a:buClr>
                <a:schemeClr val="dk1"/>
              </a:buClr>
              <a:buSzPts val="1700"/>
              <a:buFont typeface="Arial"/>
              <a:buChar char="➢"/>
            </a:pPr>
            <a:r>
              <a:rPr b="0" i="0" lang="en-US" sz="1600" u="none" cap="none" strike="noStrike">
                <a:solidFill>
                  <a:schemeClr val="dk1"/>
                </a:solidFill>
                <a:latin typeface="Arial"/>
                <a:ea typeface="Arial"/>
                <a:cs typeface="Arial"/>
                <a:sym typeface="Arial"/>
              </a:rPr>
              <a:t>Διασφαλίστε ότι τα μηνύματα ευθυγραμμίζονται με τις πολιτιστικές αξίες της κοινότητας, ενισχύοντας το αίσθημα σεβασμού και πολιτιστικής εκτίμησης. Αυτό μπορεί να σημαίνει ότι θα πρέπει να χρησιμοποιείται γλώσσα που να βρίσκει απήχηση στην κοινότητα, να ενσωματώνονται τοπικές αναφορές ή να αντιμετωπίζονται συγκεκριμένες προκλήσεις ή προσδοκίες που είναι μοναδικές για την περιοχή.</a:t>
            </a:r>
            <a:endParaRPr b="0" i="0" sz="1600" u="none" cap="none" strike="noStrike">
              <a:solidFill>
                <a:schemeClr val="dk1"/>
              </a:solidFill>
              <a:latin typeface="Calibri"/>
              <a:ea typeface="Calibri"/>
              <a:cs typeface="Calibri"/>
              <a:sym typeface="Calibri"/>
            </a:endParaRPr>
          </a:p>
        </p:txBody>
      </p:sp>
      <p:sp>
        <p:nvSpPr>
          <p:cNvPr id="943" name="Google Shape;943;p110"/>
          <p:cNvSpPr txBox="1"/>
          <p:nvPr/>
        </p:nvSpPr>
        <p:spPr>
          <a:xfrm>
            <a:off x="968050" y="3806001"/>
            <a:ext cx="88650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c. Τεχνολογική υιοθέτηση και ψηφιακός αλφαβητισμός </a:t>
            </a:r>
            <a:endParaRPr b="1" i="0" sz="1700" u="none" cap="none" strike="noStrike">
              <a:solidFill>
                <a:schemeClr val="dk1"/>
              </a:solidFill>
              <a:latin typeface="Arial"/>
              <a:ea typeface="Arial"/>
              <a:cs typeface="Arial"/>
              <a:sym typeface="Arial"/>
            </a:endParaRPr>
          </a:p>
        </p:txBody>
      </p:sp>
      <p:sp>
        <p:nvSpPr>
          <p:cNvPr id="944" name="Google Shape;944;p110"/>
          <p:cNvSpPr txBox="1"/>
          <p:nvPr/>
        </p:nvSpPr>
        <p:spPr>
          <a:xfrm>
            <a:off x="968000" y="4159925"/>
            <a:ext cx="8755800" cy="2199600"/>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Clr>
                <a:srgbClr val="000000"/>
              </a:buClr>
              <a:buSzPts val="1700"/>
              <a:buFont typeface="Arial"/>
              <a:buNone/>
            </a:pPr>
            <a:r>
              <a:rPr b="0" i="0" lang="en-US" sz="1600" u="none" cap="none" strike="noStrike">
                <a:solidFill>
                  <a:schemeClr val="dk1"/>
                </a:solidFill>
                <a:latin typeface="Arial"/>
                <a:ea typeface="Arial"/>
                <a:cs typeface="Arial"/>
                <a:sym typeface="Arial"/>
              </a:rPr>
              <a:t>Το επίπεδο προσβασιμότητας στις ψηφιακές τεχνολογίες επηρεάζει άμεσα τη δυνητική εμβέλεια των προσπαθειών μάρκετινγκ.  Τα επίπεδα ψηφιακού αλφαβητισμού καθοδηγούν την ανάπτυξη φιλικού προς το χρήστη περιεχομένου και διεπαφών, ενώ οι γνώσεις σχετικά με τις προτιμήσεις για τα ψηφιακά κανάλια επικοινωνίας διαμορφώνουν στρατηγικές δέσμευσης των πελατών. </a:t>
            </a:r>
            <a:endParaRPr b="0" i="0" sz="1600" u="none" cap="none" strike="noStrike">
              <a:solidFill>
                <a:schemeClr val="dk1"/>
              </a:solidFill>
              <a:latin typeface="Arial"/>
              <a:ea typeface="Arial"/>
              <a:cs typeface="Arial"/>
              <a:sym typeface="Arial"/>
            </a:endParaRPr>
          </a:p>
          <a:p>
            <a:pPr indent="-336550" lvl="0" marL="457200" marR="0" rtl="0" algn="just">
              <a:lnSpc>
                <a:spcPct val="107000"/>
              </a:lnSpc>
              <a:spcBef>
                <a:spcPts val="0"/>
              </a:spcBef>
              <a:spcAft>
                <a:spcPts val="0"/>
              </a:spcAft>
              <a:buClr>
                <a:schemeClr val="dk1"/>
              </a:buClr>
              <a:buSzPts val="1700"/>
              <a:buFont typeface="Arial"/>
              <a:buChar char="➢"/>
            </a:pPr>
            <a:r>
              <a:rPr b="0" i="0" lang="en-US" sz="1600" u="none" cap="none" strike="noStrike">
                <a:solidFill>
                  <a:schemeClr val="dk1"/>
                </a:solidFill>
                <a:latin typeface="Arial"/>
                <a:ea typeface="Arial"/>
                <a:cs typeface="Arial"/>
                <a:sym typeface="Arial"/>
              </a:rPr>
              <a:t>Αξιολογήστε κατά πόσο επικρατεί η προθυμία για ηλεκτρονικές αγορές και σε ποιο βαθμό οι ηλεκτρονικές συναλλαγές έχουν ενσωματωθεί στην καθημερινή ζωή. Η ανάλυση αυτή ενημερώνει για τις αποφάσεις σχετικά με την ανάπτυξη πρωτοβουλιών ηλεκτρονικού εμπορίου.</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pic>
        <p:nvPicPr>
          <p:cNvPr id="949" name="Google Shape;949;p111"/>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950" name="Google Shape;950;p111"/>
          <p:cNvSpPr txBox="1"/>
          <p:nvPr/>
        </p:nvSpPr>
        <p:spPr>
          <a:xfrm>
            <a:off x="968059" y="977030"/>
            <a:ext cx="8755800" cy="3539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Κεφάλαιο 1: Κοινοτικοκεντρικό μάρκετινγκ</a:t>
            </a:r>
            <a:endParaRPr b="0" i="0" sz="1700" u="none" cap="none" strike="noStrike">
              <a:solidFill>
                <a:schemeClr val="dk1"/>
              </a:solidFill>
              <a:latin typeface="Arial"/>
              <a:ea typeface="Arial"/>
              <a:cs typeface="Arial"/>
              <a:sym typeface="Arial"/>
            </a:endParaRPr>
          </a:p>
        </p:txBody>
      </p:sp>
      <p:sp>
        <p:nvSpPr>
          <p:cNvPr id="951" name="Google Shape;951;p111"/>
          <p:cNvSpPr txBox="1"/>
          <p:nvPr/>
        </p:nvSpPr>
        <p:spPr>
          <a:xfrm>
            <a:off x="968059" y="2386177"/>
            <a:ext cx="8755800" cy="35390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highlight>
                <a:srgbClr val="FFFF00"/>
              </a:highlight>
              <a:latin typeface="Arial"/>
              <a:ea typeface="Arial"/>
              <a:cs typeface="Arial"/>
              <a:sym typeface="Arial"/>
            </a:endParaRPr>
          </a:p>
        </p:txBody>
      </p:sp>
      <p:sp>
        <p:nvSpPr>
          <p:cNvPr id="952" name="Google Shape;952;p111"/>
          <p:cNvSpPr txBox="1"/>
          <p:nvPr/>
        </p:nvSpPr>
        <p:spPr>
          <a:xfrm>
            <a:off x="968050" y="4489449"/>
            <a:ext cx="8865000" cy="3539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Συμπέρασμα του κεφαλαίου 1</a:t>
            </a:r>
            <a:endParaRPr b="1" i="0" sz="1700" u="none" cap="none" strike="noStrike">
              <a:solidFill>
                <a:schemeClr val="dk1"/>
              </a:solidFill>
              <a:latin typeface="Arial"/>
              <a:ea typeface="Arial"/>
              <a:cs typeface="Arial"/>
              <a:sym typeface="Arial"/>
            </a:endParaRPr>
          </a:p>
        </p:txBody>
      </p:sp>
      <p:sp>
        <p:nvSpPr>
          <p:cNvPr id="953" name="Google Shape;953;p111"/>
          <p:cNvSpPr txBox="1"/>
          <p:nvPr/>
        </p:nvSpPr>
        <p:spPr>
          <a:xfrm>
            <a:off x="968050" y="5060950"/>
            <a:ext cx="8755800" cy="1212086"/>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Προσαρμόζοντας τις στρατηγικές μάρκετινγκ ώστε να ταιριάζουν στα χαρακτηριστικά κάθε κοινότητας, οι επιχειρήσεις μπορούν να οικοδομήσουν ισχυρές σχέσεις και να οδηγήσουν σε μακροπρόθεσμη επιτυχία.Το κοινοτικοκεντρικό μάρκετινγκ είναι ένας τρόπος για τις επιχειρήσεις να ευημερούν, καθώς γίνονται αναπόσπαστο μέρος των κοινοτήτων που εξυπηρετούν. </a:t>
            </a:r>
            <a:endParaRPr b="0" i="0" sz="1700" u="none" cap="none" strike="noStrike">
              <a:solidFill>
                <a:schemeClr val="dk1"/>
              </a:solidFill>
              <a:latin typeface="Arial"/>
              <a:ea typeface="Arial"/>
              <a:cs typeface="Arial"/>
              <a:sym typeface="Arial"/>
            </a:endParaRPr>
          </a:p>
        </p:txBody>
      </p:sp>
      <p:pic>
        <p:nvPicPr>
          <p:cNvPr id="954" name="Google Shape;954;p111"/>
          <p:cNvPicPr preferRelativeResize="0"/>
          <p:nvPr/>
        </p:nvPicPr>
        <p:blipFill rotWithShape="1">
          <a:blip r:embed="rId4">
            <a:alphaModFix/>
          </a:blip>
          <a:srcRect b="0" l="0" r="0" t="0"/>
          <a:stretch/>
        </p:blipFill>
        <p:spPr>
          <a:xfrm>
            <a:off x="2837475" y="1346325"/>
            <a:ext cx="4977700" cy="278752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pic>
        <p:nvPicPr>
          <p:cNvPr id="959" name="Google Shape;959;p112"/>
          <p:cNvPicPr preferRelativeResize="0"/>
          <p:nvPr/>
        </p:nvPicPr>
        <p:blipFill rotWithShape="1">
          <a:blip r:embed="rId3">
            <a:alphaModFix/>
          </a:blip>
          <a:srcRect b="0" l="0" r="0" t="0"/>
          <a:stretch/>
        </p:blipFill>
        <p:spPr>
          <a:xfrm>
            <a:off x="1420" y="0"/>
            <a:ext cx="10688975" cy="7559673"/>
          </a:xfrm>
          <a:prstGeom prst="rect">
            <a:avLst/>
          </a:prstGeom>
          <a:noFill/>
          <a:ln>
            <a:noFill/>
          </a:ln>
        </p:spPr>
      </p:pic>
      <p:sp>
        <p:nvSpPr>
          <p:cNvPr id="960" name="Google Shape;960;p112"/>
          <p:cNvSpPr txBox="1"/>
          <p:nvPr/>
        </p:nvSpPr>
        <p:spPr>
          <a:xfrm>
            <a:off x="968059" y="977030"/>
            <a:ext cx="8755800" cy="3539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Κεφάλαιο 2: Οικοδόμηση και διατήρηση πελατειακών σχέσεων</a:t>
            </a:r>
            <a:endParaRPr b="0" i="0" sz="1700" u="none" cap="none" strike="noStrike">
              <a:solidFill>
                <a:schemeClr val="dk1"/>
              </a:solidFill>
              <a:latin typeface="Calibri"/>
              <a:ea typeface="Calibri"/>
              <a:cs typeface="Calibri"/>
              <a:sym typeface="Calibri"/>
            </a:endParaRPr>
          </a:p>
        </p:txBody>
      </p:sp>
      <p:sp>
        <p:nvSpPr>
          <p:cNvPr id="961" name="Google Shape;961;p112"/>
          <p:cNvSpPr txBox="1"/>
          <p:nvPr/>
        </p:nvSpPr>
        <p:spPr>
          <a:xfrm>
            <a:off x="968050" y="1602011"/>
            <a:ext cx="8755800" cy="1138733"/>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Απαιτείται μια πολύπλευρη προσέγγιση προκειμένου να οικοδομηθούν και να διατηρηθούν οι σχέσεις με τους πελάτες. Στην παρούσα ανάλυση, διερευνούμε τις θεμελιώδεις στρατηγικές που χρησιμοποιούν οι επιχειρήσεις για να καλλιεργήσουν και να διατηρήσουν ουσιαστικές σχέσεις με τους πελάτες τους, ανοίγοντας το δρόμο για διαρκή επιτυχία..</a:t>
            </a:r>
            <a:endParaRPr b="0" i="0" sz="1700" u="none" cap="none" strike="noStrike">
              <a:solidFill>
                <a:schemeClr val="dk1"/>
              </a:solidFill>
              <a:latin typeface="Arial"/>
              <a:ea typeface="Arial"/>
              <a:cs typeface="Arial"/>
              <a:sym typeface="Arial"/>
            </a:endParaRPr>
          </a:p>
        </p:txBody>
      </p:sp>
      <p:sp>
        <p:nvSpPr>
          <p:cNvPr id="962" name="Google Shape;962;p112"/>
          <p:cNvSpPr txBox="1"/>
          <p:nvPr/>
        </p:nvSpPr>
        <p:spPr>
          <a:xfrm>
            <a:off x="858850" y="2926483"/>
            <a:ext cx="8865000" cy="353903"/>
          </a:xfrm>
          <a:prstGeom prst="rect">
            <a:avLst/>
          </a:prstGeom>
          <a:noFill/>
          <a:ln>
            <a:noFill/>
          </a:ln>
        </p:spPr>
        <p:txBody>
          <a:bodyPr anchorCtr="0" anchor="t" bIns="45700" lIns="91425" spcFirstLastPara="1" rIns="91425" wrap="square" tIns="45700">
            <a:spAutoFit/>
          </a:bodyPr>
          <a:lstStyle/>
          <a:p>
            <a:pPr indent="-342900" lvl="0" marL="457200" marR="0" rtl="0" algn="l">
              <a:lnSpc>
                <a:spcPct val="100000"/>
              </a:lnSpc>
              <a:spcBef>
                <a:spcPts val="0"/>
              </a:spcBef>
              <a:spcAft>
                <a:spcPts val="0"/>
              </a:spcAft>
              <a:buClr>
                <a:schemeClr val="dk1"/>
              </a:buClr>
              <a:buSzPts val="1800"/>
              <a:buFont typeface="Arial"/>
              <a:buAutoNum type="alphaLcPeriod"/>
            </a:pPr>
            <a:r>
              <a:rPr b="1" i="0" lang="en-US" sz="1700" u="none" cap="none" strike="noStrike">
                <a:solidFill>
                  <a:schemeClr val="dk1"/>
                </a:solidFill>
                <a:latin typeface="Arial"/>
                <a:ea typeface="Arial"/>
                <a:cs typeface="Arial"/>
                <a:sym typeface="Arial"/>
              </a:rPr>
              <a:t>Δέσμευση μέσω τοπικών εκδηλώσεων και πρωτοβουλιών</a:t>
            </a:r>
            <a:endParaRPr b="1" i="0" sz="1700" u="none" cap="none" strike="noStrike">
              <a:solidFill>
                <a:schemeClr val="dk1"/>
              </a:solidFill>
              <a:latin typeface="Arial"/>
              <a:ea typeface="Arial"/>
              <a:cs typeface="Arial"/>
              <a:sym typeface="Arial"/>
            </a:endParaRPr>
          </a:p>
        </p:txBody>
      </p:sp>
      <p:sp>
        <p:nvSpPr>
          <p:cNvPr id="963" name="Google Shape;963;p112"/>
          <p:cNvSpPr txBox="1"/>
          <p:nvPr/>
        </p:nvSpPr>
        <p:spPr>
          <a:xfrm>
            <a:off x="968050" y="3295775"/>
            <a:ext cx="8755800" cy="2891777"/>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Οι τοπικές εκδηλώσεις και πρωτοβουλίες λειτουργούν ως ισχυροί δίαυλοι για τη Δέσμευση. Η ενεργός συμμετοχή σε τοπικές πρωτοβουλίες αναδεικνύει τη δέσμευση. Η συμμετοχή σε τοπικές εκδηλώσεις και πρωτοβουλίες είναι επωφελής και προσφέρει μια μοναδική ευκαιρία να συνδεθείτε με ένα ποικίλο κοινό και ενδεχομένως να συναντήσετε άτομα που ενδιαφέρονται πραγματικά για τον τομέα τους. </a:t>
            </a:r>
            <a:endParaRPr b="0" i="0" sz="1700" u="none" cap="none" strike="noStrike">
              <a:solidFill>
                <a:schemeClr val="dk1"/>
              </a:solidFill>
              <a:latin typeface="Arial"/>
              <a:ea typeface="Arial"/>
              <a:cs typeface="Arial"/>
              <a:sym typeface="Arial"/>
            </a:endParaRPr>
          </a:p>
          <a:p>
            <a:pPr indent="0" lvl="0" marL="0" marR="0" rtl="0" algn="just">
              <a:lnSpc>
                <a:spcPct val="107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342900" lvl="0" marL="457200" marR="0" rtl="0" algn="just">
              <a:lnSpc>
                <a:spcPct val="107000"/>
              </a:lnSpc>
              <a:spcBef>
                <a:spcPts val="0"/>
              </a:spcBef>
              <a:spcAft>
                <a:spcPts val="0"/>
              </a:spcAft>
              <a:buClr>
                <a:schemeClr val="dk1"/>
              </a:buClr>
              <a:buSzPts val="1800"/>
              <a:buFont typeface="Calibri"/>
              <a:buChar char="➢"/>
            </a:pPr>
            <a:r>
              <a:rPr b="0" i="0" lang="en-US" sz="1700" u="none" cap="none" strike="noStrike">
                <a:solidFill>
                  <a:schemeClr val="dk1"/>
                </a:solidFill>
                <a:latin typeface="Arial"/>
                <a:ea typeface="Arial"/>
                <a:cs typeface="Arial"/>
                <a:sym typeface="Arial"/>
              </a:rPr>
              <a:t>Συμμετέχετε ενεργά στις προσπάθειες της κοινότητας για να καταστήσετε την επιχείρησή σας την προτιμώμενη επιλογή όταν τα μέλη της κοινότητας χρειάζονται υπηρεσίες. Αντιμετωπίστε τις εκδηλώσεις ως ζωντανές διαφημίσεις, εκμεταλλευόμενοι την ευκαιρία να παρουσιάσετε τα τρέχοντα έργα σας. Πέρα από την προβολή, χρησιμοποιήστε αυτές τις ευκαιρίες για να σφυρηλατήσετε ουσιαστικές συνεργασίες και να συγκεντρώσετε πληροφορίες για τη μελλοντική σας ανάπτυξη.</a:t>
            </a:r>
            <a:endParaRPr b="0" i="0" sz="1700" u="none" cap="none" strike="noStrike">
              <a:solidFill>
                <a:schemeClr val="dk1"/>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pic>
        <p:nvPicPr>
          <p:cNvPr id="968" name="Google Shape;968;p113"/>
          <p:cNvPicPr preferRelativeResize="0"/>
          <p:nvPr/>
        </p:nvPicPr>
        <p:blipFill rotWithShape="1">
          <a:blip r:embed="rId3">
            <a:alphaModFix/>
          </a:blip>
          <a:srcRect b="0" l="0" r="0" t="0"/>
          <a:stretch/>
        </p:blipFill>
        <p:spPr>
          <a:xfrm>
            <a:off x="0" y="0"/>
            <a:ext cx="10688975" cy="7559673"/>
          </a:xfrm>
          <a:prstGeom prst="rect">
            <a:avLst/>
          </a:prstGeom>
          <a:noFill/>
          <a:ln>
            <a:noFill/>
          </a:ln>
        </p:spPr>
      </p:pic>
      <p:sp>
        <p:nvSpPr>
          <p:cNvPr id="969" name="Google Shape;969;p113"/>
          <p:cNvSpPr txBox="1"/>
          <p:nvPr/>
        </p:nvSpPr>
        <p:spPr>
          <a:xfrm>
            <a:off x="968059" y="977030"/>
            <a:ext cx="8755800" cy="3539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Κεφάλαιο 2: Οικοδόμηση και διατήρηση πελατειακών σχέσεων</a:t>
            </a:r>
            <a:endParaRPr b="0" i="0" sz="1700" u="none" cap="none" strike="noStrike">
              <a:solidFill>
                <a:schemeClr val="dk1"/>
              </a:solidFill>
              <a:latin typeface="Calibri"/>
              <a:ea typeface="Calibri"/>
              <a:cs typeface="Calibri"/>
              <a:sym typeface="Calibri"/>
            </a:endParaRPr>
          </a:p>
        </p:txBody>
      </p:sp>
      <p:sp>
        <p:nvSpPr>
          <p:cNvPr id="970" name="Google Shape;970;p113"/>
          <p:cNvSpPr txBox="1"/>
          <p:nvPr/>
        </p:nvSpPr>
        <p:spPr>
          <a:xfrm>
            <a:off x="968050" y="1560253"/>
            <a:ext cx="8755800" cy="3539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Arial"/>
                <a:ea typeface="Arial"/>
                <a:cs typeface="Arial"/>
                <a:sym typeface="Arial"/>
              </a:rPr>
              <a:t>b. Μηχανισμοί ανατροφοδότησης και ικανοποίηση πελατών</a:t>
            </a:r>
            <a:endParaRPr b="1" i="0" sz="1700" u="none" cap="none" strike="noStrike">
              <a:solidFill>
                <a:schemeClr val="dk1"/>
              </a:solidFill>
              <a:latin typeface="Calibri"/>
              <a:ea typeface="Calibri"/>
              <a:cs typeface="Calibri"/>
              <a:sym typeface="Calibri"/>
            </a:endParaRPr>
          </a:p>
        </p:txBody>
      </p:sp>
      <p:sp>
        <p:nvSpPr>
          <p:cNvPr id="971" name="Google Shape;971;p113"/>
          <p:cNvSpPr txBox="1"/>
          <p:nvPr/>
        </p:nvSpPr>
        <p:spPr>
          <a:xfrm>
            <a:off x="968050" y="1929550"/>
            <a:ext cx="8755800" cy="3754834"/>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Η τακτική παρακολούθηση και ενημέρωση είναι ζωτικής σημασίας για την επιτυχία της επιχείρησης. Με τη συνεχή αξιολόγηση και προσαρμογή των στρατηγικών σας, μπορείτε να ανταποκρίνεστε στις εξελισσόμενες ανάγκες των πελατών και να μετράτε αποτελεσματικά την απόδοση της επιχείρησής σας.</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Οι έρευνες σχέσεων πραγματοποιούνται για να αξιολογηθεί η ικανοποίηση και το συναίσθημα των πελατών για μια εκτεταμένη περίοδο. Διεξάγονται σε τακτά χρονικά διαστήματα, όπως ανά τρίμηνο ή ανά έτος, και σας επιτρέπουν να παρακολουθείτε τις αλλαγές και τις τάσεις στην ικανοποίηση των πελατών με την πάροδο του χρόνου. Από την άλλη πλευρά, οι έρευνες συναλλαγών επικεντρώνονται σε συγκεκριμένες αλληλεπιδράσεις, εστιάζοντας στην άμεση εμπειρία του πελάτη κατά τη διάρκεια μιας συγκεκριμένης συναλλαγής, αγοράς ή αλληλεπίδρασης. Διεξάγονται αμέσως μετά το συμβάν, οι έρευνες αυτές προσφέρουν έγκαιρη ανατροφοδότηση που μπορεί να είναι ζωτικής σημασίας για την πραγματοποίηση γρήγορων βελτιώσεων και προσαρμογών.</a:t>
            </a:r>
            <a:endParaRPr b="0" i="0" sz="17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1700"/>
              <a:buFont typeface="Arial"/>
              <a:buNone/>
            </a:pPr>
            <a:r>
              <a:rPr b="0" i="0" lang="en-US" sz="1700" u="none" cap="none" strike="noStrike">
                <a:solidFill>
                  <a:schemeClr val="dk1"/>
                </a:solidFill>
                <a:latin typeface="Arial"/>
                <a:ea typeface="Arial"/>
                <a:cs typeface="Arial"/>
                <a:sym typeface="Arial"/>
              </a:rPr>
              <a:t> </a:t>
            </a:r>
            <a:endParaRPr b="0" i="0" sz="1700" u="none" cap="none" strike="noStrike">
              <a:solidFill>
                <a:schemeClr val="dk1"/>
              </a:solidFill>
              <a:latin typeface="Arial"/>
              <a:ea typeface="Arial"/>
              <a:cs typeface="Arial"/>
              <a:sym typeface="Arial"/>
            </a:endParaRPr>
          </a:p>
          <a:p>
            <a:pPr indent="-342900" lvl="0" marL="457200" marR="0" rtl="0" algn="just">
              <a:lnSpc>
                <a:spcPct val="100000"/>
              </a:lnSpc>
              <a:spcBef>
                <a:spcPts val="0"/>
              </a:spcBef>
              <a:spcAft>
                <a:spcPts val="0"/>
              </a:spcAft>
              <a:buClr>
                <a:schemeClr val="dk1"/>
              </a:buClr>
              <a:buSzPts val="1800"/>
              <a:buFont typeface="Arial"/>
              <a:buChar char="➢"/>
            </a:pPr>
            <a:r>
              <a:rPr b="0" i="0" lang="en-US" sz="1700" u="none" cap="none" strike="noStrike">
                <a:solidFill>
                  <a:schemeClr val="dk1"/>
                </a:solidFill>
                <a:latin typeface="Arial"/>
                <a:ea typeface="Arial"/>
                <a:cs typeface="Arial"/>
                <a:sym typeface="Arial"/>
              </a:rPr>
              <a:t>Η προσφορά ποικίλων διαύλων για ανατροφοδότηση, συμπεριλαμβανομένων ερευνών και ηλεκτρονικών εντύπων, εξασφαλίζει την προσβασιμότητα και την ευρεία συμμετοχή.</a:t>
            </a:r>
            <a:endParaRPr b="0" i="0" sz="1700" u="none" cap="none" strike="noStrik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Tema do Office">
  <a:themeElements>
    <a:clrScheme name="Tema do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